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2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oleObject3.bin" ContentType="application/vnd.openxmlformats-officedocument.oleObject"/>
  <Override PartName="/ppt/embeddings/Microsoft_Equation7.bin" ContentType="application/vnd.openxmlformats-officedocument.oleObject"/>
  <Override PartName="/ppt/embeddings/oleObject4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oleObject5.bin" ContentType="application/vnd.openxmlformats-officedocument.oleObject"/>
  <Override PartName="/ppt/embeddings/Microsoft_Equation10.bin" ContentType="application/vnd.openxmlformats-officedocument.oleObject"/>
  <Override PartName="/ppt/embeddings/oleObject6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oleObject7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26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Microsoft_Equation27.bin" ContentType="application/vnd.openxmlformats-officedocument.oleObject"/>
  <Override PartName="/ppt/embeddings/oleObject12.bin" ContentType="application/vnd.openxmlformats-officedocument.oleObject"/>
  <Override PartName="/ppt/embeddings/Microsoft_Equation28.bin" ContentType="application/vnd.openxmlformats-officedocument.oleObject"/>
  <Override PartName="/ppt/embeddings/oleObject13.bin" ContentType="application/vnd.openxmlformats-officedocument.oleObject"/>
  <Override PartName="/ppt/embeddings/Microsoft_Equation29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Microsoft_Equation30.bin" ContentType="application/vnd.openxmlformats-officedocument.oleObject"/>
  <Override PartName="/ppt/embeddings/Microsoft_Equation31.bin" ContentType="application/vnd.openxmlformats-officedocument.oleObject"/>
  <Override PartName="/ppt/embeddings/oleObject16.bin" ContentType="application/vnd.openxmlformats-officedocument.oleObject"/>
  <Override PartName="/ppt/embeddings/Microsoft_Equation32.bin" ContentType="application/vnd.openxmlformats-officedocument.oleObject"/>
  <Override PartName="/ppt/embeddings/oleObject17.bin" ContentType="application/vnd.openxmlformats-officedocument.oleObject"/>
  <Override PartName="/ppt/embeddings/Microsoft_Equation33.bin" ContentType="application/vnd.openxmlformats-officedocument.oleObject"/>
  <Override PartName="/ppt/embeddings/Microsoft_Equation34.bin" ContentType="application/vnd.openxmlformats-officedocument.oleObject"/>
  <Override PartName="/ppt/embeddings/Microsoft_Equation35.bin" ContentType="application/vnd.openxmlformats-officedocument.oleObject"/>
  <Override PartName="/ppt/embeddings/Microsoft_Equation36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Microsoft_Equation37.bin" ContentType="application/vnd.openxmlformats-officedocument.oleObject"/>
  <Override PartName="/ppt/notesSlides/notesSlide2.xml" ContentType="application/vnd.openxmlformats-officedocument.presentationml.notesSlide+xml"/>
  <Override PartName="/ppt/embeddings/oleObject20.bin" ContentType="application/vnd.openxmlformats-officedocument.oleObject"/>
  <Override PartName="/ppt/embeddings/Microsoft_Equation38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Microsoft_Equation39.bin" ContentType="application/vnd.openxmlformats-officedocument.oleObject"/>
  <Override PartName="/ppt/embeddings/Microsoft_Equation40.bin" ContentType="application/vnd.openxmlformats-officedocument.oleObject"/>
  <Override PartName="/ppt/embeddings/Microsoft_Equation41.bin" ContentType="application/vnd.openxmlformats-officedocument.oleObject"/>
  <Override PartName="/ppt/embeddings/Microsoft_Equation42.bin" ContentType="application/vnd.openxmlformats-officedocument.oleObject"/>
  <Override PartName="/ppt/embeddings/Microsoft_Equation43.bin" ContentType="application/vnd.openxmlformats-officedocument.oleObject"/>
  <Override PartName="/ppt/embeddings/oleObject23.bin" ContentType="application/vnd.openxmlformats-officedocument.oleObject"/>
  <Override PartName="/ppt/embeddings/Microsoft_Equation44.bin" ContentType="application/vnd.openxmlformats-officedocument.oleObject"/>
  <Override PartName="/ppt/embeddings/Microsoft_Equation4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6"/>
  </p:notesMasterIdLst>
  <p:sldIdLst>
    <p:sldId id="256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6" y="-112"/>
      </p:cViewPr>
      <p:guideLst>
        <p:guide orient="horz" pos="528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9.emf"/><Relationship Id="rId3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image" Target="../media/image60.wmf"/><Relationship Id="rId2" Type="http://schemas.openxmlformats.org/officeDocument/2006/relationships/image" Target="../media/image6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5.emf"/><Relationship Id="rId3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7E29B1-A18E-5647-8A00-06B6E6FF163E}" type="datetimeFigureOut">
              <a:rPr lang="sv-SE" smtClean="0"/>
              <a:pPr/>
              <a:t>12/17/14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3E444A-1C37-9D47-976F-381ACA4E96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2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89682" indent="-303724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14895" indent="-242979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700853" indent="-242979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86810" indent="-242979"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72768" indent="-2429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58726" indent="-2429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44684" indent="-2429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30642" indent="-2429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D23EAC7-2AC1-AE44-8DB2-B7FE235CEF82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9682" indent="-30372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14895" indent="-2429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00853" indent="-2429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86810" indent="-24297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72768" indent="-242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58726" indent="-242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44684" indent="-242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30642" indent="-2429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BD1304-C896-C64A-9C55-98B78AFDEC0C}" type="slidenum">
              <a:rPr lang="en-US"/>
              <a:pPr eaLnBrk="1" hangingPunct="1"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30C-FDF3-4458-8037-06DD7B805495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BDFF-6242-4D17-93F1-F9C46A587AC3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8F0A-533F-4DDE-9D4D-0CDC3AF0AC1B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B4F6-F373-4363-AB79-1F02BED362BB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8C70-D25E-4D54-92B6-7EC17C665822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497-ED60-49D1-A0A3-D83FB0B72D9C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4F55-E80C-4541-9DC6-BE2DA5C4E471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784E-D1E0-4282-B5A7-B8CA1C9B080B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44D6-2896-4451-8EDF-3CB94BAD1FC4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A4D-FCCE-4CB0-A33D-30F520205FC0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5EDF-7EF8-4AB1-97E5-19D354AB47D2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5444-49A8-449D-9621-5B694CD54D23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3217CE-0C12-48D9-9FA3-07624582181C}" type="datetime1">
              <a:rPr lang="sv-SE" smtClean="0"/>
              <a:pPr/>
              <a:t>12/17/14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Microsoft_Equation10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Microsoft_Equation11.bin"/><Relationship Id="rId8" Type="http://schemas.openxmlformats.org/officeDocument/2006/relationships/image" Target="../media/image13.emf"/><Relationship Id="rId9" Type="http://schemas.openxmlformats.org/officeDocument/2006/relationships/oleObject" Target="../embeddings/Microsoft_Equation12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oleObject" Target="../embeddings/Microsoft_Equation13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oleObject" Target="../embeddings/Microsoft_Equation14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oleObject" Target="../embeddings/Microsoft_Equation15.bin"/><Relationship Id="rId8" Type="http://schemas.openxmlformats.org/officeDocument/2006/relationships/image" Target="../media/image1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oleObject" Target="../embeddings/Microsoft_Equation16.bin"/><Relationship Id="rId6" Type="http://schemas.openxmlformats.org/officeDocument/2006/relationships/image" Target="../media/image21.emf"/><Relationship Id="rId7" Type="http://schemas.openxmlformats.org/officeDocument/2006/relationships/image" Target="../media/image2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oleObject" Target="../embeddings/Microsoft_Equation17.bin"/><Relationship Id="rId5" Type="http://schemas.openxmlformats.org/officeDocument/2006/relationships/image" Target="../media/image30.wmf"/><Relationship Id="rId6" Type="http://schemas.openxmlformats.org/officeDocument/2006/relationships/image" Target="../media/image3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3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35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Equation21.bin"/><Relationship Id="rId6" Type="http://schemas.openxmlformats.org/officeDocument/2006/relationships/image" Target="../media/image37.wmf"/><Relationship Id="rId7" Type="http://schemas.openxmlformats.org/officeDocument/2006/relationships/oleObject" Target="../embeddings/Microsoft_Equation22.bin"/><Relationship Id="rId8" Type="http://schemas.openxmlformats.org/officeDocument/2006/relationships/image" Target="../media/image38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image" Target="../media/image4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5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44.emf"/><Relationship Id="rId7" Type="http://schemas.openxmlformats.org/officeDocument/2006/relationships/oleObject" Target="../embeddings/Microsoft_Equation26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46.emf"/><Relationship Id="rId7" Type="http://schemas.openxmlformats.org/officeDocument/2006/relationships/oleObject" Target="../embeddings/Microsoft_Equation27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oleObject" Target="../embeddings/Microsoft_Equation28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46.emf"/><Relationship Id="rId8" Type="http://schemas.openxmlformats.org/officeDocument/2006/relationships/oleObject" Target="../embeddings/Microsoft_Equation29.bin"/><Relationship Id="rId9" Type="http://schemas.openxmlformats.org/officeDocument/2006/relationships/image" Target="../media/image4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Microsoft_Equation30.bin"/><Relationship Id="rId7" Type="http://schemas.openxmlformats.org/officeDocument/2006/relationships/image" Target="../media/image49.emf"/><Relationship Id="rId8" Type="http://schemas.openxmlformats.org/officeDocument/2006/relationships/oleObject" Target="../embeddings/Microsoft_Equation31.bin"/><Relationship Id="rId9" Type="http://schemas.openxmlformats.org/officeDocument/2006/relationships/image" Target="../media/image50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Microsoft_Equation32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Microsoft_Equation33.bin"/><Relationship Id="rId8" Type="http://schemas.openxmlformats.org/officeDocument/2006/relationships/image" Target="../media/image52.emf"/><Relationship Id="rId9" Type="http://schemas.openxmlformats.org/officeDocument/2006/relationships/oleObject" Target="../embeddings/Microsoft_Equation34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2.w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oleObject" Target="../embeddings/Microsoft_Equation35.bin"/><Relationship Id="rId5" Type="http://schemas.openxmlformats.org/officeDocument/2006/relationships/image" Target="../media/image54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6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58.emf"/><Relationship Id="rId7" Type="http://schemas.openxmlformats.org/officeDocument/2006/relationships/oleObject" Target="../embeddings/Microsoft_Equation37.bin"/><Relationship Id="rId8" Type="http://schemas.openxmlformats.org/officeDocument/2006/relationships/image" Target="../media/image59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oleObject" Target="../embeddings/Microsoft_Equation39.bin"/><Relationship Id="rId13" Type="http://schemas.openxmlformats.org/officeDocument/2006/relationships/image" Target="../media/image63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Microsoft_Equation38.bin"/><Relationship Id="rId6" Type="http://schemas.openxmlformats.org/officeDocument/2006/relationships/image" Target="../media/image60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6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0.bin"/><Relationship Id="rId4" Type="http://schemas.openxmlformats.org/officeDocument/2006/relationships/image" Target="../media/image66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1.bin"/><Relationship Id="rId4" Type="http://schemas.openxmlformats.org/officeDocument/2006/relationships/image" Target="../media/image67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2.bin"/><Relationship Id="rId4" Type="http://schemas.openxmlformats.org/officeDocument/2006/relationships/image" Target="../media/image68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3.bin"/><Relationship Id="rId4" Type="http://schemas.openxmlformats.org/officeDocument/2006/relationships/image" Target="../media/image69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75.emf"/><Relationship Id="rId5" Type="http://schemas.openxmlformats.org/officeDocument/2006/relationships/oleObject" Target="../embeddings/Microsoft_Equation44.bin"/><Relationship Id="rId6" Type="http://schemas.openxmlformats.org/officeDocument/2006/relationships/image" Target="../media/image76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5.bin"/><Relationship Id="rId4" Type="http://schemas.openxmlformats.org/officeDocument/2006/relationships/image" Target="../media/image77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6.wmf"/><Relationship Id="rId6" Type="http://schemas.openxmlformats.org/officeDocument/2006/relationships/oleObject" Target="../embeddings/Microsoft_Equation6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Microsoft_Equation8.bin"/><Relationship Id="rId8" Type="http://schemas.openxmlformats.org/officeDocument/2006/relationships/image" Target="../media/image5.emf"/><Relationship Id="rId9" Type="http://schemas.openxmlformats.org/officeDocument/2006/relationships/oleObject" Target="../embeddings/Microsoft_Equation9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"/>
              </a:rPr>
              <a:t>Chemical Reaction Engineering</a:t>
            </a:r>
            <a:r>
              <a:rPr lang="en-US" dirty="0" smtClean="0">
                <a:cs typeface=""/>
              </a:rPr>
              <a:t> (CRE) is the field that studies the rates and mechanisms of chemical reactions and the design of the reactors in which they take place.</a:t>
            </a:r>
            <a:endParaRPr lang="sv-SE" dirty="0" smtClean="0">
              <a:cs typeface=""/>
            </a:endParaRPr>
          </a:p>
          <a:p>
            <a:endParaRPr lang="sv-SE" dirty="0">
              <a:cs typeface="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26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>
                <a:solidFill>
                  <a:srgbClr val="000000"/>
                </a:solidFill>
              </a:rPr>
              <a:t>E</a:t>
            </a:r>
            <a:fld id="{166061B2-B218-A448-959D-B76F0E7889F2}" type="slidenum">
              <a:rPr lang="sv-SE" sz="1400">
                <a:solidFill>
                  <a:srgbClr val="000000"/>
                </a:solidFill>
              </a:rPr>
              <a:pPr/>
              <a:t>10</a:t>
            </a:fld>
            <a:endParaRPr lang="sv-SE" sz="1400">
              <a:solidFill>
                <a:srgbClr val="000000"/>
              </a:solidFill>
            </a:endParaRPr>
          </a:p>
        </p:txBody>
      </p:sp>
      <p:graphicFrame>
        <p:nvGraphicFramePr>
          <p:cNvPr id="35843" name="Object 17"/>
          <p:cNvGraphicFramePr>
            <a:graphicFrameLocks noChangeAspect="1"/>
          </p:cNvGraphicFramePr>
          <p:nvPr/>
        </p:nvGraphicFramePr>
        <p:xfrm>
          <a:off x="971550" y="2514600"/>
          <a:ext cx="7415213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37" name="Equation" r:id="rId4" imgW="3721100" imgH="1460500" progId="Equation.3">
                  <p:embed/>
                </p:oleObj>
              </mc:Choice>
              <mc:Fallback>
                <p:oleObj name="Equation" r:id="rId4" imgW="3721100" imgH="146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14600"/>
                        <a:ext cx="7415213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17"/>
          <p:cNvGraphicFramePr>
            <a:graphicFrameLocks noChangeAspect="1"/>
          </p:cNvGraphicFramePr>
          <p:nvPr/>
        </p:nvGraphicFramePr>
        <p:xfrm>
          <a:off x="4151313" y="1778000"/>
          <a:ext cx="8334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38" name="Equation" r:id="rId7" imgW="419100" imgH="152400" progId="Equation.3">
                  <p:embed/>
                </p:oleObj>
              </mc:Choice>
              <mc:Fallback>
                <p:oleObj name="Equation" r:id="rId7" imgW="4191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1778000"/>
                        <a:ext cx="83343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092575" y="877888"/>
            <a:ext cx="0" cy="942975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92575" y="1820863"/>
            <a:ext cx="1198563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97375" y="1154113"/>
            <a:ext cx="7938" cy="6604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52913" y="1146175"/>
            <a:ext cx="0" cy="668338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092575" y="1066800"/>
            <a:ext cx="1168400" cy="747713"/>
          </a:xfrm>
          <a:custGeom>
            <a:avLst/>
            <a:gdLst>
              <a:gd name="connsiteX0" fmla="*/ 0 w 1146629"/>
              <a:gd name="connsiteY0" fmla="*/ 0 h 747485"/>
              <a:gd name="connsiteX1" fmla="*/ 232229 w 1146629"/>
              <a:gd name="connsiteY1" fmla="*/ 341085 h 747485"/>
              <a:gd name="connsiteX2" fmla="*/ 616858 w 1146629"/>
              <a:gd name="connsiteY2" fmla="*/ 624114 h 747485"/>
              <a:gd name="connsiteX3" fmla="*/ 1146629 w 1146629"/>
              <a:gd name="connsiteY3" fmla="*/ 747485 h 7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629" h="747485">
                <a:moveTo>
                  <a:pt x="0" y="0"/>
                </a:moveTo>
                <a:cubicBezTo>
                  <a:pt x="64709" y="118533"/>
                  <a:pt x="129419" y="237066"/>
                  <a:pt x="232229" y="341085"/>
                </a:cubicBezTo>
                <a:cubicBezTo>
                  <a:pt x="335039" y="445104"/>
                  <a:pt x="464458" y="556381"/>
                  <a:pt x="616858" y="624114"/>
                </a:cubicBezTo>
                <a:cubicBezTo>
                  <a:pt x="769258" y="691847"/>
                  <a:pt x="1146629" y="747485"/>
                  <a:pt x="1146629" y="747485"/>
                </a:cubicBezTo>
              </a:path>
            </a:pathLst>
          </a:custGeom>
          <a:noFill/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5850" name="Object 17"/>
          <p:cNvGraphicFramePr>
            <a:graphicFrameLocks noChangeAspect="1"/>
          </p:cNvGraphicFramePr>
          <p:nvPr/>
        </p:nvGraphicFramePr>
        <p:xfrm>
          <a:off x="3636963" y="928688"/>
          <a:ext cx="4556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39" name="Equation" r:id="rId9" imgW="228600" imgH="203200" progId="Equation.3">
                  <p:embed/>
                </p:oleObj>
              </mc:Choice>
              <mc:Fallback>
                <p:oleObj name="Equation" r:id="rId9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928688"/>
                        <a:ext cx="4556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8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CC187C-8208-5944-89B6-29A954F92932}" type="slidenum">
              <a:rPr lang="sv-SE" sz="1400">
                <a:solidFill>
                  <a:srgbClr val="000000"/>
                </a:solidFill>
              </a:rPr>
              <a:pPr/>
              <a:t>11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36867" name="Picture 3" descr="Screen Shot 2014-08-26 at 1.0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7724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Screen Shot 2014-08-26 at 1.10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3"/>
          <a:stretch>
            <a:fillRect/>
          </a:stretch>
        </p:blipFill>
        <p:spPr bwMode="auto">
          <a:xfrm>
            <a:off x="3690938" y="4456113"/>
            <a:ext cx="511016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9" name="Object 1"/>
          <p:cNvGraphicFramePr>
            <a:graphicFrameLocks noChangeAspect="1"/>
          </p:cNvGraphicFramePr>
          <p:nvPr/>
        </p:nvGraphicFramePr>
        <p:xfrm>
          <a:off x="2917825" y="3325813"/>
          <a:ext cx="3416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1" name="Equation" r:id="rId5" imgW="2171520" imgH="393480" progId="Equation.3">
                  <p:embed/>
                </p:oleObj>
              </mc:Choice>
              <mc:Fallback>
                <p:oleObj name="Equation" r:id="rId5" imgW="2171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3325813"/>
                        <a:ext cx="3416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13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536938-B469-8D4B-ACD8-43046B245FBD}" type="slidenum">
              <a:rPr lang="sv-SE" sz="1400">
                <a:solidFill>
                  <a:srgbClr val="000000"/>
                </a:solidFill>
              </a:rPr>
              <a:pPr/>
              <a:t>12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37891" name="Picture 3" descr="Screen Shot 2014-08-26 at 1.0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7724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Screen Shot 2014-08-26 at 1.10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3"/>
          <a:stretch>
            <a:fillRect/>
          </a:stretch>
        </p:blipFill>
        <p:spPr bwMode="auto">
          <a:xfrm>
            <a:off x="3489325" y="4013200"/>
            <a:ext cx="511016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Screen Shot 2014-08-26 at 1.11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2"/>
          <a:stretch>
            <a:fillRect/>
          </a:stretch>
        </p:blipFill>
        <p:spPr bwMode="auto">
          <a:xfrm>
            <a:off x="2752725" y="5297488"/>
            <a:ext cx="58467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4" name="Object 1"/>
          <p:cNvGraphicFramePr>
            <a:graphicFrameLocks noChangeAspect="1"/>
          </p:cNvGraphicFramePr>
          <p:nvPr/>
        </p:nvGraphicFramePr>
        <p:xfrm>
          <a:off x="2982913" y="3114675"/>
          <a:ext cx="26924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5" name="Equation" r:id="rId6" imgW="2133600" imgH="393700" progId="Equation.3">
                  <p:embed/>
                </p:oleObj>
              </mc:Choice>
              <mc:Fallback>
                <p:oleObj name="Equation" r:id="rId6" imgW="213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3114675"/>
                        <a:ext cx="26924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82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4CFA79-53AD-2249-9075-BB7D2AB53C22}" type="slidenum">
              <a:rPr lang="sv-SE" sz="1400">
                <a:solidFill>
                  <a:srgbClr val="000000"/>
                </a:solidFill>
              </a:rPr>
              <a:pPr/>
              <a:t>13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38915" name="Picture 3" descr="Screen Shot 2014-08-26 at 1.0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7724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Screen Shot 2014-08-26 at 1.10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3"/>
          <a:stretch>
            <a:fillRect/>
          </a:stretch>
        </p:blipFill>
        <p:spPr bwMode="auto">
          <a:xfrm>
            <a:off x="3489325" y="3830638"/>
            <a:ext cx="51101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Screen Shot 2014-08-26 at 1.11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2"/>
          <a:stretch>
            <a:fillRect/>
          </a:stretch>
        </p:blipFill>
        <p:spPr bwMode="auto">
          <a:xfrm>
            <a:off x="2752725" y="4633913"/>
            <a:ext cx="58467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Screen Shot 2014-08-26 at 1.11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5468938"/>
            <a:ext cx="50784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9" name="Object 1"/>
          <p:cNvGraphicFramePr>
            <a:graphicFrameLocks noChangeAspect="1"/>
          </p:cNvGraphicFramePr>
          <p:nvPr/>
        </p:nvGraphicFramePr>
        <p:xfrm>
          <a:off x="2982913" y="3114675"/>
          <a:ext cx="26924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09" name="Equation" r:id="rId7" imgW="2133600" imgH="393700" progId="Equation.3">
                  <p:embed/>
                </p:oleObj>
              </mc:Choice>
              <mc:Fallback>
                <p:oleObj name="Equation" r:id="rId7" imgW="213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3114675"/>
                        <a:ext cx="26924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94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ADA370-EE00-CD4E-8E82-4F5F8BAED4E1}" type="slidenum">
              <a:rPr lang="sv-SE" sz="1400">
                <a:solidFill>
                  <a:srgbClr val="000000"/>
                </a:solidFill>
              </a:rPr>
              <a:pPr/>
              <a:t>14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39939" name="Picture 3" descr="Screen Shot 2014-08-26 at 1.15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485775"/>
            <a:ext cx="42037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Screen Shot 2014-08-26 at 1.16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408113"/>
            <a:ext cx="41386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1" name="Object 13"/>
          <p:cNvGraphicFramePr>
            <a:graphicFrameLocks noChangeAspect="1"/>
          </p:cNvGraphicFramePr>
          <p:nvPr/>
        </p:nvGraphicFramePr>
        <p:xfrm>
          <a:off x="1647825" y="2103438"/>
          <a:ext cx="52228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33" name="Equation" r:id="rId5" imgW="2832100" imgH="546100" progId="Equation.3">
                  <p:embed/>
                </p:oleObj>
              </mc:Choice>
              <mc:Fallback>
                <p:oleObj name="Equation" r:id="rId5" imgW="28321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103438"/>
                        <a:ext cx="52228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2" name="Group 2"/>
          <p:cNvGrpSpPr>
            <a:grpSpLocks/>
          </p:cNvGrpSpPr>
          <p:nvPr/>
        </p:nvGrpSpPr>
        <p:grpSpPr bwMode="auto">
          <a:xfrm>
            <a:off x="938213" y="3241675"/>
            <a:ext cx="7315200" cy="3332163"/>
            <a:chOff x="938213" y="3127375"/>
            <a:chExt cx="7315200" cy="3332163"/>
          </a:xfrm>
        </p:grpSpPr>
        <p:pic>
          <p:nvPicPr>
            <p:cNvPr id="39943" name="Picture 12" descr="Screen Shot 2014-08-26 at 1.16.43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13" y="3127375"/>
              <a:ext cx="7315200" cy="333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12" descr="Screen Shot 2014-08-26 at 1.16.43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1" t="85844" r="31706" b="5843"/>
            <a:stretch>
              <a:fillRect/>
            </a:stretch>
          </p:blipFill>
          <p:spPr bwMode="auto">
            <a:xfrm>
              <a:off x="6613336" y="5626905"/>
              <a:ext cx="641743" cy="276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316538" y="5991225"/>
              <a:ext cx="608012" cy="257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72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29829F-F6B9-AD42-8AD9-A4F3304E3D8F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15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0964" name="Picture 2" descr="Screen Shot 2014-08-26 at 1.5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284413"/>
            <a:ext cx="6858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 descr="Screen Shot 2014-08-26 at 1.5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603375"/>
            <a:ext cx="1397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Screen Shot 2014-08-26 at 1.56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5383213"/>
            <a:ext cx="22320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1" descr="Screen Shot 2014-08-26 at 1.55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9225"/>
            <a:ext cx="460375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Screen Shot 2014-08-26 at 2.00.0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972175"/>
            <a:ext cx="20367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97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07B253-5A4D-6647-95D6-86FA63BB32C5}" type="slidenum">
              <a:rPr lang="sv-SE" sz="1400">
                <a:solidFill>
                  <a:srgbClr val="000000"/>
                </a:solidFill>
              </a:rPr>
              <a:pPr/>
              <a:t>16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41987" name="Picture 3" descr="Screen Shot 2014-08-18 at 3.49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7" r="33528"/>
          <a:stretch>
            <a:fillRect/>
          </a:stretch>
        </p:blipFill>
        <p:spPr bwMode="auto">
          <a:xfrm>
            <a:off x="1063625" y="4306888"/>
            <a:ext cx="470535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8"/>
          <p:cNvSpPr txBox="1">
            <a:spLocks noChangeArrowheads="1"/>
          </p:cNvSpPr>
          <p:nvPr/>
        </p:nvSpPr>
        <p:spPr bwMode="auto">
          <a:xfrm>
            <a:off x="1028700" y="3813175"/>
            <a:ext cx="7396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We need to eliminate C</a:t>
            </a:r>
            <a:r>
              <a:rPr lang="en-US" sz="1800" baseline="-25000">
                <a:solidFill>
                  <a:srgbClr val="000000"/>
                </a:solidFill>
                <a:latin typeface="Times" charset="0"/>
              </a:rPr>
              <a:t>As</a:t>
            </a:r>
            <a:r>
              <a:rPr lang="en-US" sz="1800">
                <a:solidFill>
                  <a:srgbClr val="000000"/>
                </a:solidFill>
                <a:latin typeface="Times" charset="0"/>
              </a:rPr>
              <a:t>. </a:t>
            </a:r>
          </a:p>
        </p:txBody>
      </p:sp>
      <p:graphicFrame>
        <p:nvGraphicFramePr>
          <p:cNvPr id="41989" name="Object 2"/>
          <p:cNvGraphicFramePr>
            <a:graphicFrameLocks noChangeAspect="1"/>
          </p:cNvGraphicFramePr>
          <p:nvPr/>
        </p:nvGraphicFramePr>
        <p:xfrm>
          <a:off x="2982913" y="1674813"/>
          <a:ext cx="260350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81" name="Equation" r:id="rId4" imgW="1625600" imgH="1193800" progId="Equation.3">
                  <p:embed/>
                </p:oleObj>
              </mc:Choice>
              <mc:Fallback>
                <p:oleObj name="Equation" r:id="rId4" imgW="16256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1674813"/>
                        <a:ext cx="2603500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84138"/>
            <a:ext cx="2954337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628650" y="41275"/>
            <a:ext cx="7916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One will often find the flux to or from the surface as written in terms of an </a:t>
            </a:r>
            <a:r>
              <a:rPr lang="en-US" sz="1800" i="1">
                <a:solidFill>
                  <a:srgbClr val="000000"/>
                </a:solidFill>
                <a:latin typeface="Times" charset="0"/>
              </a:rPr>
              <a:t>effective</a:t>
            </a:r>
            <a:r>
              <a:rPr lang="en-US" sz="1800">
                <a:solidFill>
                  <a:srgbClr val="000000"/>
                </a:solidFill>
                <a:latin typeface="Times" charset="0"/>
              </a:rPr>
              <a:t> transport coefficient </a:t>
            </a:r>
            <a:r>
              <a:rPr lang="en-US" sz="1800" i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1800" baseline="-25000">
                <a:solidFill>
                  <a:srgbClr val="000000"/>
                </a:solidFill>
                <a:latin typeface="Times" charset="0"/>
              </a:rPr>
              <a:t>eff</a:t>
            </a:r>
            <a:r>
              <a:rPr lang="en-US" sz="1800">
                <a:solidFill>
                  <a:srgbClr val="000000"/>
                </a:solidFill>
                <a:latin typeface="Times" charset="0"/>
              </a:rPr>
              <a:t>:</a:t>
            </a:r>
          </a:p>
          <a:p>
            <a:endParaRPr lang="en-US" sz="1800">
              <a:solidFill>
                <a:srgbClr val="000000"/>
              </a:solidFill>
              <a:latin typeface="Times" charset="0"/>
            </a:endParaRPr>
          </a:p>
          <a:p>
            <a:endParaRPr lang="en-US" sz="1800">
              <a:solidFill>
                <a:srgbClr val="000000"/>
              </a:solidFill>
              <a:latin typeface="Times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	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369CCA-BCD0-834C-B1A2-5B0BF271D971}" type="slidenum">
              <a:rPr lang="sv-SE" sz="1400">
                <a:solidFill>
                  <a:srgbClr val="000000"/>
                </a:solidFill>
              </a:rPr>
              <a:pPr/>
              <a:t>17</a:t>
            </a:fld>
            <a:endParaRPr lang="sv-SE" sz="1400">
              <a:solidFill>
                <a:srgbClr val="000000"/>
              </a:solidFill>
            </a:endParaRPr>
          </a:p>
        </p:txBody>
      </p:sp>
      <p:graphicFrame>
        <p:nvGraphicFramePr>
          <p:cNvPr id="43012" name="Object 12"/>
          <p:cNvGraphicFramePr>
            <a:graphicFrameLocks noChangeAspect="1"/>
          </p:cNvGraphicFramePr>
          <p:nvPr/>
        </p:nvGraphicFramePr>
        <p:xfrm>
          <a:off x="3519488" y="2076450"/>
          <a:ext cx="2024062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05" name="Equation" r:id="rId3" imgW="1143000" imgH="1600200" progId="Equation.3">
                  <p:embed/>
                </p:oleObj>
              </mc:Choice>
              <mc:Fallback>
                <p:oleObj name="Equation" r:id="rId3" imgW="11430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076450"/>
                        <a:ext cx="2024062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1539875" y="2357438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127959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628650" y="41275"/>
            <a:ext cx="7916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One will often find the flux to or from the surface as written in terms of an </a:t>
            </a:r>
            <a:r>
              <a:rPr lang="en-US" sz="1800" i="1">
                <a:solidFill>
                  <a:srgbClr val="000000"/>
                </a:solidFill>
                <a:latin typeface="Times" charset="0"/>
              </a:rPr>
              <a:t>effective</a:t>
            </a:r>
            <a:r>
              <a:rPr lang="en-US" sz="1800">
                <a:solidFill>
                  <a:srgbClr val="000000"/>
                </a:solidFill>
                <a:latin typeface="Times" charset="0"/>
              </a:rPr>
              <a:t> transport coefficient </a:t>
            </a:r>
            <a:r>
              <a:rPr lang="en-US" sz="1800" i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1800" baseline="-25000">
                <a:solidFill>
                  <a:srgbClr val="000000"/>
                </a:solidFill>
                <a:latin typeface="Times" charset="0"/>
              </a:rPr>
              <a:t>eff</a:t>
            </a:r>
            <a:r>
              <a:rPr lang="en-US" sz="1800">
                <a:solidFill>
                  <a:srgbClr val="000000"/>
                </a:solidFill>
                <a:latin typeface="Times" charset="0"/>
              </a:rPr>
              <a:t>:</a:t>
            </a:r>
          </a:p>
          <a:p>
            <a:endParaRPr lang="en-US" sz="1800">
              <a:solidFill>
                <a:srgbClr val="000000"/>
              </a:solidFill>
              <a:latin typeface="Times" charset="0"/>
            </a:endParaRPr>
          </a:p>
          <a:p>
            <a:endParaRPr lang="en-US" sz="1800">
              <a:solidFill>
                <a:srgbClr val="000000"/>
              </a:solidFill>
              <a:latin typeface="Times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	where</a:t>
            </a: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E6E459-530F-C040-88A4-AF286EC3F536}" type="slidenum">
              <a:rPr lang="sv-SE" sz="1400">
                <a:solidFill>
                  <a:srgbClr val="000000"/>
                </a:solidFill>
              </a:rPr>
              <a:pPr/>
              <a:t>18</a:t>
            </a:fld>
            <a:endParaRPr lang="sv-SE" sz="1400">
              <a:solidFill>
                <a:srgbClr val="000000"/>
              </a:solidFill>
            </a:endParaRPr>
          </a:p>
        </p:txBody>
      </p:sp>
      <p:graphicFrame>
        <p:nvGraphicFramePr>
          <p:cNvPr id="44036" name="Object 12"/>
          <p:cNvGraphicFramePr>
            <a:graphicFrameLocks noChangeAspect="1"/>
          </p:cNvGraphicFramePr>
          <p:nvPr/>
        </p:nvGraphicFramePr>
        <p:xfrm>
          <a:off x="2732088" y="1762125"/>
          <a:ext cx="3597275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29" name="Equation" r:id="rId3" imgW="2031840" imgH="1955520" progId="Equation.3">
                  <p:embed/>
                </p:oleObj>
              </mc:Choice>
              <mc:Fallback>
                <p:oleObj name="Equation" r:id="rId3" imgW="2031840" imgH="1955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1762125"/>
                        <a:ext cx="3597275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1539875" y="2357438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Case 1</a:t>
            </a:r>
          </a:p>
        </p:txBody>
      </p:sp>
      <p:sp>
        <p:nvSpPr>
          <p:cNvPr id="44038" name="TextBox 13"/>
          <p:cNvSpPr txBox="1">
            <a:spLocks noChangeArrowheads="1"/>
          </p:cNvSpPr>
          <p:nvPr/>
        </p:nvSpPr>
        <p:spPr bwMode="auto">
          <a:xfrm>
            <a:off x="1536700" y="5056188"/>
            <a:ext cx="125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387822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628650" y="41275"/>
            <a:ext cx="7916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One will often find the flux to or from the surface as written in terms of an </a:t>
            </a:r>
            <a:r>
              <a:rPr lang="en-US" sz="1800" i="1">
                <a:solidFill>
                  <a:srgbClr val="000000"/>
                </a:solidFill>
                <a:latin typeface="Times" charset="0"/>
              </a:rPr>
              <a:t>effective</a:t>
            </a:r>
            <a:r>
              <a:rPr lang="en-US" sz="1800">
                <a:solidFill>
                  <a:srgbClr val="000000"/>
                </a:solidFill>
                <a:latin typeface="Times" charset="0"/>
              </a:rPr>
              <a:t> transport coefficient </a:t>
            </a:r>
            <a:r>
              <a:rPr lang="en-US" sz="1800" i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1800" baseline="-25000">
                <a:solidFill>
                  <a:srgbClr val="000000"/>
                </a:solidFill>
                <a:latin typeface="Times" charset="0"/>
              </a:rPr>
              <a:t>eff</a:t>
            </a:r>
            <a:r>
              <a:rPr lang="en-US" sz="1800">
                <a:solidFill>
                  <a:srgbClr val="000000"/>
                </a:solidFill>
                <a:latin typeface="Times" charset="0"/>
              </a:rPr>
              <a:t>:</a:t>
            </a:r>
          </a:p>
          <a:p>
            <a:endParaRPr lang="en-US" sz="1800">
              <a:solidFill>
                <a:srgbClr val="000000"/>
              </a:solidFill>
              <a:latin typeface="Times" charset="0"/>
            </a:endParaRPr>
          </a:p>
          <a:p>
            <a:endParaRPr lang="en-US" sz="1800">
              <a:solidFill>
                <a:srgbClr val="000000"/>
              </a:solidFill>
              <a:latin typeface="Times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	where</a:t>
            </a: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917C79-732E-AF4F-A49A-6323F366CD3B}" type="slidenum">
              <a:rPr lang="sv-SE" sz="1400">
                <a:solidFill>
                  <a:srgbClr val="000000"/>
                </a:solidFill>
              </a:rPr>
              <a:pPr/>
              <a:t>19</a:t>
            </a:fld>
            <a:endParaRPr lang="sv-SE" sz="1400">
              <a:solidFill>
                <a:srgbClr val="000000"/>
              </a:solidFill>
            </a:endParaRPr>
          </a:p>
        </p:txBody>
      </p:sp>
      <p:graphicFrame>
        <p:nvGraphicFramePr>
          <p:cNvPr id="45060" name="Object 12"/>
          <p:cNvGraphicFramePr>
            <a:graphicFrameLocks noChangeAspect="1"/>
          </p:cNvGraphicFramePr>
          <p:nvPr/>
        </p:nvGraphicFramePr>
        <p:xfrm>
          <a:off x="2732088" y="768350"/>
          <a:ext cx="3597275" cy="546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53" name="Equation" r:id="rId3" imgW="2031840" imgH="3073320" progId="Equation.3">
                  <p:embed/>
                </p:oleObj>
              </mc:Choice>
              <mc:Fallback>
                <p:oleObj name="Equation" r:id="rId3" imgW="2031840" imgH="3073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768350"/>
                        <a:ext cx="3597275" cy="546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1539875" y="2357438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Case 1</a:t>
            </a:r>
          </a:p>
        </p:txBody>
      </p:sp>
      <p:sp>
        <p:nvSpPr>
          <p:cNvPr id="45062" name="TextBox 13"/>
          <p:cNvSpPr txBox="1">
            <a:spLocks noChangeArrowheads="1"/>
          </p:cNvSpPr>
          <p:nvPr/>
        </p:nvSpPr>
        <p:spPr bwMode="auto">
          <a:xfrm>
            <a:off x="1536700" y="5056188"/>
            <a:ext cx="125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169499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74638"/>
            <a:ext cx="81788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Web </a:t>
            </a:r>
            <a:r>
              <a:rPr lang="sv-SE" b="1" dirty="0" err="1"/>
              <a:t>Lecture</a:t>
            </a:r>
            <a:r>
              <a:rPr lang="sv-SE" b="1" dirty="0"/>
              <a:t> </a:t>
            </a:r>
            <a:r>
              <a:rPr lang="sv-SE" b="1" dirty="0" smtClean="0"/>
              <a:t>26</a:t>
            </a:r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>Class </a:t>
            </a:r>
            <a:r>
              <a:rPr lang="sv-SE" b="1" dirty="0" err="1"/>
              <a:t>Lecture</a:t>
            </a:r>
            <a:r>
              <a:rPr lang="sv-SE" b="1" dirty="0"/>
              <a:t> </a:t>
            </a:r>
            <a:r>
              <a:rPr lang="sv-SE" b="1" dirty="0" smtClean="0"/>
              <a:t>22</a:t>
            </a:r>
            <a:endParaRPr lang="en-US" dirty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Course Information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           </a:t>
            </a:r>
            <a:r>
              <a:rPr lang="en-US" sz="2800" dirty="0">
                <a:latin typeface="Arial" charset="0"/>
              </a:rPr>
              <a:t>Materials on </a:t>
            </a:r>
            <a:r>
              <a:rPr lang="en-US" sz="2800" dirty="0" err="1">
                <a:latin typeface="Arial" charset="0"/>
              </a:rPr>
              <a:t>Ctools</a:t>
            </a:r>
            <a:endParaRPr lang="en-US" sz="2800" dirty="0">
              <a:latin typeface="Arial" charset="0"/>
            </a:endParaRPr>
          </a:p>
          <a:p>
            <a:pPr>
              <a:buFontTx/>
              <a:buNone/>
            </a:pPr>
            <a:endParaRPr lang="en-US" sz="2800" dirty="0">
              <a:latin typeface="Arial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Review of 342 Mass Transfer Without Reaction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           Diffusion and Fick’s Law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           Mass Transfer Coefficient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          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Drug Delivery Patches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           Robert The Worrier</a:t>
            </a:r>
          </a:p>
        </p:txBody>
      </p:sp>
    </p:spTree>
    <p:extLst>
      <p:ext uri="{BB962C8B-B14F-4D97-AF65-F5344CB8AC3E}">
        <p14:creationId xmlns:p14="http://schemas.microsoft.com/office/powerpoint/2010/main" val="296509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0238B4-CB51-5F49-8E8C-BBAA1AFA5FC6}" type="slidenum">
              <a:rPr lang="sv-SE" sz="1400">
                <a:solidFill>
                  <a:srgbClr val="000000"/>
                </a:solidFill>
              </a:rPr>
              <a:pPr/>
              <a:t>20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46083" name="Picture 3" descr="Screen Shot 2014-08-26 at 2.3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276350"/>
            <a:ext cx="73152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4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/>
              <a:t>E</a:t>
            </a:r>
            <a:fld id="{08D8EC25-896C-6B45-8C12-3E41176A14E2}" type="slidenum">
              <a:rPr lang="sv-SE" sz="1400"/>
              <a:pPr/>
              <a:t>21</a:t>
            </a:fld>
            <a:endParaRPr lang="sv-SE" sz="1400"/>
          </a:p>
        </p:txBody>
      </p:sp>
      <p:pic>
        <p:nvPicPr>
          <p:cNvPr id="4710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5588"/>
            <a:ext cx="868680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487363" y="831850"/>
            <a:ext cx="8237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/>
              <a:t>Transdermal drug delivery schematic</a:t>
            </a:r>
            <a:r>
              <a:rPr lang="en-US"/>
              <a:t>.</a:t>
            </a:r>
          </a:p>
        </p:txBody>
      </p:sp>
      <p:graphicFrame>
        <p:nvGraphicFramePr>
          <p:cNvPr id="47110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01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3"/>
          <p:cNvGraphicFramePr>
            <a:graphicFrameLocks noChangeAspect="1"/>
          </p:cNvGraphicFramePr>
          <p:nvPr/>
        </p:nvGraphicFramePr>
        <p:xfrm>
          <a:off x="4017963" y="5534025"/>
          <a:ext cx="208438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02" name="Equation" r:id="rId7" imgW="1397000" imgH="685800" progId="Equation.3">
                  <p:embed/>
                </p:oleObj>
              </mc:Choice>
              <mc:Fallback>
                <p:oleObj name="Equation" r:id="rId7" imgW="1397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5534025"/>
                        <a:ext cx="208438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84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8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525963"/>
          </a:xfrm>
        </p:spPr>
        <p:txBody>
          <a:bodyPr/>
          <a:lstStyle/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Step 1.	Diffusion of A through the Epidermis film, which is stagnant reduces to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Step 2.	Use Fick’s law to relate the flux W</a:t>
            </a:r>
            <a:r>
              <a:rPr lang="en-US" sz="2000" baseline="-25000">
                <a:latin typeface="Arial" charset="0"/>
              </a:rPr>
              <a:t>Az</a:t>
            </a:r>
            <a:r>
              <a:rPr lang="en-US" sz="2000">
                <a:latin typeface="Arial" charset="0"/>
              </a:rPr>
              <a:t> and the concentration gradient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Step 3.	State the boundary conditions</a:t>
            </a:r>
          </a:p>
          <a:p>
            <a:pPr marL="1143000" indent="-1143000">
              <a:buFontTx/>
              <a:buNone/>
            </a:pPr>
            <a:endParaRPr lang="en-US" sz="2000" b="1">
              <a:latin typeface="Arial" charset="0"/>
            </a:endParaRPr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/>
              <a:t>E</a:t>
            </a:r>
            <a:fld id="{5901D77F-84D1-4F4C-BECF-A670133C71FF}" type="slidenum">
              <a:rPr lang="sv-SE" sz="1400"/>
              <a:pPr/>
              <a:t>22</a:t>
            </a:fld>
            <a:endParaRPr lang="sv-SE" sz="1400"/>
          </a:p>
        </p:txBody>
      </p:sp>
      <p:graphicFrame>
        <p:nvGraphicFramePr>
          <p:cNvPr id="48132" name="Object 17"/>
          <p:cNvGraphicFramePr>
            <a:graphicFrameLocks noChangeAspect="1"/>
          </p:cNvGraphicFramePr>
          <p:nvPr/>
        </p:nvGraphicFramePr>
        <p:xfrm>
          <a:off x="3567113" y="1711325"/>
          <a:ext cx="2303462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5" name="Equation" r:id="rId3" imgW="1155700" imgH="2019300" progId="Equation.3">
                  <p:embed/>
                </p:oleObj>
              </mc:Choice>
              <mc:Fallback>
                <p:oleObj name="Equation" r:id="rId3" imgW="1155700" imgH="201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1711325"/>
                        <a:ext cx="2303462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30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8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525963"/>
          </a:xfrm>
        </p:spPr>
        <p:txBody>
          <a:bodyPr/>
          <a:lstStyle/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Step 4.	Next substitute for </a:t>
            </a:r>
            <a:r>
              <a:rPr lang="en-US" sz="2000" i="1">
                <a:latin typeface="Arial" charset="0"/>
              </a:rPr>
              <a:t>W</a:t>
            </a:r>
            <a:r>
              <a:rPr lang="en-US" sz="2000" baseline="-25000">
                <a:latin typeface="Arial" charset="0"/>
              </a:rPr>
              <a:t>Az</a:t>
            </a:r>
            <a:r>
              <a:rPr lang="en-US" sz="2000">
                <a:latin typeface="Arial" charset="0"/>
              </a:rPr>
              <a:t> and divide by </a:t>
            </a:r>
            <a:r>
              <a:rPr lang="en-US" sz="2000" i="1">
                <a:latin typeface="Arial" charset="0"/>
              </a:rPr>
              <a:t>D</a:t>
            </a:r>
            <a:r>
              <a:rPr lang="en-US" sz="2000" baseline="-25000">
                <a:latin typeface="Arial" charset="0"/>
              </a:rPr>
              <a:t>A1</a:t>
            </a:r>
            <a:r>
              <a:rPr lang="en-US" sz="2000">
                <a:latin typeface="Arial" charset="0"/>
              </a:rPr>
              <a:t> to obtain 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	Integrating twice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	</a:t>
            </a:r>
            <a:endParaRPr lang="en-US" sz="2000" b="1">
              <a:latin typeface="Arial" charset="0"/>
            </a:endParaRPr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/>
              <a:t>E</a:t>
            </a:r>
            <a:fld id="{4FE5777C-5B31-5C41-B9D7-BB5198BE2FE4}" type="slidenum">
              <a:rPr lang="sv-SE" sz="1400"/>
              <a:pPr/>
              <a:t>23</a:t>
            </a:fld>
            <a:endParaRPr lang="sv-SE" sz="1400"/>
          </a:p>
        </p:txBody>
      </p:sp>
      <p:graphicFrame>
        <p:nvGraphicFramePr>
          <p:cNvPr id="49156" name="Object 10"/>
          <p:cNvGraphicFramePr>
            <a:graphicFrameLocks noChangeAspect="1"/>
          </p:cNvGraphicFramePr>
          <p:nvPr/>
        </p:nvGraphicFramePr>
        <p:xfrm>
          <a:off x="3540125" y="1477963"/>
          <a:ext cx="182245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49" name="Equation" r:id="rId3" imgW="914400" imgH="1790700" progId="Equation.3">
                  <p:embed/>
                </p:oleObj>
              </mc:Choice>
              <mc:Fallback>
                <p:oleObj name="Equation" r:id="rId3" imgW="914400" imgH="179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1477963"/>
                        <a:ext cx="1822450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79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8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525963"/>
          </a:xfrm>
        </p:spPr>
        <p:txBody>
          <a:bodyPr/>
          <a:lstStyle/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Step 4.</a:t>
            </a: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	Using the boundary conditions we can eliminate the constants </a:t>
            </a:r>
            <a:r>
              <a:rPr lang="en-US" sz="2000" i="1">
                <a:latin typeface="Arial" charset="0"/>
              </a:rPr>
              <a:t>K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 and </a:t>
            </a:r>
            <a:r>
              <a:rPr lang="en-US" sz="2000" i="1">
                <a:latin typeface="Arial" charset="0"/>
              </a:rPr>
              <a:t>K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 to obtain the concentration profile 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Step 5.	Substituting </a:t>
            </a:r>
            <a:r>
              <a:rPr lang="en-US" sz="2000" i="1">
                <a:latin typeface="Arial" charset="0"/>
              </a:rPr>
              <a:t>C</a:t>
            </a:r>
            <a:r>
              <a:rPr lang="en-US" sz="2000">
                <a:latin typeface="Arial" charset="0"/>
              </a:rPr>
              <a:t>A we obtain the flux in the Epidermis layer </a:t>
            </a:r>
            <a:endParaRPr lang="en-US" sz="2000" b="1">
              <a:latin typeface="Arial" charset="0"/>
            </a:endParaRP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/>
              <a:t>E</a:t>
            </a:r>
            <a:fld id="{BC4CEE92-BC6A-214F-BF24-3057DB28AD2C}" type="slidenum">
              <a:rPr lang="sv-SE" sz="1400"/>
              <a:pPr/>
              <a:t>24</a:t>
            </a:fld>
            <a:endParaRPr lang="sv-SE" sz="1400"/>
          </a:p>
        </p:txBody>
      </p:sp>
      <p:graphicFrame>
        <p:nvGraphicFramePr>
          <p:cNvPr id="50180" name="Object 10"/>
          <p:cNvGraphicFramePr>
            <a:graphicFrameLocks noChangeAspect="1"/>
          </p:cNvGraphicFramePr>
          <p:nvPr/>
        </p:nvGraphicFramePr>
        <p:xfrm>
          <a:off x="2354263" y="2755900"/>
          <a:ext cx="4176712" cy="349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73" name="Equation" r:id="rId3" imgW="2095500" imgH="1752600" progId="Equation.3">
                  <p:embed/>
                </p:oleObj>
              </mc:Choice>
              <mc:Fallback>
                <p:oleObj name="Equation" r:id="rId3" imgW="2095500" imgH="175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755900"/>
                        <a:ext cx="4176712" cy="349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56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8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Step 6.	Carry out a similar analysis for the Dermis layer starting with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	We find</a:t>
            </a: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	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	Substituting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Step 7.	At the interface between the Epedermis and Dermis layer, i.e., at </a:t>
            </a:r>
            <a:r>
              <a:rPr lang="en-US" sz="2000" i="1">
                <a:latin typeface="Arial" charset="0"/>
              </a:rPr>
              <a:t>z</a:t>
            </a:r>
            <a:r>
              <a:rPr lang="en-US" sz="2000">
                <a:latin typeface="Arial" charset="0"/>
              </a:rPr>
              <a:t> = </a:t>
            </a:r>
            <a:r>
              <a:rPr lang="en-US" sz="2000">
                <a:latin typeface="Arial" charset="0"/>
                <a:sym typeface="Symbol" charset="0"/>
              </a:rPr>
              <a:t></a:t>
            </a:r>
            <a:r>
              <a:rPr lang="en-US" sz="2000" baseline="-25000">
                <a:latin typeface="Arial" charset="0"/>
              </a:rPr>
              <a:t>1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	</a:t>
            </a:r>
            <a:endParaRPr lang="en-US" sz="2000" b="1">
              <a:latin typeface="Arial" charset="0"/>
            </a:endParaRPr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/>
              <a:t>E</a:t>
            </a:r>
            <a:fld id="{555F49C7-56BB-8E42-B4EF-FA94C5AEB19E}" type="slidenum">
              <a:rPr lang="sv-SE" sz="1400"/>
              <a:pPr/>
              <a:t>25</a:t>
            </a:fld>
            <a:endParaRPr lang="sv-SE" sz="1400"/>
          </a:p>
        </p:txBody>
      </p:sp>
      <p:graphicFrame>
        <p:nvGraphicFramePr>
          <p:cNvPr id="51204" name="Object 5"/>
          <p:cNvGraphicFramePr>
            <a:graphicFrameLocks noChangeAspect="1"/>
          </p:cNvGraphicFramePr>
          <p:nvPr/>
        </p:nvGraphicFramePr>
        <p:xfrm>
          <a:off x="3465513" y="1455738"/>
          <a:ext cx="2252662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97" name="Equation" r:id="rId3" imgW="1130300" imgH="977900" progId="Equation.3">
                  <p:embed/>
                </p:oleObj>
              </mc:Choice>
              <mc:Fallback>
                <p:oleObj name="Equation" r:id="rId3" imgW="11303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1455738"/>
                        <a:ext cx="2252662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6"/>
          <p:cNvGraphicFramePr>
            <a:graphicFrameLocks noChangeAspect="1"/>
          </p:cNvGraphicFramePr>
          <p:nvPr/>
        </p:nvGraphicFramePr>
        <p:xfrm>
          <a:off x="3802063" y="3633788"/>
          <a:ext cx="15446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98" name="Equation" r:id="rId5" imgW="774700" imgH="431800" progId="Equation.3">
                  <p:embed/>
                </p:oleObj>
              </mc:Choice>
              <mc:Fallback>
                <p:oleObj name="Equation" r:id="rId5" imgW="774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3633788"/>
                        <a:ext cx="1544637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9"/>
          <p:cNvGraphicFramePr>
            <a:graphicFrameLocks noChangeAspect="1"/>
          </p:cNvGraphicFramePr>
          <p:nvPr/>
        </p:nvGraphicFramePr>
        <p:xfrm>
          <a:off x="3633788" y="4725988"/>
          <a:ext cx="17970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99" name="Equation" r:id="rId7" imgW="901700" imgH="431800" progId="Equation.3">
                  <p:embed/>
                </p:oleObj>
              </mc:Choice>
              <mc:Fallback>
                <p:oleObj name="Equation" r:id="rId7" imgW="901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4725988"/>
                        <a:ext cx="179705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85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8"/>
          <p:cNvSpPr txBox="1">
            <a:spLocks/>
          </p:cNvSpPr>
          <p:nvPr/>
        </p:nvSpPr>
        <p:spPr bwMode="auto">
          <a:xfrm>
            <a:off x="457200" y="1100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0" indent="-11430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sz="2000"/>
              <a:t>	Substituting</a:t>
            </a:r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Step 7.	At the interface between the Epedermis and Dermis layer, i.e., at </a:t>
            </a:r>
            <a:r>
              <a:rPr lang="en-US" sz="2000" i="1"/>
              <a:t>z</a:t>
            </a:r>
            <a:r>
              <a:rPr lang="en-US" sz="2000"/>
              <a:t> = </a:t>
            </a:r>
            <a:r>
              <a:rPr lang="en-US" sz="2000">
                <a:sym typeface="Symbol" charset="0"/>
              </a:rPr>
              <a:t></a:t>
            </a:r>
            <a:r>
              <a:rPr lang="en-US" sz="2000" baseline="-25000"/>
              <a:t>1</a:t>
            </a:r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	Equating Equations (E14-1.5) and (E14-1.6) </a:t>
            </a:r>
            <a:endParaRPr lang="en-US" sz="2000" b="1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	</a:t>
            </a:r>
            <a:endParaRPr lang="en-US" sz="2000" b="1"/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/>
              <a:t>E</a:t>
            </a:r>
            <a:fld id="{B92C24C1-7862-7344-808D-3D2D84A32D6A}" type="slidenum">
              <a:rPr lang="sv-SE" sz="1400"/>
              <a:pPr/>
              <a:t>26</a:t>
            </a:fld>
            <a:endParaRPr lang="sv-SE" sz="1400"/>
          </a:p>
        </p:txBody>
      </p:sp>
      <p:graphicFrame>
        <p:nvGraphicFramePr>
          <p:cNvPr id="52228" name="Object 9"/>
          <p:cNvGraphicFramePr>
            <a:graphicFrameLocks noChangeAspect="1"/>
          </p:cNvGraphicFramePr>
          <p:nvPr/>
        </p:nvGraphicFramePr>
        <p:xfrm>
          <a:off x="3481388" y="1593850"/>
          <a:ext cx="17970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1" name="Equation" r:id="rId3" imgW="901700" imgH="431800" progId="Equation.3">
                  <p:embed/>
                </p:oleObj>
              </mc:Choice>
              <mc:Fallback>
                <p:oleObj name="Equation" r:id="rId3" imgW="901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1593850"/>
                        <a:ext cx="179705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11"/>
          <p:cNvGraphicFramePr>
            <a:graphicFrameLocks noChangeAspect="1"/>
          </p:cNvGraphicFramePr>
          <p:nvPr/>
        </p:nvGraphicFramePr>
        <p:xfrm>
          <a:off x="2841625" y="4641850"/>
          <a:ext cx="31638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2" name="Equation" r:id="rId5" imgW="1587500" imgH="457200" progId="Equation.3">
                  <p:embed/>
                </p:oleObj>
              </mc:Choice>
              <mc:Fallback>
                <p:oleObj name="Equation" r:id="rId5" imgW="1587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4641850"/>
                        <a:ext cx="31638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7"/>
          <p:cNvGraphicFramePr>
            <a:graphicFrameLocks noChangeAspect="1"/>
          </p:cNvGraphicFramePr>
          <p:nvPr/>
        </p:nvGraphicFramePr>
        <p:xfrm>
          <a:off x="3484563" y="3378200"/>
          <a:ext cx="19478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3" name="Equation" r:id="rId7" imgW="977900" imgH="203200" progId="Equation.3">
                  <p:embed/>
                </p:oleObj>
              </mc:Choice>
              <mc:Fallback>
                <p:oleObj name="Equation" r:id="rId7" imgW="977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3378200"/>
                        <a:ext cx="194786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36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8"/>
          <p:cNvSpPr txBox="1">
            <a:spLocks/>
          </p:cNvSpPr>
          <p:nvPr/>
        </p:nvSpPr>
        <p:spPr bwMode="auto">
          <a:xfrm>
            <a:off x="457200" y="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0" indent="-11430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sz="2000"/>
              <a:t>Step 7.	At the interface between the Epedermis and Dermis layer, i.e., at </a:t>
            </a:r>
            <a:r>
              <a:rPr lang="en-US" sz="2000" i="1"/>
              <a:t>z</a:t>
            </a:r>
            <a:r>
              <a:rPr lang="en-US" sz="2000"/>
              <a:t> = </a:t>
            </a:r>
            <a:r>
              <a:rPr lang="en-US" sz="2000">
                <a:sym typeface="Symbol" charset="0"/>
              </a:rPr>
              <a:t></a:t>
            </a:r>
            <a:r>
              <a:rPr lang="en-US" sz="2000" baseline="-25000"/>
              <a:t>1</a:t>
            </a:r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	Equating Equations (E14-1.5) and (E14-1.6) </a:t>
            </a:r>
          </a:p>
          <a:p>
            <a:pPr eaLnBrk="0" hangingPunct="0">
              <a:spcBef>
                <a:spcPct val="20000"/>
              </a:spcBef>
            </a:pPr>
            <a:endParaRPr lang="en-US" sz="2000" b="1"/>
          </a:p>
          <a:p>
            <a:pPr eaLnBrk="0" hangingPunct="0">
              <a:spcBef>
                <a:spcPct val="20000"/>
              </a:spcBef>
            </a:pPr>
            <a:endParaRPr lang="en-US" sz="2000" b="1"/>
          </a:p>
          <a:p>
            <a:pPr eaLnBrk="0" hangingPunct="0">
              <a:spcBef>
                <a:spcPct val="20000"/>
              </a:spcBef>
            </a:pPr>
            <a:endParaRPr lang="en-US" sz="2000" b="1"/>
          </a:p>
          <a:p>
            <a:pPr eaLnBrk="0" hangingPunct="0">
              <a:spcBef>
                <a:spcPct val="20000"/>
              </a:spcBef>
            </a:pPr>
            <a:r>
              <a:rPr lang="en-US" sz="2000" b="1"/>
              <a:t>	</a:t>
            </a:r>
            <a:r>
              <a:rPr lang="en-US" sz="2000"/>
              <a:t>Solving for </a:t>
            </a:r>
            <a:r>
              <a:rPr lang="en-US" sz="2000" i="1"/>
              <a:t>C</a:t>
            </a:r>
            <a:r>
              <a:rPr lang="en-US" sz="2000" baseline="-25000"/>
              <a:t>A1</a:t>
            </a:r>
            <a:r>
              <a:rPr lang="en-US" sz="2000"/>
              <a:t> </a:t>
            </a:r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	</a:t>
            </a:r>
            <a:endParaRPr lang="en-US" sz="2000" b="1" baseline="-25000"/>
          </a:p>
          <a:p>
            <a:pPr eaLnBrk="0" hangingPunct="0">
              <a:spcBef>
                <a:spcPct val="20000"/>
              </a:spcBef>
            </a:pPr>
            <a:endParaRPr lang="en-US" sz="2000" b="1" baseline="-25000"/>
          </a:p>
          <a:p>
            <a:pPr eaLnBrk="0" hangingPunct="0">
              <a:spcBef>
                <a:spcPct val="20000"/>
              </a:spcBef>
            </a:pPr>
            <a:endParaRPr lang="en-US" sz="2000" b="1" baseline="-25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	</a:t>
            </a:r>
            <a:endParaRPr lang="en-US" sz="2000" b="1"/>
          </a:p>
        </p:txBody>
      </p:sp>
      <p:sp>
        <p:nvSpPr>
          <p:cNvPr id="532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/>
              <a:t>E</a:t>
            </a:r>
            <a:fld id="{6600C0CF-ADCF-174C-9245-D1EB65544898}" type="slidenum">
              <a:rPr lang="sv-SE" sz="1400"/>
              <a:pPr/>
              <a:t>27</a:t>
            </a:fld>
            <a:endParaRPr lang="sv-SE" sz="1400"/>
          </a:p>
        </p:txBody>
      </p:sp>
      <p:graphicFrame>
        <p:nvGraphicFramePr>
          <p:cNvPr id="53252" name="Object 9"/>
          <p:cNvGraphicFramePr>
            <a:graphicFrameLocks noChangeAspect="1"/>
          </p:cNvGraphicFramePr>
          <p:nvPr/>
        </p:nvGraphicFramePr>
        <p:xfrm>
          <a:off x="3143250" y="3749675"/>
          <a:ext cx="2252663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45" name="Equation" r:id="rId4" imgW="1130040" imgH="901440" progId="Equation.3">
                  <p:embed/>
                </p:oleObj>
              </mc:Choice>
              <mc:Fallback>
                <p:oleObj name="Equation" r:id="rId4" imgW="113004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749675"/>
                        <a:ext cx="2252663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11"/>
          <p:cNvGraphicFramePr>
            <a:graphicFrameLocks noChangeAspect="1"/>
          </p:cNvGraphicFramePr>
          <p:nvPr/>
        </p:nvGraphicFramePr>
        <p:xfrm>
          <a:off x="2867025" y="1990725"/>
          <a:ext cx="31638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46" name="Equation" r:id="rId6" imgW="1587500" imgH="457200" progId="Equation.3">
                  <p:embed/>
                </p:oleObj>
              </mc:Choice>
              <mc:Fallback>
                <p:oleObj name="Equation" r:id="rId6" imgW="1587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1990725"/>
                        <a:ext cx="31638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7"/>
          <p:cNvGraphicFramePr>
            <a:graphicFrameLocks noChangeAspect="1"/>
          </p:cNvGraphicFramePr>
          <p:nvPr/>
        </p:nvGraphicFramePr>
        <p:xfrm>
          <a:off x="3441700" y="769938"/>
          <a:ext cx="19478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47" name="Equation" r:id="rId8" imgW="977900" imgH="203200" progId="Equation.3">
                  <p:embed/>
                </p:oleObj>
              </mc:Choice>
              <mc:Fallback>
                <p:oleObj name="Equation" r:id="rId8" imgW="977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769938"/>
                        <a:ext cx="19478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99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8"/>
          <p:cNvSpPr txBox="1">
            <a:spLocks/>
          </p:cNvSpPr>
          <p:nvPr/>
        </p:nvSpPr>
        <p:spPr bwMode="auto">
          <a:xfrm>
            <a:off x="457200" y="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0" indent="-11430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sz="2000"/>
              <a:t>Step 7.	At the interface between the Epedermis and Dermis layer, i.e., at </a:t>
            </a:r>
            <a:r>
              <a:rPr lang="en-US" sz="2000" i="1"/>
              <a:t>z</a:t>
            </a:r>
            <a:r>
              <a:rPr lang="en-US" sz="2000"/>
              <a:t> = </a:t>
            </a:r>
            <a:r>
              <a:rPr lang="en-US" sz="2000">
                <a:sym typeface="Symbol" charset="0"/>
              </a:rPr>
              <a:t></a:t>
            </a:r>
            <a:r>
              <a:rPr lang="en-US" sz="2000" baseline="-25000"/>
              <a:t>1</a:t>
            </a:r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 b="1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	Substituting for </a:t>
            </a:r>
            <a:r>
              <a:rPr lang="en-US" sz="2000" i="1"/>
              <a:t>C</a:t>
            </a:r>
            <a:r>
              <a:rPr lang="en-US" sz="2000" baseline="-25000"/>
              <a:t>A1</a:t>
            </a:r>
            <a:r>
              <a:rPr lang="en-US" sz="2000"/>
              <a:t> in Equation (E14-1.10)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/>
              <a:t> </a:t>
            </a:r>
          </a:p>
          <a:p>
            <a:pPr eaLnBrk="0" hangingPunct="0">
              <a:spcBef>
                <a:spcPct val="20000"/>
              </a:spcBef>
            </a:pPr>
            <a:endParaRPr lang="en-US" sz="2000" b="1" baseline="-25000"/>
          </a:p>
          <a:p>
            <a:pPr eaLnBrk="0" hangingPunct="0">
              <a:spcBef>
                <a:spcPct val="20000"/>
              </a:spcBef>
            </a:pPr>
            <a:endParaRPr lang="en-US" sz="2000" b="1" baseline="-25000"/>
          </a:p>
          <a:p>
            <a:pPr eaLnBrk="0" hangingPunct="0">
              <a:spcBef>
                <a:spcPct val="20000"/>
              </a:spcBef>
            </a:pPr>
            <a:endParaRPr lang="en-US" sz="2000" b="1" baseline="-25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	</a:t>
            </a:r>
            <a:endParaRPr lang="en-US" sz="2000" b="1"/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/>
              <a:t>E</a:t>
            </a:r>
            <a:fld id="{BD7B23C2-1D7F-D940-AFCB-7C9964B32347}" type="slidenum">
              <a:rPr lang="sv-SE" sz="1400"/>
              <a:pPr/>
              <a:t>28</a:t>
            </a:fld>
            <a:endParaRPr lang="sv-SE" sz="1400"/>
          </a:p>
        </p:txBody>
      </p:sp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3441700" y="769938"/>
          <a:ext cx="19478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69" name="Equation" r:id="rId3" imgW="977900" imgH="203200" progId="Equation.3">
                  <p:embed/>
                </p:oleObj>
              </mc:Choice>
              <mc:Fallback>
                <p:oleObj name="Equation" r:id="rId3" imgW="977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769938"/>
                        <a:ext cx="19478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6"/>
          <p:cNvGraphicFramePr>
            <a:graphicFrameLocks noChangeAspect="1"/>
          </p:cNvGraphicFramePr>
          <p:nvPr/>
        </p:nvGraphicFramePr>
        <p:xfrm>
          <a:off x="2466975" y="3717925"/>
          <a:ext cx="321468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0" name="Equation" r:id="rId6" imgW="1612900" imgH="609600" progId="Equation.3">
                  <p:embed/>
                </p:oleObj>
              </mc:Choice>
              <mc:Fallback>
                <p:oleObj name="Equation" r:id="rId6" imgW="16129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3717925"/>
                        <a:ext cx="321468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2"/>
          <p:cNvGraphicFramePr>
            <a:graphicFrameLocks noChangeAspect="1"/>
          </p:cNvGraphicFramePr>
          <p:nvPr/>
        </p:nvGraphicFramePr>
        <p:xfrm>
          <a:off x="3497263" y="1608138"/>
          <a:ext cx="17684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1" name="Equation" r:id="rId8" imgW="901440" imgH="431640" progId="Equation.3">
                  <p:embed/>
                </p:oleObj>
              </mc:Choice>
              <mc:Fallback>
                <p:oleObj name="Equation" r:id="rId8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1608138"/>
                        <a:ext cx="17684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35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8"/>
          <p:cNvSpPr txBox="1">
            <a:spLocks/>
          </p:cNvSpPr>
          <p:nvPr/>
        </p:nvSpPr>
        <p:spPr bwMode="auto">
          <a:xfrm>
            <a:off x="457200" y="11969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0" indent="-11430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	If we consider there is a resistance to the drug release in the patch, R</a:t>
            </a:r>
            <a:r>
              <a:rPr lang="en-US" sz="2000" baseline="-25000"/>
              <a:t>P</a:t>
            </a:r>
            <a:r>
              <a:rPr lang="en-US" sz="2000"/>
              <a:t>, then the total resistance is</a:t>
            </a:r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	If the resistance in the dermis layer is neglected</a:t>
            </a:r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endParaRPr lang="en-US" sz="2000"/>
          </a:p>
          <a:p>
            <a:pPr eaLnBrk="0" hangingPunct="0">
              <a:spcBef>
                <a:spcPct val="20000"/>
              </a:spcBef>
            </a:pPr>
            <a:r>
              <a:rPr lang="en-US" sz="2000"/>
              <a:t>	</a:t>
            </a:r>
            <a:endParaRPr lang="en-US" sz="2000" b="1"/>
          </a:p>
        </p:txBody>
      </p:sp>
      <p:sp>
        <p:nvSpPr>
          <p:cNvPr id="552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/>
              <a:t>E</a:t>
            </a:r>
            <a:fld id="{2593D7C1-9A99-524E-9060-5DF823D99EA7}" type="slidenum">
              <a:rPr lang="sv-SE" sz="1400"/>
              <a:pPr/>
              <a:t>29</a:t>
            </a:fld>
            <a:endParaRPr lang="sv-SE" sz="1400"/>
          </a:p>
        </p:txBody>
      </p:sp>
      <p:graphicFrame>
        <p:nvGraphicFramePr>
          <p:cNvPr id="55300" name="Object 9"/>
          <p:cNvGraphicFramePr>
            <a:graphicFrameLocks noChangeAspect="1"/>
          </p:cNvGraphicFramePr>
          <p:nvPr/>
        </p:nvGraphicFramePr>
        <p:xfrm>
          <a:off x="3208338" y="4995863"/>
          <a:ext cx="24304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3" name="Equation" r:id="rId4" imgW="1219200" imgH="482600" progId="Equation.3">
                  <p:embed/>
                </p:oleObj>
              </mc:Choice>
              <mc:Fallback>
                <p:oleObj name="Equation" r:id="rId4" imgW="1219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4995863"/>
                        <a:ext cx="243046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11"/>
          <p:cNvGraphicFramePr>
            <a:graphicFrameLocks noChangeAspect="1"/>
          </p:cNvGraphicFramePr>
          <p:nvPr/>
        </p:nvGraphicFramePr>
        <p:xfrm>
          <a:off x="3133725" y="2870200"/>
          <a:ext cx="2632075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4" name="Equation" r:id="rId7" imgW="1320800" imgH="774700" progId="Equation.3">
                  <p:embed/>
                </p:oleObj>
              </mc:Choice>
              <mc:Fallback>
                <p:oleObj name="Equation" r:id="rId7" imgW="13208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2870200"/>
                        <a:ext cx="2632075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7"/>
          <p:cNvGraphicFramePr>
            <a:graphicFrameLocks noChangeAspect="1"/>
          </p:cNvGraphicFramePr>
          <p:nvPr/>
        </p:nvGraphicFramePr>
        <p:xfrm>
          <a:off x="2341563" y="847725"/>
          <a:ext cx="42767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5" name="Equation" r:id="rId9" imgW="2146300" imgH="431800" progId="Equation.3">
                  <p:embed/>
                </p:oleObj>
              </mc:Choice>
              <mc:Fallback>
                <p:oleObj name="Equation" r:id="rId9" imgW="214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847725"/>
                        <a:ext cx="42767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170238" y="4959350"/>
            <a:ext cx="2493962" cy="103346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0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3"/>
          <p:cNvSpPr>
            <a:spLocks noGrp="1"/>
          </p:cNvSpPr>
          <p:nvPr>
            <p:ph idx="1"/>
          </p:nvPr>
        </p:nvSpPr>
        <p:spPr>
          <a:xfrm>
            <a:off x="457200" y="236538"/>
            <a:ext cx="8229600" cy="5480050"/>
          </a:xfrm>
        </p:spPr>
        <p:txBody>
          <a:bodyPr/>
          <a:lstStyle/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 b="1">
                <a:latin typeface="Times" charset="0"/>
              </a:rPr>
              <a:t>P14-2</a:t>
            </a:r>
            <a:r>
              <a:rPr lang="en-US" sz="2400" b="1" baseline="-25000">
                <a:latin typeface="Times" charset="0"/>
              </a:rPr>
              <a:t>B</a:t>
            </a:r>
            <a:r>
              <a:rPr lang="en-US" sz="2400">
                <a:latin typeface="Times" charset="0"/>
              </a:rPr>
              <a:t>	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 b="1" baseline="-25000">
                <a:latin typeface="Times" charset="0"/>
              </a:rPr>
              <a:t>	</a:t>
            </a:r>
            <a:r>
              <a:rPr lang="en-US" sz="2400">
                <a:latin typeface="Times" charset="0"/>
              </a:rPr>
              <a:t>Binary System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 b="1" baseline="-250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 b="1" baseline="-250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 b="1" baseline="-250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 b="1" baseline="-250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 b="1" baseline="-25000">
                <a:latin typeface="Times" charset="0"/>
              </a:rPr>
              <a:t>	</a:t>
            </a:r>
            <a:r>
              <a:rPr lang="en-US" sz="2400">
                <a:latin typeface="Times" charset="0"/>
              </a:rPr>
              <a:t>Multiply and divide by</a:t>
            </a:r>
            <a:endParaRPr lang="en-US" sz="2400" b="1" baseline="-25000">
              <a:latin typeface="Times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/>
        </p:nvGraphicFramePr>
        <p:xfrm>
          <a:off x="3546475" y="528638"/>
          <a:ext cx="189706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69" name="Equation" r:id="rId4" imgW="1028520" imgH="457200" progId="Equation.3">
                  <p:embed/>
                </p:oleObj>
              </mc:Choice>
              <mc:Fallback>
                <p:oleObj name="Equation" r:id="rId4" imgW="1028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528638"/>
                        <a:ext cx="1897063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2365375" y="2105025"/>
          <a:ext cx="4311650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0" name="Equation" r:id="rId6" imgW="2336800" imgH="2159000" progId="Equation.3">
                  <p:embed/>
                </p:oleObj>
              </mc:Choice>
              <mc:Fallback>
                <p:oleObj name="Equation" r:id="rId6" imgW="2336800" imgH="215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2105025"/>
                        <a:ext cx="4311650" cy="398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07F2D3-86FD-7D45-AA6E-8324A0EFD652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3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A</a:t>
            </a:r>
            <a:fld id="{34DF6A7B-4308-DF4E-B4CD-96319493F072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30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6324" name="Picture 1" descr="Screen Shot 2014-08-26 at 1.37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58763"/>
            <a:ext cx="7315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3189288" y="4606925"/>
          <a:ext cx="260826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17" name="Equation" r:id="rId4" imgW="1409700" imgH="685800" progId="Equation.3">
                  <p:embed/>
                </p:oleObj>
              </mc:Choice>
              <mc:Fallback>
                <p:oleObj name="Equation" r:id="rId4" imgW="14097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4606925"/>
                        <a:ext cx="2608262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17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A</a:t>
            </a:r>
            <a:fld id="{95865724-8284-0448-84EC-E79A0154A013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31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57348" name="Object 5"/>
          <p:cNvGraphicFramePr>
            <a:graphicFrameLocks noChangeAspect="1"/>
          </p:cNvGraphicFramePr>
          <p:nvPr/>
        </p:nvGraphicFramePr>
        <p:xfrm>
          <a:off x="2709863" y="1576388"/>
          <a:ext cx="3302000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1" name="Equation" r:id="rId3" imgW="1782720" imgH="1572480" progId="Equation.3">
                  <p:embed/>
                </p:oleObj>
              </mc:Choice>
              <mc:Fallback>
                <p:oleObj name="Equation" r:id="rId3" imgW="1782720" imgH="157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1576388"/>
                        <a:ext cx="3302000" cy="293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49" name="Group 11"/>
          <p:cNvGrpSpPr>
            <a:grpSpLocks/>
          </p:cNvGrpSpPr>
          <p:nvPr/>
        </p:nvGrpSpPr>
        <p:grpSpPr bwMode="auto">
          <a:xfrm>
            <a:off x="4533900" y="2201863"/>
            <a:ext cx="1909763" cy="647700"/>
            <a:chOff x="4724827" y="4512181"/>
            <a:chExt cx="1908861" cy="646849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724827" y="4716699"/>
              <a:ext cx="417316" cy="44233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134209" y="4716699"/>
              <a:ext cx="355432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352" name="TextBox 10"/>
            <p:cNvSpPr txBox="1">
              <a:spLocks noChangeArrowheads="1"/>
            </p:cNvSpPr>
            <p:nvPr/>
          </p:nvSpPr>
          <p:spPr bwMode="auto">
            <a:xfrm>
              <a:off x="5442622" y="4512181"/>
              <a:ext cx="11910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  <a:latin typeface="Times" charset="0"/>
                </a:rPr>
                <a:t>Neglect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24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A</a:t>
            </a:r>
            <a:fld id="{F6FD0496-69EE-8E45-8A4F-EBDBBBEBFAB9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32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58372" name="Object 2"/>
          <p:cNvGraphicFramePr>
            <a:graphicFrameLocks noChangeAspect="1"/>
          </p:cNvGraphicFramePr>
          <p:nvPr/>
        </p:nvGraphicFramePr>
        <p:xfrm>
          <a:off x="2878138" y="2435225"/>
          <a:ext cx="336867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5" name="Equation" r:id="rId3" imgW="1819080" imgH="877680" progId="Equation.3">
                  <p:embed/>
                </p:oleObj>
              </mc:Choice>
              <mc:Fallback>
                <p:oleObj name="Equation" r:id="rId3" imgW="1819080" imgH="8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2435225"/>
                        <a:ext cx="3368675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487738" y="244475"/>
          <a:ext cx="21780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6" name="Equation" r:id="rId5" imgW="1170000" imgH="393120" progId="Equation.3">
                  <p:embed/>
                </p:oleObj>
              </mc:Choice>
              <mc:Fallback>
                <p:oleObj name="Equation" r:id="rId5" imgW="1170000" imgH="39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244475"/>
                        <a:ext cx="217805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422650" y="204788"/>
            <a:ext cx="2279650" cy="86836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8375" name="Object 9"/>
          <p:cNvGraphicFramePr>
            <a:graphicFrameLocks noChangeAspect="1"/>
          </p:cNvGraphicFramePr>
          <p:nvPr/>
        </p:nvGraphicFramePr>
        <p:xfrm>
          <a:off x="4010025" y="1220788"/>
          <a:ext cx="11938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7" name="Equation" r:id="rId7" imgW="639720" imgH="191880" progId="Equation.3">
                  <p:embed/>
                </p:oleObj>
              </mc:Choice>
              <mc:Fallback>
                <p:oleObj name="Equation" r:id="rId7" imgW="639720" imgH="1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1220788"/>
                        <a:ext cx="11938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02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A</a:t>
            </a:r>
            <a:fld id="{CF11B6F2-B97F-6F40-AB43-6EC0D12F61EB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33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2587625" y="5000625"/>
          <a:ext cx="40655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89" name="Equation" r:id="rId5" imgW="2171520" imgH="431640" progId="Equation.3">
                  <p:embed/>
                </p:oleObj>
              </mc:Choice>
              <mc:Fallback>
                <p:oleObj name="Equation" r:id="rId5" imgW="2171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5000625"/>
                        <a:ext cx="40655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3394075" y="209550"/>
          <a:ext cx="23653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0" name="Equation" r:id="rId7" imgW="1270800" imgH="429480" progId="Equation.3">
                  <p:embed/>
                </p:oleObj>
              </mc:Choice>
              <mc:Fallback>
                <p:oleObj name="Equation" r:id="rId7" imgW="1270800" imgH="42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209550"/>
                        <a:ext cx="23653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370263" y="204788"/>
            <a:ext cx="2392362" cy="86836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399" name="Object 9"/>
          <p:cNvGraphicFramePr>
            <a:graphicFrameLocks noChangeAspect="1"/>
          </p:cNvGraphicFramePr>
          <p:nvPr/>
        </p:nvGraphicFramePr>
        <p:xfrm>
          <a:off x="2700338" y="1254125"/>
          <a:ext cx="38163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1" name="Equation" r:id="rId9" imgW="2057040" imgH="420480" progId="Equation.3">
                  <p:embed/>
                </p:oleObj>
              </mc:Choice>
              <mc:Fallback>
                <p:oleObj name="Equation" r:id="rId9" imgW="205704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254125"/>
                        <a:ext cx="38163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400" name="Picture 3" descr="Screen Shot 2014-08-26 at 1.51.34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046288"/>
            <a:ext cx="75438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401" name="Object 10"/>
          <p:cNvGraphicFramePr>
            <a:graphicFrameLocks noChangeAspect="1"/>
          </p:cNvGraphicFramePr>
          <p:nvPr/>
        </p:nvGraphicFramePr>
        <p:xfrm>
          <a:off x="3719513" y="5961063"/>
          <a:ext cx="19208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2" name="Equation" r:id="rId12" imgW="1032840" imgH="383760" progId="Equation.3">
                  <p:embed/>
                </p:oleObj>
              </mc:Choice>
              <mc:Fallback>
                <p:oleObj name="Equation" r:id="rId12" imgW="103284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5961063"/>
                        <a:ext cx="192087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665538" y="5903913"/>
            <a:ext cx="2041525" cy="83978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6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A</a:t>
            </a:r>
            <a:fld id="{79773C39-9B9D-F84D-B29C-3EDEA64C396D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34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0419" name="Picture 10" descr="Screen Shot 2014-08-26 at 2.0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20838"/>
            <a:ext cx="73152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1"/>
          <p:cNvSpPr txBox="1">
            <a:spLocks noChangeArrowheads="1"/>
          </p:cNvSpPr>
          <p:nvPr/>
        </p:nvSpPr>
        <p:spPr bwMode="auto">
          <a:xfrm>
            <a:off x="2686050" y="404813"/>
            <a:ext cx="3351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Robert the Worrier</a:t>
            </a:r>
          </a:p>
        </p:txBody>
      </p:sp>
    </p:spTree>
    <p:extLst>
      <p:ext uri="{BB962C8B-B14F-4D97-AF65-F5344CB8AC3E}">
        <p14:creationId xmlns:p14="http://schemas.microsoft.com/office/powerpoint/2010/main" val="185155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A</a:t>
            </a:r>
            <a:fld id="{2A158D8F-7C8A-2E43-BED2-B99815BA56E9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35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61444" name="Object 12"/>
          <p:cNvGraphicFramePr>
            <a:graphicFrameLocks noChangeAspect="1"/>
          </p:cNvGraphicFramePr>
          <p:nvPr/>
        </p:nvGraphicFramePr>
        <p:xfrm>
          <a:off x="3127375" y="1644650"/>
          <a:ext cx="2814638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1" name="Equation" r:id="rId3" imgW="1511300" imgH="1943100" progId="Equation.3">
                  <p:embed/>
                </p:oleObj>
              </mc:Choice>
              <mc:Fallback>
                <p:oleObj name="Equation" r:id="rId3" imgW="1511300" imgH="194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1644650"/>
                        <a:ext cx="2814638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07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A</a:t>
            </a:r>
            <a:fld id="{8B5C4296-7054-2B49-AC07-1D90F574056C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36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62468" name="Object 12"/>
          <p:cNvGraphicFramePr>
            <a:graphicFrameLocks noChangeAspect="1"/>
          </p:cNvGraphicFramePr>
          <p:nvPr/>
        </p:nvGraphicFramePr>
        <p:xfrm>
          <a:off x="3127375" y="1066800"/>
          <a:ext cx="2814638" cy="476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85" name="Equation" r:id="rId3" imgW="1511300" imgH="2565400" progId="Equation.3">
                  <p:embed/>
                </p:oleObj>
              </mc:Choice>
              <mc:Fallback>
                <p:oleObj name="Equation" r:id="rId3" imgW="1511300" imgH="256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1066800"/>
                        <a:ext cx="2814638" cy="476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59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A</a:t>
            </a:r>
            <a:fld id="{7C5B7D44-B9FC-B747-9038-FB6A4117424D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37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63492" name="Object 12"/>
          <p:cNvGraphicFramePr>
            <a:graphicFrameLocks noChangeAspect="1"/>
          </p:cNvGraphicFramePr>
          <p:nvPr/>
        </p:nvGraphicFramePr>
        <p:xfrm>
          <a:off x="2598738" y="1558925"/>
          <a:ext cx="3833812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09" name="Equation" r:id="rId3" imgW="2070100" imgH="1981200" progId="Equation.3">
                  <p:embed/>
                </p:oleObj>
              </mc:Choice>
              <mc:Fallback>
                <p:oleObj name="Equation" r:id="rId3" imgW="20701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1558925"/>
                        <a:ext cx="3833812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2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A</a:t>
            </a:r>
            <a:fld id="{C723AC2F-00E8-F842-95D5-91A29FEB793A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38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64516" name="Object 12"/>
          <p:cNvGraphicFramePr>
            <a:graphicFrameLocks noChangeAspect="1"/>
          </p:cNvGraphicFramePr>
          <p:nvPr/>
        </p:nvGraphicFramePr>
        <p:xfrm>
          <a:off x="2455863" y="1728788"/>
          <a:ext cx="3811587" cy="330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3" name="Equation" r:id="rId3" imgW="2057400" imgH="1778000" progId="Equation.3">
                  <p:embed/>
                </p:oleObj>
              </mc:Choice>
              <mc:Fallback>
                <p:oleObj name="Equation" r:id="rId3" imgW="2057400" imgH="177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1728788"/>
                        <a:ext cx="3811587" cy="330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14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0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>
                <a:latin typeface="Times" charset="0"/>
              </a:rPr>
              <a:t>	1.  For equal molar counter diffusion 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6BF19F-DD58-6F40-A65D-D8F9E8951413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4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9702" name="Object 2"/>
          <p:cNvGraphicFramePr>
            <a:graphicFrameLocks noChangeAspect="1"/>
          </p:cNvGraphicFramePr>
          <p:nvPr/>
        </p:nvGraphicFramePr>
        <p:xfrm>
          <a:off x="3227388" y="2201863"/>
          <a:ext cx="29273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193" name="Equation" r:id="rId3" imgW="1587240" imgH="914400" progId="Equation.3">
                  <p:embed/>
                </p:oleObj>
              </mc:Choice>
              <mc:Fallback>
                <p:oleObj name="Equation" r:id="rId3" imgW="15872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201863"/>
                        <a:ext cx="292735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53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3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creen Shot 2014-08-18 at 3.5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8" t="31471" r="35484" b="54420"/>
          <a:stretch>
            <a:fillRect/>
          </a:stretch>
        </p:blipFill>
        <p:spPr bwMode="auto">
          <a:xfrm>
            <a:off x="3405188" y="803275"/>
            <a:ext cx="2120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>
                <a:solidFill>
                  <a:srgbClr val="000000"/>
                </a:solidFill>
              </a:rPr>
              <a:t>A</a:t>
            </a:r>
            <a:fld id="{BF5EE7A4-7392-0640-9FEC-FBF5830F5E1F}" type="slidenum">
              <a:rPr lang="sv-SE" sz="1400">
                <a:solidFill>
                  <a:srgbClr val="000000"/>
                </a:solidFill>
              </a:rPr>
              <a:pPr/>
              <a:t>41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67588" name="Picture 5" descr="Screen Shot 2014-08-26 at 2.39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5822950"/>
            <a:ext cx="26352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 descr="Screen Shot 2014-08-26 at 2.39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5470525"/>
            <a:ext cx="30162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8" descr="Screen Shot 2014-08-26 at 2.38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941513"/>
            <a:ext cx="26939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9" descr="Screen Shot 2014-08-18 at 3.5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83"/>
          <a:stretch>
            <a:fillRect/>
          </a:stretch>
        </p:blipFill>
        <p:spPr bwMode="auto">
          <a:xfrm>
            <a:off x="661988" y="1325563"/>
            <a:ext cx="75438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1" descr="Screen Shot 2014-08-26 at 2.38.3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549525"/>
            <a:ext cx="3130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Box 1"/>
          <p:cNvSpPr txBox="1">
            <a:spLocks noChangeArrowheads="1"/>
          </p:cNvSpPr>
          <p:nvPr/>
        </p:nvSpPr>
        <p:spPr bwMode="auto">
          <a:xfrm>
            <a:off x="628650" y="41275"/>
            <a:ext cx="79168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One will often find the flux to or from the surface as written in terms of an </a:t>
            </a:r>
            <a:r>
              <a:rPr lang="en-US" sz="1800" i="1">
                <a:solidFill>
                  <a:srgbClr val="000000"/>
                </a:solidFill>
                <a:latin typeface="Times" charset="0"/>
              </a:rPr>
              <a:t>effective</a:t>
            </a:r>
            <a:r>
              <a:rPr lang="en-US" sz="1800">
                <a:solidFill>
                  <a:srgbClr val="000000"/>
                </a:solidFill>
                <a:latin typeface="Times" charset="0"/>
              </a:rPr>
              <a:t> transport coefficient </a:t>
            </a:r>
            <a:r>
              <a:rPr lang="en-US" sz="1800" i="1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1800" baseline="-25000">
                <a:solidFill>
                  <a:srgbClr val="000000"/>
                </a:solidFill>
                <a:latin typeface="Times" charset="0"/>
              </a:rPr>
              <a:t>eff</a:t>
            </a:r>
            <a:r>
              <a:rPr lang="en-US" sz="1800">
                <a:solidFill>
                  <a:srgbClr val="000000"/>
                </a:solidFill>
                <a:latin typeface="Times" charset="0"/>
              </a:rPr>
              <a:t>:</a:t>
            </a:r>
          </a:p>
          <a:p>
            <a:endParaRPr lang="en-US" sz="1800">
              <a:solidFill>
                <a:srgbClr val="000000"/>
              </a:solidFill>
              <a:latin typeface="Times" charset="0"/>
            </a:endParaRPr>
          </a:p>
          <a:p>
            <a:endParaRPr lang="en-US" sz="1800">
              <a:solidFill>
                <a:srgbClr val="000000"/>
              </a:solidFill>
              <a:latin typeface="Times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Times" charset="0"/>
              </a:rPr>
              <a:t>where</a:t>
            </a:r>
          </a:p>
          <a:p>
            <a:endParaRPr lang="en-US" sz="1800">
              <a:solidFill>
                <a:srgbClr val="000000"/>
              </a:solidFill>
              <a:latin typeface="Times" charset="0"/>
            </a:endParaRPr>
          </a:p>
          <a:p>
            <a:endParaRPr lang="en-US" sz="18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7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cs typeface="Arial" charset="0"/>
              </a:rPr>
              <a:t>A</a:t>
            </a:r>
            <a:fld id="{5F4D7198-1302-DD41-AEAD-631676A23E25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42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68612" name="Object 2"/>
          <p:cNvGraphicFramePr>
            <a:graphicFrameLocks noChangeAspect="1"/>
          </p:cNvGraphicFramePr>
          <p:nvPr/>
        </p:nvGraphicFramePr>
        <p:xfrm>
          <a:off x="2522538" y="869950"/>
          <a:ext cx="4308475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29" name="Equation" r:id="rId3" imgW="2322000" imgH="2075400" progId="Equation.3">
                  <p:embed/>
                </p:oleObj>
              </mc:Choice>
              <mc:Fallback>
                <p:oleObj name="Equation" r:id="rId3" imgW="2322000" imgH="207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869950"/>
                        <a:ext cx="4308475" cy="384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3049588" y="4946650"/>
          <a:ext cx="32781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0" name="Equation" r:id="rId5" imgW="1764360" imgH="447840" progId="Equation.3">
                  <p:embed/>
                </p:oleObj>
              </mc:Choice>
              <mc:Fallback>
                <p:oleObj name="Equation" r:id="rId5" imgW="1764360" imgH="447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4946650"/>
                        <a:ext cx="32781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949575" y="4914900"/>
            <a:ext cx="3479800" cy="93821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8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525963"/>
          </a:xfrm>
        </p:spPr>
        <p:txBody>
          <a:bodyPr/>
          <a:lstStyle/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Step 4.	Next substitute for </a:t>
            </a:r>
            <a:r>
              <a:rPr lang="en-US" sz="2000" i="1">
                <a:latin typeface="Arial" charset="0"/>
              </a:rPr>
              <a:t>W</a:t>
            </a:r>
            <a:r>
              <a:rPr lang="en-US" sz="2000" baseline="-25000">
                <a:latin typeface="Arial" charset="0"/>
              </a:rPr>
              <a:t>Az</a:t>
            </a:r>
            <a:r>
              <a:rPr lang="en-US" sz="2000">
                <a:latin typeface="Arial" charset="0"/>
              </a:rPr>
              <a:t> and divide by </a:t>
            </a:r>
            <a:r>
              <a:rPr lang="en-US" sz="2000" i="1">
                <a:latin typeface="Arial" charset="0"/>
              </a:rPr>
              <a:t>D</a:t>
            </a:r>
            <a:r>
              <a:rPr lang="en-US" sz="2000" baseline="-25000">
                <a:latin typeface="Arial" charset="0"/>
              </a:rPr>
              <a:t>A1</a:t>
            </a:r>
            <a:r>
              <a:rPr lang="en-US" sz="2000">
                <a:latin typeface="Arial" charset="0"/>
              </a:rPr>
              <a:t> to obtain 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	Integrating twice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	using the boundary conditions we can eliminate the constants </a:t>
            </a:r>
            <a:r>
              <a:rPr lang="en-US" sz="2000" i="1">
                <a:latin typeface="Arial" charset="0"/>
              </a:rPr>
              <a:t>K</a:t>
            </a:r>
            <a:r>
              <a:rPr lang="en-US" sz="2000" baseline="-25000">
                <a:latin typeface="Arial" charset="0"/>
              </a:rPr>
              <a:t>1</a:t>
            </a:r>
            <a:r>
              <a:rPr lang="en-US" sz="2000">
                <a:latin typeface="Arial" charset="0"/>
              </a:rPr>
              <a:t> and </a:t>
            </a:r>
            <a:r>
              <a:rPr lang="en-US" sz="2000" i="1">
                <a:latin typeface="Arial" charset="0"/>
              </a:rPr>
              <a:t>K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 to obtain the concentration profile </a:t>
            </a: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endParaRPr lang="en-US" sz="2000">
              <a:latin typeface="Arial" charset="0"/>
            </a:endParaRPr>
          </a:p>
          <a:p>
            <a:pPr marL="1143000" indent="-1143000">
              <a:buFontTx/>
              <a:buNone/>
            </a:pPr>
            <a:r>
              <a:rPr lang="en-US" sz="2000">
                <a:latin typeface="Arial" charset="0"/>
              </a:rPr>
              <a:t>Step 5.	Substituting </a:t>
            </a:r>
            <a:r>
              <a:rPr lang="en-US" sz="2000" i="1">
                <a:latin typeface="Arial" charset="0"/>
              </a:rPr>
              <a:t>C</a:t>
            </a:r>
            <a:r>
              <a:rPr lang="en-US" sz="2000">
                <a:latin typeface="Arial" charset="0"/>
              </a:rPr>
              <a:t>A we obtain the flux in the Epidermis layer </a:t>
            </a:r>
            <a:endParaRPr lang="en-US" sz="2000" b="1">
              <a:latin typeface="Arial" charset="0"/>
            </a:endParaRPr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v-SE" sz="1400">
                <a:solidFill>
                  <a:srgbClr val="000000"/>
                </a:solidFill>
              </a:rPr>
              <a:t>E</a:t>
            </a:r>
            <a:fld id="{13752BFA-C06F-0645-A735-6871E24248C1}" type="slidenum">
              <a:rPr lang="sv-SE" sz="1400">
                <a:solidFill>
                  <a:srgbClr val="000000"/>
                </a:solidFill>
              </a:rPr>
              <a:pPr/>
              <a:t>43</a:t>
            </a:fld>
            <a:endParaRPr lang="sv-SE" sz="1400">
              <a:solidFill>
                <a:srgbClr val="000000"/>
              </a:solidFill>
            </a:endParaRPr>
          </a:p>
        </p:txBody>
      </p:sp>
      <p:graphicFrame>
        <p:nvGraphicFramePr>
          <p:cNvPr id="69636" name="Object 10"/>
          <p:cNvGraphicFramePr>
            <a:graphicFrameLocks noChangeAspect="1"/>
          </p:cNvGraphicFramePr>
          <p:nvPr/>
        </p:nvGraphicFramePr>
        <p:xfrm>
          <a:off x="2427288" y="1485900"/>
          <a:ext cx="4125912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3" name="Equation" r:id="rId3" imgW="2070100" imgH="2197100" progId="Equation.3">
                  <p:embed/>
                </p:oleObj>
              </mc:Choice>
              <mc:Fallback>
                <p:oleObj name="Equation" r:id="rId3" imgW="2070100" imgH="219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1485900"/>
                        <a:ext cx="4125912" cy="437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92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8569BA-CE78-F64D-B942-CE0B43247451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44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0660" name="Picture 3" descr="Screen Shot 2014-08-26 at 1.3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71438"/>
            <a:ext cx="731520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62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>
                <a:latin typeface="Times" charset="0"/>
              </a:rPr>
              <a:t>	2.  Diffusion through a stagnant film, 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>
                <a:latin typeface="Times" charset="0"/>
              </a:rPr>
              <a:t>	3.  For dilute concentration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>
                <a:latin typeface="Times" charset="0"/>
              </a:rPr>
              <a:t> 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97BFCE-8724-0548-B64A-A716C97F3CAB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5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084513" y="1612900"/>
          <a:ext cx="29987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17" name="Equation" r:id="rId3" imgW="1625600" imgH="241300" progId="Equation.3">
                  <p:embed/>
                </p:oleObj>
              </mc:Choice>
              <mc:Fallback>
                <p:oleObj name="Equation" r:id="rId3" imgW="1625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1612900"/>
                        <a:ext cx="29987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38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>
                <a:latin typeface="Times" charset="0"/>
              </a:rPr>
              <a:t>	2.  Diffusion through a stagnant film, W</a:t>
            </a:r>
            <a:r>
              <a:rPr lang="en-US" sz="2400" baseline="-25000">
                <a:latin typeface="Times" charset="0"/>
              </a:rPr>
              <a:t>B</a:t>
            </a:r>
            <a:r>
              <a:rPr lang="en-US" sz="2400">
                <a:latin typeface="Times" charset="0"/>
              </a:rPr>
              <a:t> = 0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>
                <a:latin typeface="Times" charset="0"/>
              </a:rPr>
              <a:t>	3.  For dilute concentration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>
                <a:latin typeface="Times" charset="0"/>
              </a:rPr>
              <a:t> 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597B63-6EDA-AC4D-90B8-1D2246BCAB4F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6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31750" name="Object 2"/>
          <p:cNvGraphicFramePr>
            <a:graphicFrameLocks noChangeAspect="1"/>
          </p:cNvGraphicFramePr>
          <p:nvPr/>
        </p:nvGraphicFramePr>
        <p:xfrm>
          <a:off x="3232150" y="2530475"/>
          <a:ext cx="2903538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1" name="Equation" r:id="rId4" imgW="1574640" imgH="901440" progId="Equation.3">
                  <p:embed/>
                </p:oleObj>
              </mc:Choice>
              <mc:Fallback>
                <p:oleObj name="Equation" r:id="rId4" imgW="157464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530475"/>
                        <a:ext cx="2903538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6"/>
          <p:cNvGraphicFramePr>
            <a:graphicFrameLocks noChangeAspect="1"/>
          </p:cNvGraphicFramePr>
          <p:nvPr/>
        </p:nvGraphicFramePr>
        <p:xfrm>
          <a:off x="3084513" y="1612900"/>
          <a:ext cx="29987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2" name="Equation" r:id="rId6" imgW="1625600" imgH="241300" progId="Equation.3">
                  <p:embed/>
                </p:oleObj>
              </mc:Choice>
              <mc:Fallback>
                <p:oleObj name="Equation" r:id="rId6" imgW="1625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1612900"/>
                        <a:ext cx="29987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02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>
                <a:latin typeface="Times" charset="0"/>
              </a:rPr>
              <a:t>	2.  Diffusion through a stagnant film, W</a:t>
            </a:r>
            <a:r>
              <a:rPr lang="en-US" sz="2400" baseline="-25000">
                <a:latin typeface="Times" charset="0"/>
              </a:rPr>
              <a:t>B</a:t>
            </a:r>
            <a:r>
              <a:rPr lang="en-US" sz="2400">
                <a:latin typeface="Times" charset="0"/>
              </a:rPr>
              <a:t> = 0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>
                <a:latin typeface="Times" charset="0"/>
              </a:rPr>
              <a:t>	3.  For dilute concentration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r>
              <a:rPr lang="en-US" sz="2400">
                <a:latin typeface="Times" charset="0"/>
              </a:rPr>
              <a:t> </a:t>
            </a:r>
          </a:p>
          <a:p>
            <a:pPr marL="1601788" indent="-1601788" eaLnBrk="1" hangingPunct="1">
              <a:buFont typeface="Wingdings 2" charset="0"/>
              <a:buNone/>
              <a:tabLst>
                <a:tab pos="1143000" algn="l"/>
              </a:tabLst>
            </a:pPr>
            <a:endParaRPr lang="en-US" sz="2400">
              <a:latin typeface="Times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CDA9FF-40B8-8A41-B6F4-49D18D4F8D4A}" type="slidenum">
              <a:rPr lang="en-US" sz="1400">
                <a:solidFill>
                  <a:srgbClr val="000000"/>
                </a:solidFill>
                <a:cs typeface="Arial" charset="0"/>
              </a:rPr>
              <a:pPr/>
              <a:t>7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474663" y="230188"/>
            <a:ext cx="7772400" cy="685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sv-SE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32774" name="Object 2"/>
          <p:cNvGraphicFramePr>
            <a:graphicFrameLocks noChangeAspect="1"/>
          </p:cNvGraphicFramePr>
          <p:nvPr/>
        </p:nvGraphicFramePr>
        <p:xfrm>
          <a:off x="3208338" y="2682875"/>
          <a:ext cx="295116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5" name="Equation" r:id="rId4" imgW="1600200" imgH="736600" progId="Equation.3">
                  <p:embed/>
                </p:oleObj>
              </mc:Choice>
              <mc:Fallback>
                <p:oleObj name="Equation" r:id="rId4" imgW="1600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682875"/>
                        <a:ext cx="2951162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6"/>
          <p:cNvGraphicFramePr>
            <a:graphicFrameLocks noChangeAspect="1"/>
          </p:cNvGraphicFramePr>
          <p:nvPr/>
        </p:nvGraphicFramePr>
        <p:xfrm>
          <a:off x="3084513" y="1612900"/>
          <a:ext cx="29987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6" name="Equation" r:id="rId7" imgW="1625600" imgH="241300" progId="Equation.3">
                  <p:embed/>
                </p:oleObj>
              </mc:Choice>
              <mc:Fallback>
                <p:oleObj name="Equation" r:id="rId7" imgW="1625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1612900"/>
                        <a:ext cx="29987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7"/>
          <p:cNvGraphicFramePr>
            <a:graphicFrameLocks noChangeAspect="1"/>
          </p:cNvGraphicFramePr>
          <p:nvPr/>
        </p:nvGraphicFramePr>
        <p:xfrm>
          <a:off x="3762375" y="4967288"/>
          <a:ext cx="19907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7" name="Equation" r:id="rId9" imgW="1079500" imgH="520700" progId="Equation.3">
                  <p:embed/>
                </p:oleObj>
              </mc:Choice>
              <mc:Fallback>
                <p:oleObj name="Equation" r:id="rId9" imgW="10795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4967288"/>
                        <a:ext cx="19907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78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Screen Shot 2014-08-26 at 1.2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158875"/>
            <a:ext cx="73152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Screen Shot 2014-08-26 at 1.24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563813"/>
            <a:ext cx="12366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B3F7A1-1AB1-6B4B-A464-C41CB944DDF0}" type="slidenum">
              <a:rPr lang="sv-SE" sz="1400">
                <a:solidFill>
                  <a:srgbClr val="000000"/>
                </a:solidFill>
              </a:rPr>
              <a:pPr/>
              <a:t>8</a:t>
            </a:fld>
            <a:endParaRPr lang="sv-S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0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</a:rPr>
              <a:t>Mass Transfer Coefficient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6E1AA3-A8DF-3D4B-81A0-798EF7E9CEEA}" type="slidenum">
              <a:rPr lang="sv-SE" sz="1400">
                <a:solidFill>
                  <a:srgbClr val="000000"/>
                </a:solidFill>
              </a:rPr>
              <a:pPr/>
              <a:t>9</a:t>
            </a:fld>
            <a:endParaRPr lang="sv-SE" sz="1400">
              <a:solidFill>
                <a:srgbClr val="000000"/>
              </a:solidFill>
            </a:endParaRPr>
          </a:p>
        </p:txBody>
      </p:sp>
      <p:pic>
        <p:nvPicPr>
          <p:cNvPr id="34821" name="Picture 4" descr="Screen Shot 2014-08-26 at 1.0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198688"/>
            <a:ext cx="8229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14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2065</TotalTime>
  <Words>248</Words>
  <Application>Microsoft Macintosh PowerPoint</Application>
  <PresentationFormat>On-screen Show (4:3)</PresentationFormat>
  <Paragraphs>241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Lecture_1_draft_yellow</vt:lpstr>
      <vt:lpstr>Microsoft Equation 3.0</vt:lpstr>
      <vt:lpstr>Microsoft Equation</vt:lpstr>
      <vt:lpstr>Equation</vt:lpstr>
      <vt:lpstr>Lecture 26</vt:lpstr>
      <vt:lpstr>Web Lecture 26 Class Lecture 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Transfer Coefficient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Emma Sundin</dc:creator>
  <cp:lastModifiedBy>Benjamin Griessmann</cp:lastModifiedBy>
  <cp:revision>63</cp:revision>
  <dcterms:created xsi:type="dcterms:W3CDTF">2010-08-03T20:46:36Z</dcterms:created>
  <dcterms:modified xsi:type="dcterms:W3CDTF">2014-12-17T20:04:42Z</dcterms:modified>
</cp:coreProperties>
</file>