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410" r:id="rId3"/>
    <p:sldId id="355" r:id="rId4"/>
    <p:sldId id="269" r:id="rId5"/>
    <p:sldId id="318" r:id="rId6"/>
    <p:sldId id="361" r:id="rId7"/>
    <p:sldId id="411" r:id="rId8"/>
    <p:sldId id="412" r:id="rId9"/>
    <p:sldId id="414" r:id="rId10"/>
    <p:sldId id="415" r:id="rId11"/>
    <p:sldId id="416" r:id="rId12"/>
    <p:sldId id="417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34" r:id="rId29"/>
    <p:sldId id="435" r:id="rId30"/>
    <p:sldId id="397" r:id="rId31"/>
    <p:sldId id="398" r:id="rId32"/>
    <p:sldId id="399" r:id="rId33"/>
    <p:sldId id="400" r:id="rId34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656" y="-288"/>
      </p:cViewPr>
      <p:guideLst>
        <p:guide orient="horz" pos="528"/>
        <p:guide pos="5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59390-9F1F-41CB-8021-593F91856250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01CC2-7005-4AE2-8B8D-D1A703D4A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19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BFF38C7-343B-664A-97A8-7DCB7159E756}" type="datetimeFigureOut">
              <a:rPr lang="sv-SE" smtClean="0"/>
              <a:pPr/>
              <a:t>2013-03-05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C2AC2B2-7C5A-EF4B-B4E9-199A54FD87B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151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783FC-F198-9947-BD7F-1FDE94E772A5}" type="slidenum">
              <a:rPr lang="en-US"/>
              <a:pPr/>
              <a:t>3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AC2B2-7C5A-EF4B-B4E9-199A54FD87B2}" type="slidenum">
              <a:rPr lang="sv-SE" smtClean="0"/>
              <a:pPr/>
              <a:t>25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AC2B2-7C5A-EF4B-B4E9-199A54FD87B2}" type="slidenum">
              <a:rPr lang="sv-SE" smtClean="0"/>
              <a:pPr/>
              <a:t>26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4DEC-83FB-4C4C-A9B1-3A82245F3CE3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4C12D0D-8DFA-4C40-B1C2-BE686922E89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95728-D96B-4105-BA84-1190E1515B79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D28C-F770-489E-8039-9D0B379784DF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A19B52-70A8-424C-A4C9-69FD3E641103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7581-D58F-4E40-A28E-CBF38769AC34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4738-DF1B-4C02-AE8B-D08786DF5CC2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94AC-229C-4C52-9E75-D70D28EA8B43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678C-85A6-4755-B4E2-56AC18FBB6D1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AB65-3A79-41BE-901F-2934CFDED18E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BEBA-F698-4373-BC8C-2792B62626B9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3251-6CC8-4EDF-97F0-1E793D74318E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3820-25BF-4165-A770-6D78C9B5E2CF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7D1E30-2255-4553-AD5C-6907DEDD5BA3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4C12D0D-8DFA-4C40-B1C2-BE686922E89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4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atin typeface="Perpetua"/>
                <a:cs typeface="Perpetua"/>
              </a:rPr>
              <a:t>Chemical Reaction Engineering</a:t>
            </a:r>
            <a:r>
              <a:rPr lang="en-US" dirty="0" smtClean="0">
                <a:latin typeface="Perpetua"/>
                <a:cs typeface="Perpetua"/>
              </a:rPr>
              <a:t> (CRE) is the field that studies the rates and mechanisms of chemical reactions and the design of the reactors in which they take place.</a:t>
            </a:r>
          </a:p>
          <a:p>
            <a:endParaRPr lang="sv-SE" dirty="0">
              <a:latin typeface="Perpetua"/>
              <a:cs typeface="Perpetua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rgbClr val="000000"/>
                </a:solidFill>
              </a:rPr>
              <a:t>Lecture</a:t>
            </a:r>
            <a:r>
              <a:rPr lang="sv-SE" dirty="0" smtClean="0">
                <a:solidFill>
                  <a:srgbClr val="000000"/>
                </a:solidFill>
              </a:rPr>
              <a:t> 12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972289"/>
              </p:ext>
            </p:extLst>
          </p:nvPr>
        </p:nvGraphicFramePr>
        <p:xfrm>
          <a:off x="1346922" y="1916113"/>
          <a:ext cx="1644650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10" name="Equation" r:id="rId3" imgW="736370" imgH="1371324" progId="Equation.3">
                  <p:embed/>
                </p:oleObj>
              </mc:Choice>
              <mc:Fallback>
                <p:oleObj name="Equation" r:id="rId3" imgW="736370" imgH="13713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922" y="1916113"/>
                        <a:ext cx="1644650" cy="306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013832"/>
              </p:ext>
            </p:extLst>
          </p:nvPr>
        </p:nvGraphicFramePr>
        <p:xfrm>
          <a:off x="1334075" y="5703888"/>
          <a:ext cx="474345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11" name="Equation" r:id="rId5" imgW="2095018" imgH="393539" progId="Equation.3">
                  <p:embed/>
                </p:oleObj>
              </mc:Choice>
              <mc:Fallback>
                <p:oleObj name="Equation" r:id="rId5" imgW="2095018" imgH="3935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075" y="5703888"/>
                        <a:ext cx="4743450" cy="890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305357" y="5070159"/>
            <a:ext cx="3454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V=V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(constant batch)</a:t>
            </a:r>
          </a:p>
        </p:txBody>
      </p:sp>
    </p:spTree>
    <p:extLst>
      <p:ext uri="{BB962C8B-B14F-4D97-AF65-F5344CB8AC3E}">
        <p14:creationId xmlns:p14="http://schemas.microsoft.com/office/powerpoint/2010/main" val="23448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en-US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93221" y="1707979"/>
            <a:ext cx="5950779" cy="4453830"/>
            <a:chOff x="3124495" y="1471226"/>
            <a:chExt cx="5950779" cy="4453830"/>
          </a:xfrm>
        </p:grpSpPr>
        <p:grpSp>
          <p:nvGrpSpPr>
            <p:cNvPr id="8" name="Grupp 19"/>
            <p:cNvGrpSpPr/>
            <p:nvPr/>
          </p:nvGrpSpPr>
          <p:grpSpPr>
            <a:xfrm>
              <a:off x="3157701" y="1471226"/>
              <a:ext cx="5917573" cy="2377441"/>
              <a:chOff x="6379399" y="3874503"/>
              <a:chExt cx="3695933" cy="1484876"/>
            </a:xfrm>
          </p:grpSpPr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>
                <a:off x="8077200" y="4038600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4" name="Grupp 18"/>
              <p:cNvGrpSpPr/>
              <p:nvPr/>
            </p:nvGrpSpPr>
            <p:grpSpPr>
              <a:xfrm>
                <a:off x="6379399" y="3874503"/>
                <a:ext cx="3695933" cy="1484876"/>
                <a:chOff x="6379399" y="3874503"/>
                <a:chExt cx="3695933" cy="1484876"/>
              </a:xfrm>
            </p:grpSpPr>
            <p:graphicFrame>
              <p:nvGraphicFramePr>
                <p:cNvPr id="15" name="Object 5"/>
                <p:cNvGraphicFramePr>
                  <a:graphicFrameLocks noChangeAspect="1"/>
                </p:cNvGraphicFramePr>
                <p:nvPr/>
              </p:nvGraphicFramePr>
              <p:xfrm>
                <a:off x="6379399" y="3874503"/>
                <a:ext cx="1359916" cy="148487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51256" name="Equation" r:id="rId3" imgW="837787" imgH="914400" progId="Equation.3">
                        <p:embed/>
                      </p:oleObj>
                    </mc:Choice>
                    <mc:Fallback>
                      <p:oleObj name="Equation" r:id="rId3" imgW="837787" imgH="9144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379399" y="3874503"/>
                              <a:ext cx="1359916" cy="148487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6" name="Grupp 17"/>
                <p:cNvGrpSpPr/>
                <p:nvPr/>
              </p:nvGrpSpPr>
              <p:grpSpPr>
                <a:xfrm>
                  <a:off x="7848600" y="4038600"/>
                  <a:ext cx="2226732" cy="1221965"/>
                  <a:chOff x="7848600" y="4038600"/>
                  <a:chExt cx="2226732" cy="1221965"/>
                </a:xfrm>
              </p:grpSpPr>
              <p:sp>
                <p:nvSpPr>
                  <p:cNvPr id="17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7848600" y="4038600"/>
                    <a:ext cx="2286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7848600" y="4419600"/>
                    <a:ext cx="2286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53399" y="4114800"/>
                    <a:ext cx="1330569" cy="3075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600" dirty="0">
                        <a:latin typeface="Arial" pitchFamily="34" charset="0"/>
                        <a:cs typeface="Arial" pitchFamily="34" charset="0"/>
                      </a:rPr>
                      <a:t>L</a:t>
                    </a:r>
                    <a:r>
                      <a:rPr lang="en-US" sz="2600" dirty="0" smtClean="0">
                        <a:latin typeface="Arial" pitchFamily="34" charset="0"/>
                        <a:cs typeface="Arial" pitchFamily="34" charset="0"/>
                      </a:rPr>
                      <a:t>aws</a:t>
                    </a:r>
                    <a:endParaRPr lang="en-US" sz="26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7848600" y="4876800"/>
                    <a:ext cx="2286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7848600" y="5257800"/>
                    <a:ext cx="2286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2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8077200" y="4876800"/>
                    <a:ext cx="0" cy="3810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3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53399" y="4953000"/>
                    <a:ext cx="1921933" cy="3075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600" dirty="0">
                        <a:latin typeface="Arial" pitchFamily="34" charset="0"/>
                        <a:cs typeface="Arial" pitchFamily="34" charset="0"/>
                      </a:rPr>
                      <a:t>N</a:t>
                    </a:r>
                    <a:r>
                      <a:rPr lang="en-US" sz="2600" dirty="0" smtClean="0">
                        <a:latin typeface="Arial" pitchFamily="34" charset="0"/>
                        <a:cs typeface="Arial" pitchFamily="34" charset="0"/>
                      </a:rPr>
                      <a:t>et </a:t>
                    </a:r>
                    <a:r>
                      <a:rPr lang="en-US" sz="2600" dirty="0">
                        <a:latin typeface="Arial" pitchFamily="34" charset="0"/>
                        <a:cs typeface="Arial" pitchFamily="34" charset="0"/>
                      </a:rPr>
                      <a:t>rates</a:t>
                    </a:r>
                  </a:p>
                </p:txBody>
              </p:sp>
            </p:grpSp>
          </p:grpSp>
        </p:grpSp>
        <p:grpSp>
          <p:nvGrpSpPr>
            <p:cNvPr id="24" name="Grupp 22"/>
            <p:cNvGrpSpPr/>
            <p:nvPr/>
          </p:nvGrpSpPr>
          <p:grpSpPr>
            <a:xfrm>
              <a:off x="3124495" y="3913376"/>
              <a:ext cx="5830259" cy="2011680"/>
              <a:chOff x="2429309" y="3837917"/>
              <a:chExt cx="5830259" cy="2011680"/>
            </a:xfrm>
          </p:grpSpPr>
          <p:graphicFrame>
            <p:nvGraphicFramePr>
              <p:cNvPr id="25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9404147"/>
                  </p:ext>
                </p:extLst>
              </p:nvPr>
            </p:nvGraphicFramePr>
            <p:xfrm>
              <a:off x="2429309" y="3837917"/>
              <a:ext cx="1479529" cy="20116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1257" name="Equation" r:id="rId5" imgW="596923" imgH="812433" progId="Equation.3">
                      <p:embed/>
                    </p:oleObj>
                  </mc:Choice>
                  <mc:Fallback>
                    <p:oleObj name="Equation" r:id="rId5" imgW="596923" imgH="81243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29309" y="3837917"/>
                            <a:ext cx="1479529" cy="20116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" name="Line 15"/>
              <p:cNvSpPr>
                <a:spLocks noChangeShapeType="1"/>
              </p:cNvSpPr>
              <p:nvPr/>
            </p:nvSpPr>
            <p:spPr bwMode="auto">
              <a:xfrm>
                <a:off x="4694339" y="4325693"/>
                <a:ext cx="3660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16"/>
              <p:cNvSpPr>
                <a:spLocks noChangeShapeType="1"/>
              </p:cNvSpPr>
              <p:nvPr/>
            </p:nvSpPr>
            <p:spPr bwMode="auto">
              <a:xfrm>
                <a:off x="4694339" y="5455800"/>
                <a:ext cx="3660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17"/>
              <p:cNvSpPr>
                <a:spLocks noChangeShapeType="1"/>
              </p:cNvSpPr>
              <p:nvPr/>
            </p:nvSpPr>
            <p:spPr bwMode="auto">
              <a:xfrm>
                <a:off x="5060351" y="4325694"/>
                <a:ext cx="0" cy="11301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Text Box 18"/>
              <p:cNvSpPr txBox="1">
                <a:spLocks noChangeArrowheads="1"/>
              </p:cNvSpPr>
              <p:nvPr/>
            </p:nvSpPr>
            <p:spPr bwMode="auto">
              <a:xfrm>
                <a:off x="5182354" y="4664360"/>
                <a:ext cx="3077214" cy="492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Relative </a:t>
                </a: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rates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181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30" name="Rektangel 7"/>
          <p:cNvSpPr/>
          <p:nvPr/>
        </p:nvSpPr>
        <p:spPr>
          <a:xfrm>
            <a:off x="914400" y="1509976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→ B → C</a:t>
            </a:r>
          </a:p>
          <a:p>
            <a:pPr lvl="1"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(1) 	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 → B </a:t>
            </a:r>
          </a:p>
          <a:p>
            <a:pPr lvl="1"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(2) 	B → C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upp 11"/>
          <p:cNvGrpSpPr/>
          <p:nvPr/>
        </p:nvGrpSpPr>
        <p:grpSpPr>
          <a:xfrm>
            <a:off x="931863" y="4627243"/>
            <a:ext cx="5653293" cy="1621589"/>
            <a:chOff x="931863" y="3425106"/>
            <a:chExt cx="5653293" cy="1621589"/>
          </a:xfrm>
        </p:grpSpPr>
        <p:sp>
          <p:nvSpPr>
            <p:cNvPr id="32" name="Rektangel 8"/>
            <p:cNvSpPr/>
            <p:nvPr/>
          </p:nvSpPr>
          <p:spPr>
            <a:xfrm>
              <a:off x="931863" y="3425106"/>
              <a:ext cx="31037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Arial" pitchFamily="34" charset="0"/>
                  <a:cs typeface="Arial" pitchFamily="34" charset="0"/>
                </a:rPr>
                <a:t>1) </a:t>
              </a: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Balances</a:t>
              </a:r>
            </a:p>
          </p:txBody>
        </p:sp>
        <p:graphicFrame>
          <p:nvGraphicFramePr>
            <p:cNvPr id="33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0452883"/>
                </p:ext>
              </p:extLst>
            </p:nvPr>
          </p:nvGraphicFramePr>
          <p:xfrm>
            <a:off x="1369771" y="4223735"/>
            <a:ext cx="5215385" cy="822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82" name="Equation" r:id="rId3" imgW="2488557" imgH="393539" progId="Equation.3">
                    <p:embed/>
                  </p:oleObj>
                </mc:Choice>
                <mc:Fallback>
                  <p:oleObj name="Equation" r:id="rId3" imgW="2488557" imgH="3935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9771" y="4223735"/>
                          <a:ext cx="5215385" cy="8229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9"/>
          <p:cNvGrpSpPr/>
          <p:nvPr/>
        </p:nvGrpSpPr>
        <p:grpSpPr>
          <a:xfrm>
            <a:off x="4302315" y="1417638"/>
            <a:ext cx="4384485" cy="3364843"/>
            <a:chOff x="476457" y="2344131"/>
            <a:chExt cx="4384485" cy="3364843"/>
          </a:xfrm>
        </p:grpSpPr>
        <p:grpSp>
          <p:nvGrpSpPr>
            <p:cNvPr id="35" name="Grupp 27"/>
            <p:cNvGrpSpPr/>
            <p:nvPr/>
          </p:nvGrpSpPr>
          <p:grpSpPr>
            <a:xfrm>
              <a:off x="476457" y="2344131"/>
              <a:ext cx="4384485" cy="3364843"/>
              <a:chOff x="-245932" y="2318590"/>
              <a:chExt cx="4719092" cy="3621637"/>
            </a:xfrm>
          </p:grpSpPr>
          <p:grpSp>
            <p:nvGrpSpPr>
              <p:cNvPr id="39" name="Grupp 23"/>
              <p:cNvGrpSpPr/>
              <p:nvPr/>
            </p:nvGrpSpPr>
            <p:grpSpPr>
              <a:xfrm>
                <a:off x="499637" y="2479801"/>
                <a:ext cx="3973523" cy="2859834"/>
                <a:chOff x="499637" y="2479801"/>
                <a:chExt cx="3973523" cy="2859834"/>
              </a:xfrm>
            </p:grpSpPr>
            <p:grpSp>
              <p:nvGrpSpPr>
                <p:cNvPr id="43" name="Grupp 16"/>
                <p:cNvGrpSpPr/>
                <p:nvPr/>
              </p:nvGrpSpPr>
              <p:grpSpPr>
                <a:xfrm>
                  <a:off x="499637" y="2479801"/>
                  <a:ext cx="3973523" cy="2859834"/>
                  <a:chOff x="5277589" y="3718092"/>
                  <a:chExt cx="1005696" cy="723847"/>
                </a:xfrm>
              </p:grpSpPr>
              <p:cxnSp>
                <p:nvCxnSpPr>
                  <p:cNvPr id="45" name="Rak 9"/>
                  <p:cNvCxnSpPr/>
                  <p:nvPr/>
                </p:nvCxnSpPr>
                <p:spPr>
                  <a:xfrm rot="10800000" flipH="1">
                    <a:off x="5280631" y="4440350"/>
                    <a:ext cx="892552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Rak 10"/>
                  <p:cNvCxnSpPr/>
                  <p:nvPr/>
                </p:nvCxnSpPr>
                <p:spPr>
                  <a:xfrm>
                    <a:off x="5279042" y="3718092"/>
                    <a:ext cx="1587" cy="72384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Frihandsfigur 11"/>
                  <p:cNvSpPr/>
                  <p:nvPr/>
                </p:nvSpPr>
                <p:spPr>
                  <a:xfrm>
                    <a:off x="5277589" y="3894667"/>
                    <a:ext cx="889000" cy="482600"/>
                  </a:xfrm>
                  <a:custGeom>
                    <a:avLst/>
                    <a:gdLst>
                      <a:gd name="connsiteX0" fmla="*/ 0 w 889000"/>
                      <a:gd name="connsiteY0" fmla="*/ 0 h 482600"/>
                      <a:gd name="connsiteX1" fmla="*/ 372533 w 889000"/>
                      <a:gd name="connsiteY1" fmla="*/ 364066 h 482600"/>
                      <a:gd name="connsiteX2" fmla="*/ 889000 w 889000"/>
                      <a:gd name="connsiteY2" fmla="*/ 482600 h 482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89000" h="482600">
                        <a:moveTo>
                          <a:pt x="0" y="0"/>
                        </a:moveTo>
                        <a:cubicBezTo>
                          <a:pt x="112183" y="141816"/>
                          <a:pt x="224366" y="283633"/>
                          <a:pt x="372533" y="364066"/>
                        </a:cubicBezTo>
                        <a:cubicBezTo>
                          <a:pt x="520700" y="444499"/>
                          <a:pt x="704850" y="463549"/>
                          <a:pt x="889000" y="482600"/>
                        </a:cubicBezTo>
                      </a:path>
                    </a:pathLst>
                  </a:custGeom>
                  <a:ln>
                    <a:solidFill>
                      <a:srgbClr val="00009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8" name="Frihandsfigur 13"/>
                  <p:cNvSpPr/>
                  <p:nvPr/>
                </p:nvSpPr>
                <p:spPr>
                  <a:xfrm>
                    <a:off x="5283200" y="3900311"/>
                    <a:ext cx="778933" cy="493889"/>
                  </a:xfrm>
                  <a:custGeom>
                    <a:avLst/>
                    <a:gdLst>
                      <a:gd name="connsiteX0" fmla="*/ 0 w 778933"/>
                      <a:gd name="connsiteY0" fmla="*/ 493889 h 493889"/>
                      <a:gd name="connsiteX1" fmla="*/ 457200 w 778933"/>
                      <a:gd name="connsiteY1" fmla="*/ 28222 h 493889"/>
                      <a:gd name="connsiteX2" fmla="*/ 778933 w 778933"/>
                      <a:gd name="connsiteY2" fmla="*/ 324556 h 4938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8933" h="493889">
                        <a:moveTo>
                          <a:pt x="0" y="493889"/>
                        </a:moveTo>
                        <a:cubicBezTo>
                          <a:pt x="163689" y="275166"/>
                          <a:pt x="327378" y="56444"/>
                          <a:pt x="457200" y="28222"/>
                        </a:cubicBezTo>
                        <a:cubicBezTo>
                          <a:pt x="587022" y="0"/>
                          <a:pt x="778933" y="324556"/>
                          <a:pt x="778933" y="324556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9" name="Frihandsfigur 15"/>
                  <p:cNvSpPr/>
                  <p:nvPr/>
                </p:nvSpPr>
                <p:spPr>
                  <a:xfrm>
                    <a:off x="5436618" y="3860800"/>
                    <a:ext cx="846667" cy="575733"/>
                  </a:xfrm>
                  <a:custGeom>
                    <a:avLst/>
                    <a:gdLst>
                      <a:gd name="connsiteX0" fmla="*/ 0 w 846667"/>
                      <a:gd name="connsiteY0" fmla="*/ 575733 h 575733"/>
                      <a:gd name="connsiteX1" fmla="*/ 550333 w 846667"/>
                      <a:gd name="connsiteY1" fmla="*/ 389467 h 575733"/>
                      <a:gd name="connsiteX2" fmla="*/ 846667 w 846667"/>
                      <a:gd name="connsiteY2" fmla="*/ 0 h 575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46667" h="575733">
                        <a:moveTo>
                          <a:pt x="0" y="575733"/>
                        </a:moveTo>
                        <a:cubicBezTo>
                          <a:pt x="204611" y="530577"/>
                          <a:pt x="409222" y="485422"/>
                          <a:pt x="550333" y="389467"/>
                        </a:cubicBezTo>
                        <a:cubicBezTo>
                          <a:pt x="691444" y="293512"/>
                          <a:pt x="846667" y="0"/>
                          <a:pt x="846667" y="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44" name="Rak 22"/>
                <p:cNvCxnSpPr/>
                <p:nvPr/>
              </p:nvCxnSpPr>
              <p:spPr>
                <a:xfrm>
                  <a:off x="2402790" y="3311773"/>
                  <a:ext cx="21272" cy="2007118"/>
                </a:xfrm>
                <a:prstGeom prst="line">
                  <a:avLst/>
                </a:prstGeom>
                <a:ln w="12700" cap="flat" cmpd="sng" algn="ctr">
                  <a:solidFill>
                    <a:schemeClr val="tx2"/>
                  </a:solidFill>
                  <a:prstDash val="sysDash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ruta 24"/>
              <p:cNvSpPr txBox="1"/>
              <p:nvPr/>
            </p:nvSpPr>
            <p:spPr>
              <a:xfrm>
                <a:off x="3818782" y="5410202"/>
                <a:ext cx="438760" cy="530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textruta 25"/>
              <p:cNvSpPr txBox="1"/>
              <p:nvPr/>
            </p:nvSpPr>
            <p:spPr>
              <a:xfrm>
                <a:off x="2108848" y="5401045"/>
                <a:ext cx="659752" cy="530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opt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textruta 26"/>
              <p:cNvSpPr txBox="1"/>
              <p:nvPr/>
            </p:nvSpPr>
            <p:spPr>
              <a:xfrm>
                <a:off x="-245932" y="2318590"/>
                <a:ext cx="659752" cy="530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i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6" name="textruta 26"/>
            <p:cNvSpPr txBox="1"/>
            <p:nvPr/>
          </p:nvSpPr>
          <p:spPr>
            <a:xfrm>
              <a:off x="1416453" y="3083626"/>
              <a:ext cx="61297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sv-SE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ruta 26"/>
            <p:cNvSpPr txBox="1"/>
            <p:nvPr/>
          </p:nvSpPr>
          <p:spPr>
            <a:xfrm>
              <a:off x="2956371" y="2876048"/>
              <a:ext cx="61297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sv-SE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ruta 26"/>
            <p:cNvSpPr txBox="1"/>
            <p:nvPr/>
          </p:nvSpPr>
          <p:spPr>
            <a:xfrm>
              <a:off x="4252963" y="3017754"/>
              <a:ext cx="4066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C</a:t>
              </a:r>
              <a:endParaRPr lang="sv-SE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879712"/>
              </p:ext>
            </p:extLst>
          </p:nvPr>
        </p:nvGraphicFramePr>
        <p:xfrm>
          <a:off x="4162425" y="4729163"/>
          <a:ext cx="8937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83" name="Equation" r:id="rId5" imgW="444240" imgH="228600" progId="Equation.3">
                  <p:embed/>
                </p:oleObj>
              </mc:Choice>
              <mc:Fallback>
                <p:oleObj name="Equation" r:id="rId5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425" y="4729163"/>
                        <a:ext cx="89376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44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en-US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upp 13"/>
          <p:cNvGrpSpPr/>
          <p:nvPr/>
        </p:nvGrpSpPr>
        <p:grpSpPr>
          <a:xfrm>
            <a:off x="1274920" y="3641725"/>
            <a:ext cx="5032218" cy="885825"/>
            <a:chOff x="1443791" y="3855949"/>
            <a:chExt cx="5032218" cy="885825"/>
          </a:xfrm>
        </p:grpSpPr>
        <p:graphicFrame>
          <p:nvGraphicFramePr>
            <p:cNvPr id="31" name="Object 10"/>
            <p:cNvGraphicFramePr>
              <a:graphicFrameLocks noChangeAspect="1"/>
            </p:cNvGraphicFramePr>
            <p:nvPr/>
          </p:nvGraphicFramePr>
          <p:xfrm>
            <a:off x="3139084" y="3855949"/>
            <a:ext cx="3336925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330" name="Equation" r:id="rId3" imgW="1485418" imgH="393539" progId="Equation.3">
                    <p:embed/>
                  </p:oleObj>
                </mc:Choice>
                <mc:Fallback>
                  <p:oleObj name="Equation" r:id="rId3" imgW="1485418" imgH="3935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9084" y="3855949"/>
                          <a:ext cx="3336925" cy="885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ktangel 15"/>
            <p:cNvSpPr/>
            <p:nvPr/>
          </p:nvSpPr>
          <p:spPr>
            <a:xfrm>
              <a:off x="1443791" y="3920754"/>
              <a:ext cx="148309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Relative: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upp 16"/>
          <p:cNvGrpSpPr/>
          <p:nvPr/>
        </p:nvGrpSpPr>
        <p:grpSpPr>
          <a:xfrm>
            <a:off x="1274920" y="2398258"/>
            <a:ext cx="3463768" cy="1108530"/>
            <a:chOff x="1443791" y="1103151"/>
            <a:chExt cx="3463768" cy="1108530"/>
          </a:xfrm>
        </p:grpSpPr>
        <p:graphicFrame>
          <p:nvGraphicFramePr>
            <p:cNvPr id="34" name="Object 8"/>
            <p:cNvGraphicFramePr>
              <a:graphicFrameLocks noChangeAspect="1"/>
            </p:cNvGraphicFramePr>
            <p:nvPr/>
          </p:nvGraphicFramePr>
          <p:xfrm>
            <a:off x="3110509" y="1132181"/>
            <a:ext cx="1797050" cy="107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331" name="Equation" r:id="rId5" imgW="761724" imgH="456924" progId="Equation.3">
                    <p:embed/>
                  </p:oleObj>
                </mc:Choice>
                <mc:Fallback>
                  <p:oleObj name="Equation" r:id="rId5" imgW="761724" imgH="4569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0509" y="1132181"/>
                          <a:ext cx="1797050" cy="1079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ektangel 18"/>
            <p:cNvSpPr/>
            <p:nvPr/>
          </p:nvSpPr>
          <p:spPr>
            <a:xfrm>
              <a:off x="1443791" y="1103151"/>
              <a:ext cx="105670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Laws: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3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3) Combine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en-US" sz="2000" b="1" dirty="0">
              <a:solidFill>
                <a:srgbClr val="E818CA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Species A: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Species B: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758220"/>
              </p:ext>
            </p:extLst>
          </p:nvPr>
        </p:nvGraphicFramePr>
        <p:xfrm>
          <a:off x="3164682" y="2020918"/>
          <a:ext cx="248126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73" name="Equation" r:id="rId3" imgW="1269908" imgH="393539" progId="Equation.3">
                  <p:embed/>
                </p:oleObj>
              </mc:Choice>
              <mc:Fallback>
                <p:oleObj name="Equation" r:id="rId3" imgW="1269908" imgH="3935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682" y="2020918"/>
                        <a:ext cx="2481262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625299"/>
              </p:ext>
            </p:extLst>
          </p:nvPr>
        </p:nvGraphicFramePr>
        <p:xfrm>
          <a:off x="3164682" y="2990850"/>
          <a:ext cx="259397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74" name="Equation" r:id="rId5" imgW="1270000" imgH="228600" progId="Equation.3">
                  <p:embed/>
                </p:oleObj>
              </mc:Choice>
              <mc:Fallback>
                <p:oleObj name="Equation" r:id="rId5" imgW="12700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682" y="2990850"/>
                        <a:ext cx="259397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566504"/>
              </p:ext>
            </p:extLst>
          </p:nvPr>
        </p:nvGraphicFramePr>
        <p:xfrm>
          <a:off x="3164682" y="3643439"/>
          <a:ext cx="12096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75" name="Equation" r:id="rId7" imgW="583894" imgH="393302" progId="Equation.3">
                  <p:embed/>
                </p:oleObj>
              </mc:Choice>
              <mc:Fallback>
                <p:oleObj name="Equation" r:id="rId7" imgW="583894" imgH="3933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682" y="3643439"/>
                        <a:ext cx="120967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81253"/>
              </p:ext>
            </p:extLst>
          </p:nvPr>
        </p:nvGraphicFramePr>
        <p:xfrm>
          <a:off x="3136972" y="4658878"/>
          <a:ext cx="55038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76" name="Equation" r:id="rId9" imgW="2159000" imgH="228600" progId="Equation.3">
                  <p:embed/>
                </p:oleObj>
              </mc:Choice>
              <mc:Fallback>
                <p:oleObj name="Equation" r:id="rId9" imgW="21590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72" y="4658878"/>
                        <a:ext cx="550386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697662"/>
              </p:ext>
            </p:extLst>
          </p:nvPr>
        </p:nvGraphicFramePr>
        <p:xfrm>
          <a:off x="3136975" y="5483225"/>
          <a:ext cx="4330627" cy="842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77" name="Equation" r:id="rId11" imgW="1917700" imgH="393700" progId="Equation.3">
                  <p:embed/>
                </p:oleObj>
              </mc:Choice>
              <mc:Fallback>
                <p:oleObj name="Equation" r:id="rId11" imgW="1917700" imgH="3937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75" y="5483225"/>
                        <a:ext cx="4330627" cy="8425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283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15</a:t>
            </a:fld>
            <a:endParaRPr lang="sv-SE"/>
          </a:p>
        </p:txBody>
      </p:sp>
      <p:grpSp>
        <p:nvGrpSpPr>
          <p:cNvPr id="12" name="Grupp 9"/>
          <p:cNvGrpSpPr/>
          <p:nvPr/>
        </p:nvGrpSpPr>
        <p:grpSpPr>
          <a:xfrm>
            <a:off x="815731" y="1576600"/>
            <a:ext cx="8051177" cy="579226"/>
            <a:chOff x="-1221279" y="-1023992"/>
            <a:chExt cx="8051177" cy="579226"/>
          </a:xfrm>
        </p:grpSpPr>
        <p:sp>
          <p:nvSpPr>
            <p:cNvPr id="14" name="Rektangel 2"/>
            <p:cNvSpPr/>
            <p:nvPr/>
          </p:nvSpPr>
          <p:spPr>
            <a:xfrm>
              <a:off x="-1221279" y="-991612"/>
              <a:ext cx="434369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Using the integrating factor, 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3698600"/>
                </p:ext>
              </p:extLst>
            </p:nvPr>
          </p:nvGraphicFramePr>
          <p:xfrm>
            <a:off x="3006043" y="-1023992"/>
            <a:ext cx="3823855" cy="579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375" name="Equation" r:id="rId3" imgW="1714320" imgH="279360" progId="Equation.3">
                    <p:embed/>
                  </p:oleObj>
                </mc:Choice>
                <mc:Fallback>
                  <p:oleObj name="Equation" r:id="rId3" imgW="171432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6043" y="-1023992"/>
                          <a:ext cx="3823855" cy="579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459048"/>
              </p:ext>
            </p:extLst>
          </p:nvPr>
        </p:nvGraphicFramePr>
        <p:xfrm>
          <a:off x="2773363" y="2266950"/>
          <a:ext cx="45402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76" name="Equation" r:id="rId5" imgW="2184120" imgH="393480" progId="Equation.3">
                  <p:embed/>
                </p:oleObj>
              </mc:Choice>
              <mc:Fallback>
                <p:oleObj name="Equation" r:id="rId5" imgW="2184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2266950"/>
                        <a:ext cx="45402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upp 7"/>
          <p:cNvGrpSpPr/>
          <p:nvPr/>
        </p:nvGrpSpPr>
        <p:grpSpPr>
          <a:xfrm>
            <a:off x="1349428" y="3082089"/>
            <a:ext cx="6219771" cy="1530496"/>
            <a:chOff x="21751" y="-917856"/>
            <a:chExt cx="6219771" cy="1530496"/>
          </a:xfrm>
        </p:grpSpPr>
        <p:sp>
          <p:nvSpPr>
            <p:cNvPr id="18" name="Rektangel 5"/>
            <p:cNvSpPr/>
            <p:nvPr/>
          </p:nvSpPr>
          <p:spPr>
            <a:xfrm>
              <a:off x="21751" y="-917856"/>
              <a:ext cx="216918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at t = 0, 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=0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8412075"/>
                </p:ext>
              </p:extLst>
            </p:nvPr>
          </p:nvGraphicFramePr>
          <p:xfrm>
            <a:off x="1432984" y="-311285"/>
            <a:ext cx="4808538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377" name="Equation" r:id="rId7" imgW="2221560" imgH="420480" progId="Equation.3">
                    <p:embed/>
                  </p:oleObj>
                </mc:Choice>
                <mc:Fallback>
                  <p:oleObj name="Equation" r:id="rId7" imgW="2221560" imgH="420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2984" y="-311285"/>
                          <a:ext cx="4808538" cy="923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774950" y="3553805"/>
            <a:ext cx="4794249" cy="1058780"/>
          </a:xfrm>
          <a:prstGeom prst="rect">
            <a:avLst/>
          </a:prstGeom>
          <a:noFill/>
          <a:ln w="12700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sv-SE" sz="26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549378"/>
              </p:ext>
            </p:extLst>
          </p:nvPr>
        </p:nvGraphicFramePr>
        <p:xfrm>
          <a:off x="2760661" y="4949825"/>
          <a:ext cx="28940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78" name="Equation" r:id="rId9" imgW="1206360" imgH="228600" progId="Equation.3">
                  <p:embed/>
                </p:oleObj>
              </mc:Choice>
              <mc:Fallback>
                <p:oleObj name="Equation" r:id="rId9" imgW="1206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1" y="4949825"/>
                        <a:ext cx="289401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560083"/>
              </p:ext>
            </p:extLst>
          </p:nvPr>
        </p:nvGraphicFramePr>
        <p:xfrm>
          <a:off x="2683233" y="5553074"/>
          <a:ext cx="4885965" cy="953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79" name="Equation" r:id="rId11" imgW="2273040" imgH="431640" progId="Equation.3">
                  <p:embed/>
                </p:oleObj>
              </mc:Choice>
              <mc:Fallback>
                <p:oleObj name="Equation" r:id="rId11" imgW="2273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3233" y="5553074"/>
                        <a:ext cx="4885965" cy="953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527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274638"/>
            <a:ext cx="7772400" cy="1143000"/>
          </a:xfrm>
        </p:spPr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009959" y="1465257"/>
            <a:ext cx="2633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C</a:t>
            </a:r>
            <a:endParaRPr lang="sv-SE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upp 19"/>
          <p:cNvGrpSpPr>
            <a:grpSpLocks/>
          </p:cNvGrpSpPr>
          <p:nvPr/>
        </p:nvGrpSpPr>
        <p:grpSpPr bwMode="auto">
          <a:xfrm>
            <a:off x="1027227" y="2077742"/>
            <a:ext cx="6934200" cy="492125"/>
            <a:chOff x="914400" y="1930682"/>
            <a:chExt cx="6934200" cy="492443"/>
          </a:xfrm>
        </p:grpSpPr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914400" y="1930682"/>
              <a:ext cx="69342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What 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is the optimal  </a:t>
              </a:r>
              <a:r>
                <a:rPr lang="en-US" sz="2600" dirty="0">
                  <a:latin typeface="Arial" pitchFamily="34" charset="0"/>
                  <a:ea typeface="Arial" pitchFamily="34" charset="0"/>
                  <a:cs typeface="Arial" pitchFamily="34" charset="0"/>
                </a:rPr>
                <a:t>  	?</a:t>
              </a:r>
              <a:endParaRPr lang="en-US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4679247"/>
                </p:ext>
              </p:extLst>
            </p:nvPr>
          </p:nvGraphicFramePr>
          <p:xfrm>
            <a:off x="3883889" y="1988797"/>
            <a:ext cx="393997" cy="434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390" name="Equation" r:id="rId3" imgW="126720" imgH="139680" progId="Equation.3">
                    <p:embed/>
                  </p:oleObj>
                </mc:Choice>
                <mc:Fallback>
                  <p:oleObj name="Equation" r:id="rId3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3889" y="1988797"/>
                          <a:ext cx="393997" cy="43432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upp 12"/>
          <p:cNvGrpSpPr>
            <a:grpSpLocks/>
          </p:cNvGrpSpPr>
          <p:nvPr/>
        </p:nvGrpSpPr>
        <p:grpSpPr bwMode="auto">
          <a:xfrm>
            <a:off x="4949940" y="4161582"/>
            <a:ext cx="3011487" cy="817563"/>
            <a:chOff x="3486680" y="2938459"/>
            <a:chExt cx="3012391" cy="818093"/>
          </a:xfrm>
        </p:grpSpPr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3486680" y="2938459"/>
              <a:ext cx="3012391" cy="818093"/>
            </a:xfrm>
            <a:prstGeom prst="rect">
              <a:avLst/>
            </a:prstGeom>
            <a:noFill/>
            <a:ln w="9525">
              <a:solidFill>
                <a:srgbClr val="C6491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8" name="Object 5"/>
            <p:cNvGraphicFramePr>
              <a:graphicFrameLocks noChangeAspect="1"/>
            </p:cNvGraphicFramePr>
            <p:nvPr/>
          </p:nvGraphicFramePr>
          <p:xfrm>
            <a:off x="3553375" y="3022651"/>
            <a:ext cx="2886941" cy="58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391" name="Equation" r:id="rId5" imgW="1130040" imgH="228600" progId="Equation.3">
                    <p:embed/>
                  </p:oleObj>
                </mc:Choice>
                <mc:Fallback>
                  <p:oleObj name="Equation" r:id="rId5" imgW="1130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3375" y="3022651"/>
                          <a:ext cx="2886941" cy="5829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upp 14"/>
          <p:cNvGrpSpPr>
            <a:grpSpLocks/>
          </p:cNvGrpSpPr>
          <p:nvPr/>
        </p:nvGrpSpPr>
        <p:grpSpPr bwMode="auto">
          <a:xfrm>
            <a:off x="4949940" y="5223060"/>
            <a:ext cx="2901097" cy="1096962"/>
            <a:chOff x="3486681" y="3787712"/>
            <a:chExt cx="2901969" cy="1096962"/>
          </a:xfrm>
        </p:grpSpPr>
        <p:graphicFrame>
          <p:nvGraphicFramePr>
            <p:cNvPr id="3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7824920"/>
                </p:ext>
              </p:extLst>
            </p:nvPr>
          </p:nvGraphicFramePr>
          <p:xfrm>
            <a:off x="3553375" y="3787712"/>
            <a:ext cx="2835275" cy="1096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392" name="Equation" r:id="rId7" imgW="1180800" imgH="457200" progId="Equation.3">
                    <p:embed/>
                  </p:oleObj>
                </mc:Choice>
                <mc:Fallback>
                  <p:oleObj name="Equation" r:id="rId7" imgW="11808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3375" y="3787712"/>
                          <a:ext cx="2835275" cy="1096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3486681" y="4366155"/>
              <a:ext cx="2539744" cy="518198"/>
            </a:xfrm>
            <a:prstGeom prst="rect">
              <a:avLst/>
            </a:prstGeom>
            <a:noFill/>
            <a:ln w="9525">
              <a:solidFill>
                <a:srgbClr val="C6491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106785"/>
              </p:ext>
            </p:extLst>
          </p:nvPr>
        </p:nvGraphicFramePr>
        <p:xfrm>
          <a:off x="4949941" y="3020282"/>
          <a:ext cx="3544630" cy="1098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93" name="Equation" r:id="rId9" imgW="1473120" imgH="457200" progId="Equation.3">
                  <p:embed/>
                </p:oleObj>
              </mc:Choice>
              <mc:Fallback>
                <p:oleObj name="Equation" r:id="rId9" imgW="1473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941" y="3020282"/>
                        <a:ext cx="3544630" cy="10981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ktangel 16"/>
          <p:cNvSpPr>
            <a:spLocks noChangeArrowheads="1"/>
          </p:cNvSpPr>
          <p:nvPr/>
        </p:nvSpPr>
        <p:spPr bwMode="auto">
          <a:xfrm>
            <a:off x="1027227" y="2535107"/>
            <a:ext cx="35200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endParaRPr lang="en-US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4666" y="3020282"/>
            <a:ext cx="59503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A: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B: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0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274638"/>
            <a:ext cx="7772400" cy="1143000"/>
          </a:xfrm>
        </p:spPr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009959" y="1465257"/>
            <a:ext cx="2633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C</a:t>
            </a:r>
            <a:endParaRPr lang="sv-SE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ktangel 16"/>
          <p:cNvSpPr>
            <a:spLocks noChangeArrowheads="1"/>
          </p:cNvSpPr>
          <p:nvPr/>
        </p:nvSpPr>
        <p:spPr bwMode="auto">
          <a:xfrm>
            <a:off x="1010363" y="2188807"/>
            <a:ext cx="3520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2) </a:t>
            </a:r>
            <a:r>
              <a:rPr lang="en-US" sz="2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</p:txBody>
      </p:sp>
      <p:grpSp>
        <p:nvGrpSpPr>
          <p:cNvPr id="17" name="Grupp 11"/>
          <p:cNvGrpSpPr/>
          <p:nvPr/>
        </p:nvGrpSpPr>
        <p:grpSpPr>
          <a:xfrm>
            <a:off x="1441180" y="2760298"/>
            <a:ext cx="3463768" cy="1097280"/>
            <a:chOff x="1443791" y="1103151"/>
            <a:chExt cx="3463768" cy="1109315"/>
          </a:xfrm>
        </p:grpSpPr>
        <p:graphicFrame>
          <p:nvGraphicFramePr>
            <p:cNvPr id="18" name="Object 8"/>
            <p:cNvGraphicFramePr>
              <a:graphicFrameLocks noChangeAspect="1"/>
            </p:cNvGraphicFramePr>
            <p:nvPr/>
          </p:nvGraphicFramePr>
          <p:xfrm>
            <a:off x="3110509" y="1131378"/>
            <a:ext cx="1797050" cy="1081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05" name="Equation" r:id="rId3" imgW="761724" imgH="456924" progId="Equation.3">
                    <p:embed/>
                  </p:oleObj>
                </mc:Choice>
                <mc:Fallback>
                  <p:oleObj name="Equation" r:id="rId3" imgW="761724" imgH="4569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0509" y="1131378"/>
                          <a:ext cx="1797050" cy="1081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ktangel 8"/>
            <p:cNvSpPr/>
            <p:nvPr/>
          </p:nvSpPr>
          <p:spPr>
            <a:xfrm>
              <a:off x="1443791" y="1103151"/>
              <a:ext cx="1056700" cy="4978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Laws: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upp 12"/>
          <p:cNvGrpSpPr/>
          <p:nvPr/>
        </p:nvGrpSpPr>
        <p:grpSpPr>
          <a:xfrm>
            <a:off x="1456257" y="5028363"/>
            <a:ext cx="5251438" cy="1096962"/>
            <a:chOff x="1515511" y="2432717"/>
            <a:chExt cx="5251438" cy="988726"/>
          </a:xfrm>
        </p:grpSpPr>
        <p:graphicFrame>
          <p:nvGraphicFramePr>
            <p:cNvPr id="2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4292007"/>
                </p:ext>
              </p:extLst>
            </p:nvPr>
          </p:nvGraphicFramePr>
          <p:xfrm>
            <a:off x="3056961" y="2432717"/>
            <a:ext cx="3709988" cy="988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06" name="Equation" r:id="rId5" imgW="1714320" imgH="457200" progId="Equation.DSMT4">
                    <p:embed/>
                  </p:oleObj>
                </mc:Choice>
                <mc:Fallback>
                  <p:oleObj name="Equation" r:id="rId5" imgW="171432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6961" y="2432717"/>
                          <a:ext cx="3709988" cy="9887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ktangel 9"/>
            <p:cNvSpPr/>
            <p:nvPr/>
          </p:nvSpPr>
          <p:spPr>
            <a:xfrm>
              <a:off x="1515511" y="2438401"/>
              <a:ext cx="797013" cy="4438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Net: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upp 13"/>
          <p:cNvGrpSpPr/>
          <p:nvPr/>
        </p:nvGrpSpPr>
        <p:grpSpPr>
          <a:xfrm>
            <a:off x="1423250" y="3942569"/>
            <a:ext cx="4994728" cy="885825"/>
            <a:chOff x="1425861" y="3828351"/>
            <a:chExt cx="4994728" cy="885825"/>
          </a:xfrm>
        </p:grpSpPr>
        <p:graphicFrame>
          <p:nvGraphicFramePr>
            <p:cNvPr id="3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0251837"/>
                </p:ext>
              </p:extLst>
            </p:nvPr>
          </p:nvGraphicFramePr>
          <p:xfrm>
            <a:off x="3083664" y="3828351"/>
            <a:ext cx="3336925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07" name="Equation" r:id="rId7" imgW="1485418" imgH="393539" progId="Equation.3">
                    <p:embed/>
                  </p:oleObj>
                </mc:Choice>
                <mc:Fallback>
                  <p:oleObj name="Equation" r:id="rId7" imgW="1485418" imgH="3935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3664" y="3828351"/>
                          <a:ext cx="3336925" cy="885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Rektangel 10"/>
            <p:cNvSpPr/>
            <p:nvPr/>
          </p:nvSpPr>
          <p:spPr>
            <a:xfrm>
              <a:off x="1425861" y="3920754"/>
              <a:ext cx="148309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Relative: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3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274638"/>
            <a:ext cx="7772400" cy="1143000"/>
          </a:xfrm>
        </p:spPr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009959" y="1465257"/>
            <a:ext cx="2633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C</a:t>
            </a:r>
            <a:endParaRPr lang="sv-SE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ktangel 16"/>
          <p:cNvSpPr>
            <a:spLocks noChangeArrowheads="1"/>
          </p:cNvSpPr>
          <p:nvPr/>
        </p:nvSpPr>
        <p:spPr bwMode="auto">
          <a:xfrm>
            <a:off x="1010363" y="2188807"/>
            <a:ext cx="3520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 Combine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889477"/>
              </p:ext>
            </p:extLst>
          </p:nvPr>
        </p:nvGraphicFramePr>
        <p:xfrm>
          <a:off x="3643743" y="2258082"/>
          <a:ext cx="3586163" cy="416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1" name="Equation" r:id="rId3" imgW="1554120" imgH="1801080" progId="Equation.3">
                  <p:embed/>
                </p:oleObj>
              </mc:Choice>
              <mc:Fallback>
                <p:oleObj name="Equation" r:id="rId3" imgW="1554120" imgH="1801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743" y="2258082"/>
                        <a:ext cx="3586163" cy="416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62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274638"/>
            <a:ext cx="7772400" cy="1143000"/>
          </a:xfrm>
        </p:spPr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19</a:t>
            </a:fld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009959" y="1465257"/>
            <a:ext cx="2633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C</a:t>
            </a:r>
            <a:endParaRPr lang="sv-SE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 10"/>
          <p:cNvGrpSpPr>
            <a:grpSpLocks/>
          </p:cNvGrpSpPr>
          <p:nvPr/>
        </p:nvGrpSpPr>
        <p:grpSpPr bwMode="auto">
          <a:xfrm>
            <a:off x="1024246" y="4437259"/>
            <a:ext cx="5124450" cy="1168400"/>
            <a:chOff x="1158875" y="5429060"/>
            <a:chExt cx="5124450" cy="1168400"/>
          </a:xfrm>
        </p:grpSpPr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1158875" y="5712357"/>
            <a:ext cx="1328738" cy="865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462" name="Equation" r:id="rId3" imgW="546100" imgH="355600" progId="Equation.3">
                    <p:embed/>
                  </p:oleObj>
                </mc:Choice>
                <mc:Fallback>
                  <p:oleObj name="Equation" r:id="rId3" imgW="5461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8875" y="5712357"/>
                          <a:ext cx="1328738" cy="865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upp 11"/>
            <p:cNvGrpSpPr>
              <a:grpSpLocks/>
            </p:cNvGrpSpPr>
            <p:nvPr/>
          </p:nvGrpSpPr>
          <p:grpSpPr bwMode="auto">
            <a:xfrm>
              <a:off x="3654425" y="5429060"/>
              <a:ext cx="2628900" cy="1168400"/>
              <a:chOff x="2362200" y="5617114"/>
              <a:chExt cx="2057400" cy="914400"/>
            </a:xfrm>
          </p:grpSpPr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>
                <a:off x="2362200" y="5617114"/>
                <a:ext cx="2057400" cy="914400"/>
              </a:xfrm>
              <a:prstGeom prst="rect">
                <a:avLst/>
              </a:prstGeom>
              <a:noFill/>
              <a:ln w="12700">
                <a:solidFill>
                  <a:srgbClr val="C6491E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1" name="Object 3"/>
              <p:cNvGraphicFramePr>
                <a:graphicFrameLocks noChangeAspect="1"/>
              </p:cNvGraphicFramePr>
              <p:nvPr/>
            </p:nvGraphicFramePr>
            <p:xfrm>
              <a:off x="2614612" y="5666161"/>
              <a:ext cx="1449387" cy="7473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463" name="Equation" r:id="rId5" imgW="812800" imgH="419100" progId="Equation.3">
                      <p:embed/>
                    </p:oleObj>
                  </mc:Choice>
                  <mc:Fallback>
                    <p:oleObj name="Equation" r:id="rId5" imgW="812800" imgH="4191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14612" y="5666161"/>
                            <a:ext cx="1449387" cy="7473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2" name="textruta 9"/>
          <p:cNvSpPr txBox="1">
            <a:spLocks noChangeArrowheads="1"/>
          </p:cNvSpPr>
          <p:nvPr/>
        </p:nvSpPr>
        <p:spPr bwMode="auto">
          <a:xfrm>
            <a:off x="1024246" y="2283204"/>
            <a:ext cx="798120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Find     that gives maximum concentration 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of 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B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079343"/>
              </p:ext>
            </p:extLst>
          </p:nvPr>
        </p:nvGraphicFramePr>
        <p:xfrm>
          <a:off x="1024246" y="3081643"/>
          <a:ext cx="3389312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64" name="Equation" r:id="rId7" imgW="1333440" imgH="431640" progId="Equation.3">
                  <p:embed/>
                </p:oleObj>
              </mc:Choice>
              <mc:Fallback>
                <p:oleObj name="Equation" r:id="rId7" imgW="1333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246" y="3081643"/>
                        <a:ext cx="3389312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42877"/>
              </p:ext>
            </p:extLst>
          </p:nvPr>
        </p:nvGraphicFramePr>
        <p:xfrm>
          <a:off x="1833855" y="2315268"/>
          <a:ext cx="465286" cy="45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65" name="Equation" r:id="rId9" imgW="126720" imgH="139680" progId="Equation.3">
                  <p:embed/>
                </p:oleObj>
              </mc:Choice>
              <mc:Fallback>
                <p:oleObj name="Equation" r:id="rId9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855" y="2315268"/>
                        <a:ext cx="465286" cy="45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69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Lecture 12 – Tuesday 2/19/2013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Multiple Reactions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Selectivity and Yield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Series Reactions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Complex Reactions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>
                <a:solidFill>
                  <a:prstClr val="black"/>
                </a:solidFill>
              </a:rPr>
              <a:pPr/>
              <a:t>2</a:t>
            </a:fld>
            <a:endParaRPr lang="sv-SE">
              <a:solidFill>
                <a:prstClr val="black"/>
              </a:solidFill>
            </a:endParaRPr>
          </a:p>
        </p:txBody>
      </p:sp>
      <p:pic>
        <p:nvPicPr>
          <p:cNvPr id="1454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8405" y="2105891"/>
            <a:ext cx="10541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4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7405" y="3352800"/>
            <a:ext cx="1816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4084" name="Picture 4" descr="P:\PICS\Complex Reactions.p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2205" y="3958940"/>
            <a:ext cx="15113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4" name="Picture 4"/>
          <p:cNvPicPr>
            <a:picLocks noChangeAspect="1" noChangeArrowheads="1"/>
          </p:cNvPicPr>
          <p:nvPr/>
        </p:nvPicPr>
        <p:blipFill>
          <a:blip r:embed="rId2">
            <a:lum bright="-4000" contrast="8000"/>
          </a:blip>
          <a:srcRect/>
          <a:stretch>
            <a:fillRect/>
          </a:stretch>
        </p:blipFill>
        <p:spPr bwMode="auto">
          <a:xfrm>
            <a:off x="250825" y="2103438"/>
            <a:ext cx="2516188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787650" y="231775"/>
            <a:ext cx="3906838" cy="6388100"/>
            <a:chOff x="2787651" y="95251"/>
            <a:chExt cx="3906161" cy="6656031"/>
          </a:xfrm>
        </p:grpSpPr>
        <p:pic>
          <p:nvPicPr>
            <p:cNvPr id="366597" name="Picture 5"/>
            <p:cNvPicPr>
              <a:picLocks noChangeAspect="1" noChangeArrowheads="1"/>
            </p:cNvPicPr>
            <p:nvPr/>
          </p:nvPicPr>
          <p:blipFill>
            <a:blip r:embed="rId3">
              <a:lum bright="-8000" contrast="14000"/>
            </a:blip>
            <a:srcRect/>
            <a:stretch>
              <a:fillRect/>
            </a:stretch>
          </p:blipFill>
          <p:spPr bwMode="auto">
            <a:xfrm>
              <a:off x="2792413" y="95251"/>
              <a:ext cx="3862387" cy="2292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6598" name="Picture 6"/>
            <p:cNvPicPr>
              <a:picLocks noChangeAspect="1" noChangeArrowheads="1"/>
            </p:cNvPicPr>
            <p:nvPr/>
          </p:nvPicPr>
          <p:blipFill>
            <a:blip r:embed="rId4">
              <a:lum bright="-8000" contrast="14000"/>
            </a:blip>
            <a:srcRect/>
            <a:stretch>
              <a:fillRect/>
            </a:stretch>
          </p:blipFill>
          <p:spPr bwMode="auto">
            <a:xfrm>
              <a:off x="2787651" y="2349500"/>
              <a:ext cx="3906161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6599" name="Picture 7"/>
            <p:cNvPicPr>
              <a:picLocks noChangeAspect="1" noChangeArrowheads="1"/>
            </p:cNvPicPr>
            <p:nvPr/>
          </p:nvPicPr>
          <p:blipFill>
            <a:blip r:embed="rId5">
              <a:lum bright="-8000" contrast="12000"/>
            </a:blip>
            <a:srcRect/>
            <a:stretch>
              <a:fillRect/>
            </a:stretch>
          </p:blipFill>
          <p:spPr bwMode="auto">
            <a:xfrm>
              <a:off x="2792413" y="3962362"/>
              <a:ext cx="3901399" cy="278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CF44A-D505-4F72-87F1-82652B2A31DE}" type="slidenum">
              <a:rPr lang="sv-SE"/>
              <a:pPr>
                <a:defRPr/>
              </a:pPr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30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End of Lecture 12</a:t>
            </a:r>
            <a:endParaRPr lang="sv-SE" dirty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901700" y="6426200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9147"/>
                <a:gridCol w="4406853"/>
              </a:tblGrid>
              <a:tr h="370840">
                <a:tc>
                  <a:txBody>
                    <a:bodyPr/>
                    <a:lstStyle/>
                    <a:p>
                      <a:endParaRPr lang="sv-S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27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22</a:t>
            </a:fld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Supplementary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73385" y="866970"/>
            <a:ext cx="6321046" cy="5754469"/>
            <a:chOff x="738" y="192"/>
            <a:chExt cx="4284" cy="417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8" y="192"/>
              <a:ext cx="4284" cy="3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7" y="3774"/>
              <a:ext cx="4146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Blood Coagulation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37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10718" y="382137"/>
            <a:ext cx="6186870" cy="6371265"/>
            <a:chOff x="642" y="22"/>
            <a:chExt cx="4350" cy="4142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" y="1602"/>
              <a:ext cx="4350" cy="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52" y="22"/>
              <a:ext cx="3870" cy="1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93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0439" y="1349908"/>
            <a:ext cx="5445452" cy="532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25</a:t>
            </a:fld>
            <a:endParaRPr lang="sv-SE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456259"/>
            <a:ext cx="65532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26</a:t>
            </a:fld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1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525" y="1352550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40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54139"/>
            <a:ext cx="6705600" cy="517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28</a:t>
            </a:fld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</p:txBody>
      </p:sp>
    </p:spTree>
    <p:extLst>
      <p:ext uri="{BB962C8B-B14F-4D97-AF65-F5344CB8AC3E}">
        <p14:creationId xmlns:p14="http://schemas.microsoft.com/office/powerpoint/2010/main" val="9101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397138"/>
            <a:ext cx="6464300" cy="5308936"/>
            <a:chOff x="768" y="537"/>
            <a:chExt cx="4432" cy="379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4" y="537"/>
              <a:ext cx="4416" cy="2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/>
            <a:srcRect b="8553"/>
            <a:stretch>
              <a:fillRect/>
            </a:stretch>
          </p:blipFill>
          <p:spPr bwMode="auto">
            <a:xfrm>
              <a:off x="768" y="3147"/>
              <a:ext cx="4320" cy="1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29</a:t>
            </a:fld>
            <a:endParaRPr lang="sv-SE"/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</p:txBody>
      </p:sp>
    </p:spTree>
    <p:extLst>
      <p:ext uri="{BB962C8B-B14F-4D97-AF65-F5344CB8AC3E}">
        <p14:creationId xmlns:p14="http://schemas.microsoft.com/office/powerpoint/2010/main" val="40551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Series: 	A </a:t>
            </a: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→ B → C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Parallel: 	A </a:t>
            </a: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→ D</a:t>
            </a:r>
          </a:p>
          <a:p>
            <a:pPr lvl="4">
              <a:spcBef>
                <a:spcPct val="50000"/>
              </a:spcBef>
              <a:buNone/>
            </a:pP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     	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 → U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Independent: 	A </a:t>
            </a: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→ B</a:t>
            </a:r>
          </a:p>
          <a:p>
            <a:pPr>
              <a:spcBef>
                <a:spcPct val="50000"/>
              </a:spcBef>
              <a:buNone/>
            </a:pP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		             	C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→ D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Complex:	A + B →C + D</a:t>
            </a:r>
          </a:p>
          <a:p>
            <a:pPr>
              <a:spcBef>
                <a:spcPct val="50000"/>
              </a:spcBef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        	A + C → E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With multiple reactors, either molar flow or number of moles must be used (no conversion!)</a:t>
            </a: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4 Types of Multiple Reactions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618" y="1396052"/>
            <a:ext cx="8461612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30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914400" y="874996"/>
            <a:ext cx="82296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Many metabolic reactions involve a large number of sequential reactions, such as those that occur in the coagulation of blood.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	Cut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→ Blood → Clotting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1413164" y="5579875"/>
            <a:ext cx="7148945" cy="1014629"/>
            <a:chOff x="955964" y="5579533"/>
            <a:chExt cx="7148945" cy="1014629"/>
          </a:xfrm>
        </p:grpSpPr>
        <p:sp>
          <p:nvSpPr>
            <p:cNvPr id="3079" name="Rectangle 4"/>
            <p:cNvSpPr>
              <a:spLocks noChangeArrowheads="1"/>
            </p:cNvSpPr>
            <p:nvPr/>
          </p:nvSpPr>
          <p:spPr bwMode="auto">
            <a:xfrm>
              <a:off x="955964" y="5579533"/>
              <a:ext cx="6901103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600" dirty="0">
                  <a:latin typeface="Arial" pitchFamily="34" charset="0"/>
                  <a:cs typeface="Arial" pitchFamily="34" charset="0"/>
                </a:rPr>
                <a:t>Figure A. Normal Clot Coagulation of blood</a:t>
              </a:r>
            </a:p>
            <a:p>
              <a:endParaRPr lang="en-US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1" name="Text Box 6"/>
            <p:cNvSpPr txBox="1">
              <a:spLocks noChangeArrowheads="1"/>
            </p:cNvSpPr>
            <p:nvPr/>
          </p:nvSpPr>
          <p:spPr bwMode="auto">
            <a:xfrm>
              <a:off x="2355273" y="5947831"/>
              <a:ext cx="574963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(picture courtesy of: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Mebs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, Venomous and Poisonous Animals,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Medpharm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Stugart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2002, Page 305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8214" y="2567767"/>
            <a:ext cx="1913886" cy="280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Blood Coagulation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ctr"/>
            <a:fld id="{574BD473-5CFF-1B4F-85E8-577640884FD6}" type="slidenum">
              <a:rPr lang="tr-TR"/>
              <a:pPr algn="ctr"/>
              <a:t>32</a:t>
            </a:fld>
            <a:endParaRPr lang="tr-TR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804" y="1637979"/>
            <a:ext cx="8769096" cy="473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of Blood Coagulation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94125" y="69275"/>
            <a:ext cx="1235075" cy="6616701"/>
            <a:chOff x="2390" y="0"/>
            <a:chExt cx="778" cy="4168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2390" y="0"/>
              <a:ext cx="778" cy="4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Cut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A + B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C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D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E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F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Clot</a:t>
              </a: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784" y="336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784" y="96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784" y="158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784" y="2208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784" y="278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784" y="3408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33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839453"/>
              </p:ext>
            </p:extLst>
          </p:nvPr>
        </p:nvGraphicFramePr>
        <p:xfrm>
          <a:off x="914400" y="3186544"/>
          <a:ext cx="7162800" cy="2686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7600"/>
                <a:gridCol w="2387600"/>
                <a:gridCol w="2387600"/>
              </a:tblGrid>
              <a:tr h="38940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Instantaneous 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Overall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1455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Selectivity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1455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Yield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ruta 9"/>
          <p:cNvSpPr txBox="1"/>
          <p:nvPr/>
        </p:nvSpPr>
        <p:spPr>
          <a:xfrm>
            <a:off x="914400" y="1544826"/>
            <a:ext cx="797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There are two types of selectivity and yield:  Instantaneous and Overall.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upp 23"/>
          <p:cNvGrpSpPr/>
          <p:nvPr/>
        </p:nvGrpSpPr>
        <p:grpSpPr>
          <a:xfrm>
            <a:off x="3905971" y="3708400"/>
            <a:ext cx="3368675" cy="812800"/>
            <a:chOff x="2006601" y="2139950"/>
            <a:chExt cx="3368675" cy="812800"/>
          </a:xfrm>
        </p:grpSpPr>
        <p:graphicFrame>
          <p:nvGraphicFramePr>
            <p:cNvPr id="7" name="Object 5"/>
            <p:cNvGraphicFramePr>
              <a:graphicFrameLocks noChangeAspect="1"/>
            </p:cNvGraphicFramePr>
            <p:nvPr/>
          </p:nvGraphicFramePr>
          <p:xfrm>
            <a:off x="2006601" y="2165350"/>
            <a:ext cx="1033462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28" name="Equation" r:id="rId3" imgW="609480" imgH="431640" progId="Equation.3">
                    <p:embed/>
                  </p:oleObj>
                </mc:Choice>
                <mc:Fallback>
                  <p:oleObj name="Equation" r:id="rId3" imgW="609480" imgH="43164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6601" y="2165350"/>
                          <a:ext cx="1033462" cy="787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48" name="Object 5"/>
            <p:cNvGraphicFramePr>
              <a:graphicFrameLocks noChangeAspect="1"/>
            </p:cNvGraphicFramePr>
            <p:nvPr/>
          </p:nvGraphicFramePr>
          <p:xfrm>
            <a:off x="4241801" y="2139950"/>
            <a:ext cx="1133475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29" name="Equation" r:id="rId5" imgW="647640" imgH="431640" progId="Equation.3">
                    <p:embed/>
                  </p:oleObj>
                </mc:Choice>
                <mc:Fallback>
                  <p:oleObj name="Equation" r:id="rId5" imgW="647640" imgH="43164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1801" y="2139950"/>
                          <a:ext cx="1133475" cy="81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upp 24"/>
          <p:cNvGrpSpPr/>
          <p:nvPr/>
        </p:nvGrpSpPr>
        <p:grpSpPr>
          <a:xfrm>
            <a:off x="3807113" y="4802909"/>
            <a:ext cx="3805238" cy="787400"/>
            <a:chOff x="2046288" y="3041650"/>
            <a:chExt cx="3805238" cy="787400"/>
          </a:xfrm>
        </p:grpSpPr>
        <p:graphicFrame>
          <p:nvGraphicFramePr>
            <p:cNvPr id="31749" name="Object 5"/>
            <p:cNvGraphicFramePr>
              <a:graphicFrameLocks noChangeAspect="1"/>
            </p:cNvGraphicFramePr>
            <p:nvPr/>
          </p:nvGraphicFramePr>
          <p:xfrm>
            <a:off x="2046288" y="3041650"/>
            <a:ext cx="1039813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30" name="Equation" r:id="rId7" imgW="609480" imgH="431640" progId="Equation.3">
                    <p:embed/>
                  </p:oleObj>
                </mc:Choice>
                <mc:Fallback>
                  <p:oleObj name="Equation" r:id="rId7" imgW="609480" imgH="431640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6288" y="3041650"/>
                          <a:ext cx="1039813" cy="787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0" name="Object 5"/>
            <p:cNvGraphicFramePr>
              <a:graphicFrameLocks noChangeAspect="1"/>
            </p:cNvGraphicFramePr>
            <p:nvPr/>
          </p:nvGraphicFramePr>
          <p:xfrm>
            <a:off x="4286251" y="3041650"/>
            <a:ext cx="1565275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31" name="Equation" r:id="rId9" imgW="888840" imgH="431640" progId="Equation.3">
                    <p:embed/>
                  </p:oleObj>
                </mc:Choice>
                <mc:Fallback>
                  <p:oleObj name="Equation" r:id="rId9" imgW="888840" imgH="43164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6251" y="3041650"/>
                          <a:ext cx="1565275" cy="787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1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Selectivity and Yield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663016"/>
              </p:ext>
            </p:extLst>
          </p:nvPr>
        </p:nvGraphicFramePr>
        <p:xfrm>
          <a:off x="2546350" y="2971800"/>
          <a:ext cx="3384722" cy="935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79" name="Equation" r:id="rId3" imgW="1777680" imgH="457200" progId="Equation.3">
                  <p:embed/>
                </p:oleObj>
              </mc:Choice>
              <mc:Fallback>
                <p:oleObj name="Equation" r:id="rId3" imgW="1777680" imgH="4572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2971800"/>
                        <a:ext cx="3384722" cy="935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ruta 18"/>
          <p:cNvSpPr txBox="1"/>
          <p:nvPr/>
        </p:nvSpPr>
        <p:spPr>
          <a:xfrm>
            <a:off x="677023" y="4325561"/>
            <a:ext cx="797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To maximize the selectivity of D with respect to U run at high concentration of A and use </a:t>
            </a:r>
            <a:r>
              <a:rPr lang="en-US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8940" y="1721730"/>
            <a:ext cx="8538078" cy="1076890"/>
            <a:chOff x="952300" y="1666310"/>
            <a:chExt cx="8538078" cy="1076890"/>
          </a:xfrm>
        </p:grpSpPr>
        <p:grpSp>
          <p:nvGrpSpPr>
            <p:cNvPr id="4" name="Grupp 27"/>
            <p:cNvGrpSpPr/>
            <p:nvPr/>
          </p:nvGrpSpPr>
          <p:grpSpPr>
            <a:xfrm>
              <a:off x="952300" y="1666310"/>
              <a:ext cx="8538078" cy="548110"/>
              <a:chOff x="414338" y="3929063"/>
              <a:chExt cx="8538078" cy="548110"/>
            </a:xfrm>
          </p:grpSpPr>
          <p:graphicFrame>
            <p:nvGraphicFramePr>
              <p:cNvPr id="31751" name="Object 7"/>
              <p:cNvGraphicFramePr>
                <a:graphicFrameLocks noChangeAspect="1"/>
              </p:cNvGraphicFramePr>
              <p:nvPr/>
            </p:nvGraphicFramePr>
            <p:xfrm>
              <a:off x="2020888" y="3929063"/>
              <a:ext cx="1835729" cy="514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380" name="Equation" r:id="rId5" imgW="951857" imgH="228600" progId="Equation.3">
                      <p:embed/>
                    </p:oleObj>
                  </mc:Choice>
                  <mc:Fallback>
                    <p:oleObj name="Equation" r:id="rId5" imgW="951857" imgH="228600" progId="Equation.3">
                      <p:embed/>
                      <p:pic>
                        <p:nvPicPr>
                          <p:cNvPr id="0" name="Picture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20888" y="3929063"/>
                            <a:ext cx="1835729" cy="5143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55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09408698"/>
                  </p:ext>
                </p:extLst>
              </p:nvPr>
            </p:nvGraphicFramePr>
            <p:xfrm>
              <a:off x="7303494" y="3960813"/>
              <a:ext cx="1648922" cy="5163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381" name="Equation" r:id="rId7" imgW="774360" imgH="228600" progId="Equation.3">
                      <p:embed/>
                    </p:oleObj>
                  </mc:Choice>
                  <mc:Fallback>
                    <p:oleObj name="Equation" r:id="rId7" imgW="774360" imgH="228600" progId="Equation.3">
                      <p:embed/>
                      <p:pic>
                        <p:nvPicPr>
                          <p:cNvPr id="0" name="Picture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03494" y="3960813"/>
                            <a:ext cx="1648922" cy="5163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" name="Rektangel 22"/>
              <p:cNvSpPr/>
              <p:nvPr/>
            </p:nvSpPr>
            <p:spPr>
              <a:xfrm>
                <a:off x="414338" y="3960813"/>
                <a:ext cx="157607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Example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ktangel 25"/>
              <p:cNvSpPr/>
              <p:nvPr/>
            </p:nvSpPr>
            <p:spPr>
              <a:xfrm>
                <a:off x="4224138" y="3960813"/>
                <a:ext cx="2670924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Desired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Product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upp 28"/>
            <p:cNvGrpSpPr/>
            <p:nvPr/>
          </p:nvGrpSpPr>
          <p:grpSpPr>
            <a:xfrm>
              <a:off x="2566788" y="2129860"/>
              <a:ext cx="6776762" cy="613340"/>
              <a:chOff x="2028826" y="4392613"/>
              <a:chExt cx="6776762" cy="613340"/>
            </a:xfrm>
          </p:grpSpPr>
          <p:graphicFrame>
            <p:nvGraphicFramePr>
              <p:cNvPr id="31752" name="Object 8"/>
              <p:cNvGraphicFramePr>
                <a:graphicFrameLocks noChangeAspect="1"/>
              </p:cNvGraphicFramePr>
              <p:nvPr/>
            </p:nvGraphicFramePr>
            <p:xfrm>
              <a:off x="2028826" y="4392613"/>
              <a:ext cx="1827791" cy="514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382" name="Equation" r:id="rId9" imgW="965108" imgH="228738" progId="Equation.3">
                      <p:embed/>
                    </p:oleObj>
                  </mc:Choice>
                  <mc:Fallback>
                    <p:oleObj name="Equation" r:id="rId9" imgW="965108" imgH="228738" progId="Equation.3">
                      <p:embed/>
                      <p:pic>
                        <p:nvPicPr>
                          <p:cNvPr id="0" name="Picture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28826" y="4392613"/>
                            <a:ext cx="1827791" cy="5143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56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37391711"/>
                  </p:ext>
                </p:extLst>
              </p:nvPr>
            </p:nvGraphicFramePr>
            <p:xfrm>
              <a:off x="7305804" y="4497953"/>
              <a:ext cx="1499784" cy="508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383" name="Equation" r:id="rId11" imgW="787320" imgH="228600" progId="Equation.3">
                      <p:embed/>
                    </p:oleObj>
                  </mc:Choice>
                  <mc:Fallback>
                    <p:oleObj name="Equation" r:id="rId11" imgW="787320" imgH="228600" progId="Equation.3">
                      <p:embed/>
                      <p:pic>
                        <p:nvPicPr>
                          <p:cNvPr id="0" name="Picture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05804" y="4497953"/>
                            <a:ext cx="1499784" cy="508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" name="Rektangel 26"/>
              <p:cNvSpPr/>
              <p:nvPr/>
            </p:nvSpPr>
            <p:spPr>
              <a:xfrm>
                <a:off x="4224138" y="4453256"/>
                <a:ext cx="304282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Undesired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Product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Selectivity and Yield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>
            <a:lum bright="-4000" contrast="8000"/>
          </a:blip>
          <a:srcRect/>
          <a:stretch>
            <a:fillRect/>
          </a:stretch>
        </p:blipFill>
        <p:spPr bwMode="auto">
          <a:xfrm>
            <a:off x="947192" y="2949864"/>
            <a:ext cx="2516721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/>
          <p:nvPr/>
        </p:nvGrpSpPr>
        <p:grpSpPr>
          <a:xfrm>
            <a:off x="4628239" y="171669"/>
            <a:ext cx="3906161" cy="6593437"/>
            <a:chOff x="2787651" y="128539"/>
            <a:chExt cx="3906161" cy="6593437"/>
          </a:xfrm>
        </p:grpSpPr>
        <p:pic>
          <p:nvPicPr>
            <p:cNvPr id="87045" name="Picture 5"/>
            <p:cNvPicPr>
              <a:picLocks noChangeAspect="1" noChangeArrowheads="1"/>
            </p:cNvPicPr>
            <p:nvPr/>
          </p:nvPicPr>
          <p:blipFill>
            <a:blip r:embed="rId3">
              <a:lum bright="-8000" contrast="15000"/>
            </a:blip>
            <a:srcRect/>
            <a:stretch>
              <a:fillRect/>
            </a:stretch>
          </p:blipFill>
          <p:spPr bwMode="auto">
            <a:xfrm>
              <a:off x="2792413" y="128539"/>
              <a:ext cx="3862387" cy="2292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46" name="Picture 6"/>
            <p:cNvPicPr>
              <a:picLocks noChangeAspect="1" noChangeArrowheads="1"/>
            </p:cNvPicPr>
            <p:nvPr/>
          </p:nvPicPr>
          <p:blipFill>
            <a:blip r:embed="rId4">
              <a:lum bright="-8000" contrast="14000"/>
            </a:blip>
            <a:srcRect/>
            <a:stretch>
              <a:fillRect/>
            </a:stretch>
          </p:blipFill>
          <p:spPr bwMode="auto">
            <a:xfrm>
              <a:off x="2787651" y="2348880"/>
              <a:ext cx="3906161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47" name="Picture 7"/>
            <p:cNvPicPr>
              <a:picLocks noChangeAspect="1" noChangeArrowheads="1"/>
            </p:cNvPicPr>
            <p:nvPr/>
          </p:nvPicPr>
          <p:blipFill>
            <a:blip r:embed="rId5">
              <a:lum bright="-8000" contrast="15000"/>
            </a:blip>
            <a:srcRect/>
            <a:stretch>
              <a:fillRect/>
            </a:stretch>
          </p:blipFill>
          <p:spPr bwMode="auto">
            <a:xfrm>
              <a:off x="2792413" y="3933056"/>
              <a:ext cx="3901399" cy="278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461875" y="357615"/>
            <a:ext cx="4166364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Multiple Reactions</a:t>
            </a:r>
            <a:endParaRPr lang="sv-SE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78BA-47AF-BA4B-9ED3-ACB5F50E20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7</a:t>
            </a:fld>
            <a:endParaRPr lang="sv-SE"/>
          </a:p>
        </p:txBody>
      </p:sp>
      <p:grpSp>
        <p:nvGrpSpPr>
          <p:cNvPr id="4" name="Grupp 11"/>
          <p:cNvGrpSpPr/>
          <p:nvPr/>
        </p:nvGrpSpPr>
        <p:grpSpPr>
          <a:xfrm>
            <a:off x="927100" y="2519669"/>
            <a:ext cx="7699376" cy="2526994"/>
            <a:chOff x="911224" y="1519236"/>
            <a:chExt cx="7699376" cy="252699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914400" y="1519236"/>
              <a:ext cx="76962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Flow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			</a:t>
              </a:r>
              <a:r>
                <a:rPr lang="en-US" sz="2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Batch </a:t>
              </a:r>
              <a:endParaRPr lang="en-US" sz="2600" dirty="0" smtClean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911224" y="2269817"/>
            <a:ext cx="1244600" cy="177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142" name="Equation" r:id="rId3" imgW="571320" imgH="812520" progId="Equation.3">
                    <p:embed/>
                  </p:oleObj>
                </mc:Choice>
                <mc:Fallback>
                  <p:oleObj name="Equation" r:id="rId3" imgW="571320" imgH="8125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1224" y="2269817"/>
                          <a:ext cx="1244600" cy="1776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2950274"/>
                </p:ext>
              </p:extLst>
            </p:nvPr>
          </p:nvGraphicFramePr>
          <p:xfrm>
            <a:off x="2894012" y="2269817"/>
            <a:ext cx="1557337" cy="177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143" name="Equation" r:id="rId5" imgW="711000" imgH="812520" progId="Equation.3">
                    <p:embed/>
                  </p:oleObj>
                </mc:Choice>
                <mc:Fallback>
                  <p:oleObj name="Equation" r:id="rId5" imgW="711000" imgH="8125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4012" y="2269817"/>
                          <a:ext cx="1557337" cy="1776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ruta 10"/>
          <p:cNvSpPr txBox="1"/>
          <p:nvPr/>
        </p:nvSpPr>
        <p:spPr>
          <a:xfrm>
            <a:off x="946151" y="1723818"/>
            <a:ext cx="7680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of each and every species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B) 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Rates</a:t>
            </a: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for each reaction: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b) Net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c) Relative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49216"/>
              </p:ext>
            </p:extLst>
          </p:nvPr>
        </p:nvGraphicFramePr>
        <p:xfrm>
          <a:off x="5724381" y="2150775"/>
          <a:ext cx="23272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33" name="Equation" r:id="rId3" imgW="1016000" imgH="457200" progId="Equation.3">
                  <p:embed/>
                </p:oleObj>
              </mc:Choice>
              <mc:Fallback>
                <p:oleObj name="Equation" r:id="rId3" imgW="10160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381" y="2150775"/>
                        <a:ext cx="2327275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931620"/>
              </p:ext>
            </p:extLst>
          </p:nvPr>
        </p:nvGraphicFramePr>
        <p:xfrm>
          <a:off x="3345297" y="3326395"/>
          <a:ext cx="28797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34" name="Equation" r:id="rId5" imgW="1257120" imgH="342720" progId="Equation.3">
                  <p:embed/>
                </p:oleObj>
              </mc:Choice>
              <mc:Fallback>
                <p:oleObj name="Equation" r:id="rId5" imgW="1257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5297" y="3326395"/>
                        <a:ext cx="287972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120927"/>
              </p:ext>
            </p:extLst>
          </p:nvPr>
        </p:nvGraphicFramePr>
        <p:xfrm>
          <a:off x="4198780" y="4077862"/>
          <a:ext cx="3398837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35" name="Equation" r:id="rId7" imgW="1279800" imgH="420480" progId="Equation.3">
                  <p:embed/>
                </p:oleObj>
              </mc:Choice>
              <mc:Fallback>
                <p:oleObj name="Equation" r:id="rId7" imgW="1279800" imgH="4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780" y="4077862"/>
                        <a:ext cx="3398837" cy="113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61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Gas:</a:t>
            </a:r>
          </a:p>
          <a:p>
            <a:pPr marL="0"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Liquid: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61567"/>
              </p:ext>
            </p:extLst>
          </p:nvPr>
        </p:nvGraphicFramePr>
        <p:xfrm>
          <a:off x="2497038" y="2098096"/>
          <a:ext cx="30702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65" name="Equation" r:id="rId3" imgW="1485720" imgH="482400" progId="Equation.3">
                  <p:embed/>
                </p:oleObj>
              </mc:Choice>
              <mc:Fallback>
                <p:oleObj name="Equation" r:id="rId3" imgW="1485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038" y="2098096"/>
                        <a:ext cx="30702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506328"/>
              </p:ext>
            </p:extLst>
          </p:nvPr>
        </p:nvGraphicFramePr>
        <p:xfrm>
          <a:off x="2505646" y="3585008"/>
          <a:ext cx="16922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66" name="Equation" r:id="rId5" imgW="749300" imgH="228600" progId="Equation.3">
                  <p:embed/>
                </p:oleObj>
              </mc:Choice>
              <mc:Fallback>
                <p:oleObj name="Equation" r:id="rId5" imgW="7493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646" y="3585008"/>
                        <a:ext cx="16922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ktangel 19"/>
          <p:cNvSpPr>
            <a:spLocks noChangeArrowheads="1"/>
          </p:cNvSpPr>
          <p:nvPr/>
        </p:nvSpPr>
        <p:spPr bwMode="auto">
          <a:xfrm>
            <a:off x="925936" y="4559590"/>
            <a:ext cx="6350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ea typeface="Arial" pitchFamily="34" charset="0"/>
                <a:cs typeface="Arial" pitchFamily="34" charset="0"/>
              </a:rPr>
              <a:t>Example: 	A → B → C 	</a:t>
            </a:r>
          </a:p>
          <a:p>
            <a:pPr lvl="1">
              <a:spcBef>
                <a:spcPct val="50000"/>
              </a:spcBef>
            </a:pPr>
            <a:r>
              <a:rPr lang="en-US" sz="2600" dirty="0">
                <a:latin typeface="Arial" pitchFamily="34" charset="0"/>
                <a:ea typeface="Arial" pitchFamily="34" charset="0"/>
                <a:cs typeface="Arial" pitchFamily="34" charset="0"/>
              </a:rPr>
              <a:t>			(1) A → B    k</a:t>
            </a:r>
            <a:r>
              <a:rPr lang="en-US" sz="2600" baseline="-25000" dirty="0">
                <a:latin typeface="Arial" pitchFamily="34" charset="0"/>
                <a:ea typeface="Arial" pitchFamily="34" charset="0"/>
                <a:cs typeface="Arial" pitchFamily="34" charset="0"/>
              </a:rPr>
              <a:t>1</a:t>
            </a:r>
            <a:endParaRPr lang="en-US" sz="2600" dirty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US" sz="2600" dirty="0">
                <a:latin typeface="Arial" pitchFamily="34" charset="0"/>
                <a:ea typeface="Arial" pitchFamily="34" charset="0"/>
                <a:cs typeface="Arial" pitchFamily="34" charset="0"/>
              </a:rPr>
              <a:t>			(2) B → C    k</a:t>
            </a:r>
            <a:r>
              <a:rPr lang="en-US" sz="2600" baseline="-25000" dirty="0">
                <a:latin typeface="Arial" pitchFamily="34" charset="0"/>
                <a:ea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6582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2611</TotalTime>
  <Words>431</Words>
  <Application>Microsoft Office PowerPoint</Application>
  <PresentationFormat>On-screen Show (4:3)</PresentationFormat>
  <Paragraphs>172</Paragraphs>
  <Slides>33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Lecture_1_draft_yellow</vt:lpstr>
      <vt:lpstr>Equation</vt:lpstr>
      <vt:lpstr>Lecture 12</vt:lpstr>
      <vt:lpstr>Lecture 12 – Tuesday 2/19/2013</vt:lpstr>
      <vt:lpstr>4 Types of Multiple Reactions</vt:lpstr>
      <vt:lpstr>Selectivity and Yield</vt:lpstr>
      <vt:lpstr>Selectivity and Yield</vt:lpstr>
      <vt:lpstr>Gas Phase Multiple Reactions</vt:lpstr>
      <vt:lpstr>Multiple Reactions</vt:lpstr>
      <vt:lpstr>Multiple Reactions</vt:lpstr>
      <vt:lpstr>Multiple Reactions</vt:lpstr>
      <vt:lpstr>Batch Series Reactions</vt:lpstr>
      <vt:lpstr>Batch Series Reactions</vt:lpstr>
      <vt:lpstr>Example:  Batch Series Reactions</vt:lpstr>
      <vt:lpstr>Example:  Batch Series Reactions</vt:lpstr>
      <vt:lpstr>Example:  Batch Series Reactions</vt:lpstr>
      <vt:lpstr>Example:  Batch Series Reactions</vt:lpstr>
      <vt:lpstr>Example:  CSTR Series Reactions</vt:lpstr>
      <vt:lpstr>Example:  CSTR Series Reactions</vt:lpstr>
      <vt:lpstr>Example:  CSTR Series Reactions</vt:lpstr>
      <vt:lpstr>Example:  CSTR Series Reactions</vt:lpstr>
      <vt:lpstr>PowerPoint Presentation</vt:lpstr>
      <vt:lpstr>End of Lecture 12</vt:lpstr>
      <vt:lpstr>Supplementary Slides</vt:lpstr>
      <vt:lpstr>Blood Coagulation </vt:lpstr>
      <vt:lpstr>PowerPoint Presentation</vt:lpstr>
      <vt:lpstr>Notations</vt:lpstr>
      <vt:lpstr>Notations</vt:lpstr>
      <vt:lpstr>Mole Balances</vt:lpstr>
      <vt:lpstr>Mole Balances</vt:lpstr>
      <vt:lpstr>Mole Balances</vt:lpstr>
      <vt:lpstr>Results</vt:lpstr>
      <vt:lpstr>Blood Coagulation </vt:lpstr>
      <vt:lpstr>Schematic of Blood Coagulation</vt:lpstr>
      <vt:lpstr>PowerPoint Presentation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</dc:title>
  <dc:creator>Emma Sundin</dc:creator>
  <cp:lastModifiedBy>Shih, Albert</cp:lastModifiedBy>
  <cp:revision>123</cp:revision>
  <dcterms:created xsi:type="dcterms:W3CDTF">2010-08-03T20:02:52Z</dcterms:created>
  <dcterms:modified xsi:type="dcterms:W3CDTF">2013-03-05T09:03:46Z</dcterms:modified>
</cp:coreProperties>
</file>