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1"/>
  </p:notesMasterIdLst>
  <p:sldIdLst>
    <p:sldId id="256" r:id="rId2"/>
    <p:sldId id="257" r:id="rId3"/>
    <p:sldId id="330" r:id="rId4"/>
    <p:sldId id="338" r:id="rId5"/>
    <p:sldId id="308" r:id="rId6"/>
    <p:sldId id="309" r:id="rId7"/>
    <p:sldId id="344" r:id="rId8"/>
    <p:sldId id="346" r:id="rId9"/>
    <p:sldId id="347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76" r:id="rId23"/>
    <p:sldId id="362" r:id="rId24"/>
    <p:sldId id="363" r:id="rId25"/>
    <p:sldId id="364" r:id="rId26"/>
    <p:sldId id="377" r:id="rId27"/>
    <p:sldId id="378" r:id="rId28"/>
    <p:sldId id="379" r:id="rId29"/>
    <p:sldId id="368" r:id="rId30"/>
    <p:sldId id="369" r:id="rId31"/>
    <p:sldId id="380" r:id="rId32"/>
    <p:sldId id="371" r:id="rId33"/>
    <p:sldId id="381" r:id="rId34"/>
    <p:sldId id="382" r:id="rId35"/>
    <p:sldId id="374" r:id="rId36"/>
    <p:sldId id="375" r:id="rId37"/>
    <p:sldId id="269" r:id="rId38"/>
    <p:sldId id="270" r:id="rId39"/>
    <p:sldId id="383" r:id="rId40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368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002" y="-66"/>
      </p:cViewPr>
      <p:guideLst>
        <p:guide orient="horz" pos="528"/>
        <p:guide pos="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0F5E244-1A33-924E-95C7-6F9C4D1A7595}" type="datetimeFigureOut">
              <a:rPr lang="sv-SE" smtClean="0"/>
              <a:pPr/>
              <a:t>2013-03-05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FC10947-A318-D244-8C34-AA16938CD8C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17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084EA-6B62-2045-9A70-6D6F837D3386}" type="slidenum">
              <a:rPr lang="en-US"/>
              <a:pPr/>
              <a:t>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17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D2BD4-9033-4441-820A-308A5C945A13}" type="slidenum">
              <a:rPr lang="en-US"/>
              <a:pPr/>
              <a:t>18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19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B57E1-C9CC-4D99-A787-0AE5A8D36ABA}" type="slidenum">
              <a:rPr lang="en-US"/>
              <a:pPr/>
              <a:t>25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2E62F-7028-EF48-BC73-05436428E9A2}" type="slidenum">
              <a:rPr lang="en-US"/>
              <a:pPr/>
              <a:t>37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EE1B8-783E-5044-850C-9C4CEEE72488}" type="slidenum">
              <a:rPr lang="en-US"/>
              <a:pPr/>
              <a:t>38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2C1DD-4F2C-ED44-BB57-45C587ABE3C8}" type="slidenum">
              <a:rPr lang="en-US"/>
              <a:pPr/>
              <a:t>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13640-5F37-4A43-A7AF-62E07EB9FA64}" type="slidenum">
              <a:rPr lang="en-US"/>
              <a:pPr/>
              <a:t>5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C5877-88CC-D14A-A96A-7D5E663DE25C}" type="slidenum">
              <a:rPr lang="en-US"/>
              <a:pPr/>
              <a:t>6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F503C-2F04-0D45-AFB8-6D1368DB805A}" type="slidenum">
              <a:rPr lang="en-US"/>
              <a:pPr/>
              <a:t>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0D2E3-DAD3-6F4E-BDD5-697B0B8E47DC}" type="slidenum">
              <a:rPr lang="en-US"/>
              <a:pPr/>
              <a:t>8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721D1-F701-024D-AF27-5ACEC9E9E49C}" type="slidenum">
              <a:rPr lang="en-US"/>
              <a:pPr/>
              <a:t>9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14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15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6D7F-E7BB-4B7A-BE99-E2BF5C56E93B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1D6-D79F-4821-B6A2-0DB42AA215EA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C49B-D9A4-4708-8F13-B1C824CFACB4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A5182-C112-4F2E-9A04-981C23E4E9A9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7A76FF-A81F-40FF-A3A6-21664FAE326F}" type="datetime1">
              <a:rPr lang="sv-SE" smtClean="0"/>
              <a:pPr/>
              <a:t>2013-03-05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7C42543-6B77-3B41-B67E-D1413202D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3481-4A23-4663-9D12-637A5D60EE66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DF25-7578-48FD-8F46-5D7294AB2FA7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DF7D-D90B-444D-AD33-E2D2B25BE591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1184-89AC-4E80-8AB0-52EC8469D449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0436-3AAC-4E9A-92E9-99A89529FA9B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A90E-6C19-4B7A-8BBE-06A734732ACF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EF19-7F8B-4CFD-997A-901DC71FD00C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C4EE-8354-4F98-B020-C3D5DEC0F0E6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220F09-0FEC-43C3-A104-7EE9C6F9A449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E1467F-976F-A242-B377-F18E70E79327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8.png"/><Relationship Id="rId4" Type="http://schemas.openxmlformats.org/officeDocument/2006/relationships/image" Target="../media/image25.wmf"/><Relationship Id="rId9" Type="http://schemas.openxmlformats.org/officeDocument/2006/relationships/image" Target="../media/image4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png"/><Relationship Id="rId5" Type="http://schemas.openxmlformats.org/officeDocument/2006/relationships/image" Target="../media/image8.pdf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Word_97_-_2003_Document1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png"/><Relationship Id="rId5" Type="http://schemas.openxmlformats.org/officeDocument/2006/relationships/image" Target="../media/image10.pdf"/><Relationship Id="rId4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8.png"/><Relationship Id="rId5" Type="http://schemas.openxmlformats.org/officeDocument/2006/relationships/image" Target="../media/image12.pdf"/><Relationship Id="rId4" Type="http://schemas.openxmlformats.org/officeDocument/2006/relationships/image" Target="../media/image37.w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df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26.bin"/><Relationship Id="rId12" Type="http://schemas.openxmlformats.org/officeDocument/2006/relationships/image" Target="../media/image43.png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wmf"/><Relationship Id="rId11" Type="http://schemas.openxmlformats.org/officeDocument/2006/relationships/image" Target="../media/image17.pdf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28.bin"/><Relationship Id="rId4" Type="http://schemas.openxmlformats.org/officeDocument/2006/relationships/image" Target="../media/image39.wmf"/><Relationship Id="rId1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oleObject" Target="../embeddings/oleObject37.bin"/><Relationship Id="rId7" Type="http://schemas.openxmlformats.org/officeDocument/2006/relationships/image" Target="../media/image29.pd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3.png"/><Relationship Id="rId5" Type="http://schemas.openxmlformats.org/officeDocument/2006/relationships/image" Target="../media/image28.pdf"/><Relationship Id="rId10" Type="http://schemas.openxmlformats.org/officeDocument/2006/relationships/image" Target="../media/image55.png"/><Relationship Id="rId4" Type="http://schemas.openxmlformats.org/officeDocument/2006/relationships/image" Target="../media/image52.wmf"/><Relationship Id="rId9" Type="http://schemas.openxmlformats.org/officeDocument/2006/relationships/image" Target="../media/image30.pd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7.png"/><Relationship Id="rId5" Type="http://schemas.openxmlformats.org/officeDocument/2006/relationships/image" Target="../media/image32.pdf"/><Relationship Id="rId4" Type="http://schemas.openxmlformats.org/officeDocument/2006/relationships/image" Target="../media/image5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9.wmf"/><Relationship Id="rId11" Type="http://schemas.openxmlformats.org/officeDocument/2006/relationships/image" Target="../media/image37.pd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61.png"/><Relationship Id="rId4" Type="http://schemas.openxmlformats.org/officeDocument/2006/relationships/image" Target="../media/image58.wmf"/><Relationship Id="rId9" Type="http://schemas.openxmlformats.org/officeDocument/2006/relationships/image" Target="../media/image36.pd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oleObject" Target="../embeddings/oleObject43.bin"/><Relationship Id="rId7" Type="http://schemas.openxmlformats.org/officeDocument/2006/relationships/image" Target="../media/image43.pd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5.png"/><Relationship Id="rId5" Type="http://schemas.openxmlformats.org/officeDocument/2006/relationships/image" Target="../media/image41.pdf"/><Relationship Id="rId4" Type="http://schemas.openxmlformats.org/officeDocument/2006/relationships/image" Target="../media/image64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0000"/>
                </a:solidFill>
              </a:rPr>
              <a:t>Lecture 24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66860" y="1803400"/>
            <a:ext cx="4923489" cy="3505200"/>
          </a:xfrm>
          <a:prstGeom prst="rect">
            <a:avLst/>
          </a:prstGeom>
        </p:spPr>
      </p:pic>
      <p:sp>
        <p:nvSpPr>
          <p:cNvPr id="5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09800" y="5397500"/>
            <a:ext cx="6477000" cy="7286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Bunsen Burner Effect (Blowout)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39900" y="1699434"/>
            <a:ext cx="5149850" cy="373616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2209800" y="5397500"/>
            <a:ext cx="6477000" cy="72866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mtClean="0">
                <a:latin typeface="Arial" pitchFamily="34" charset="0"/>
                <a:cs typeface="Arial" pitchFamily="34" charset="0"/>
              </a:rPr>
              <a:t>Bunsen Burner Effect (Blowout)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12</a:t>
            </a:fld>
            <a:endParaRPr lang="sv-S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844098"/>
              </p:ext>
            </p:extLst>
          </p:nvPr>
        </p:nvGraphicFramePr>
        <p:xfrm>
          <a:off x="5013908" y="2079625"/>
          <a:ext cx="4029075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0" name="Equation" r:id="rId3" imgW="2806560" imgH="2260440" progId="Equation.3">
                  <p:embed/>
                </p:oleObj>
              </mc:Choice>
              <mc:Fallback>
                <p:oleObj name="Equation" r:id="rId3" imgW="2806560" imgH="226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908" y="2079625"/>
                        <a:ext cx="4029075" cy="344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16" y="2252473"/>
            <a:ext cx="4832909" cy="3162605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13</a:t>
            </a:fld>
            <a:endParaRPr lang="sv-SE"/>
          </a:p>
        </p:txBody>
      </p:sp>
      <p:grpSp>
        <p:nvGrpSpPr>
          <p:cNvPr id="4" name="Group 12"/>
          <p:cNvGrpSpPr/>
          <p:nvPr/>
        </p:nvGrpSpPr>
        <p:grpSpPr>
          <a:xfrm>
            <a:off x="1487847" y="2329180"/>
            <a:ext cx="6803136" cy="4187706"/>
            <a:chOff x="1578864" y="1268214"/>
            <a:chExt cx="6803136" cy="41877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8864" y="1402080"/>
              <a:ext cx="5986272" cy="405384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2040467" y="1402080"/>
              <a:ext cx="4030133" cy="3686390"/>
            </a:xfrm>
            <a:prstGeom prst="line">
              <a:avLst/>
            </a:prstGeom>
            <a:ln w="222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91766" y="1268214"/>
              <a:ext cx="1667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UA = 73,520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29500" y="4584700"/>
              <a:ext cx="9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UA = 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920750" y="2638425"/>
          <a:ext cx="43148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4" name="Equation" r:id="rId4" imgW="1879600" imgH="876300" progId="Equation.3">
                  <p:embed/>
                </p:oleObj>
              </mc:Choice>
              <mc:Fallback>
                <p:oleObj name="Equation" r:id="rId4" imgW="1879600" imgH="876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638425"/>
                        <a:ext cx="4314825" cy="200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914400" y="12192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43"/>
          <p:cNvGrpSpPr/>
          <p:nvPr/>
        </p:nvGrpSpPr>
        <p:grpSpPr>
          <a:xfrm>
            <a:off x="892174" y="2147050"/>
            <a:ext cx="5240396" cy="2059063"/>
            <a:chOff x="892174" y="2147050"/>
            <a:chExt cx="5240396" cy="2059063"/>
          </a:xfrm>
        </p:grpSpPr>
        <p:grpSp>
          <p:nvGrpSpPr>
            <p:cNvPr id="3" name="Grupp 38"/>
            <p:cNvGrpSpPr/>
            <p:nvPr/>
          </p:nvGrpSpPr>
          <p:grpSpPr>
            <a:xfrm>
              <a:off x="892174" y="2147050"/>
              <a:ext cx="5240396" cy="2059063"/>
              <a:chOff x="777875" y="4410498"/>
              <a:chExt cx="3429000" cy="1347327"/>
            </a:xfrm>
          </p:grpSpPr>
          <p:sp>
            <p:nvSpPr>
              <p:cNvPr id="114700" name="Text Box 12"/>
              <p:cNvSpPr txBox="1">
                <a:spLocks noChangeArrowheads="1"/>
              </p:cNvSpPr>
              <p:nvPr/>
            </p:nvSpPr>
            <p:spPr bwMode="auto">
              <a:xfrm>
                <a:off x="810962" y="4410498"/>
                <a:ext cx="2387600" cy="32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 Case: </a:t>
                </a:r>
                <a:endParaRPr lang="en-US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upp 32"/>
              <p:cNvGrpSpPr/>
              <p:nvPr/>
            </p:nvGrpSpPr>
            <p:grpSpPr>
              <a:xfrm>
                <a:off x="2454275" y="4749800"/>
                <a:ext cx="1752600" cy="1008025"/>
                <a:chOff x="2286000" y="1676400"/>
                <a:chExt cx="1752600" cy="1008025"/>
              </a:xfrm>
            </p:grpSpPr>
            <p:sp>
              <p:nvSpPr>
                <p:cNvPr id="114705" name="Line 17"/>
                <p:cNvSpPr>
                  <a:spLocks noChangeShapeType="1"/>
                </p:cNvSpPr>
                <p:nvPr/>
              </p:nvSpPr>
              <p:spPr bwMode="auto">
                <a:xfrm>
                  <a:off x="26670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6" name="Line 18"/>
                <p:cNvSpPr>
                  <a:spLocks noChangeShapeType="1"/>
                </p:cNvSpPr>
                <p:nvPr/>
              </p:nvSpPr>
              <p:spPr bwMode="auto">
                <a:xfrm>
                  <a:off x="26670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810000" y="2362200"/>
                  <a:ext cx="2286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5" name="Grupp 31"/>
              <p:cNvGrpSpPr/>
              <p:nvPr/>
            </p:nvGrpSpPr>
            <p:grpSpPr>
              <a:xfrm>
                <a:off x="777875" y="4749799"/>
                <a:ext cx="1828800" cy="1008025"/>
                <a:chOff x="609600" y="1676399"/>
                <a:chExt cx="1828800" cy="1008025"/>
              </a:xfrm>
            </p:grpSpPr>
            <p:sp>
              <p:nvSpPr>
                <p:cNvPr id="114701" name="Line 13"/>
                <p:cNvSpPr>
                  <a:spLocks noChangeShapeType="1"/>
                </p:cNvSpPr>
                <p:nvPr/>
              </p:nvSpPr>
              <p:spPr bwMode="auto">
                <a:xfrm>
                  <a:off x="9906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2" name="Line 14"/>
                <p:cNvSpPr>
                  <a:spLocks noChangeShapeType="1"/>
                </p:cNvSpPr>
                <p:nvPr/>
              </p:nvSpPr>
              <p:spPr bwMode="auto">
                <a:xfrm>
                  <a:off x="9906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09600" y="1676399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33600" y="2362199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</p:grpSp>
        <p:sp>
          <p:nvSpPr>
            <p:cNvPr id="42" name="Frihandsfigur 41"/>
            <p:cNvSpPr/>
            <p:nvPr/>
          </p:nvSpPr>
          <p:spPr>
            <a:xfrm>
              <a:off x="1473200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ihandsfigur 42"/>
            <p:cNvSpPr/>
            <p:nvPr/>
          </p:nvSpPr>
          <p:spPr>
            <a:xfrm>
              <a:off x="4040913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p 46"/>
          <p:cNvGrpSpPr/>
          <p:nvPr/>
        </p:nvGrpSpPr>
        <p:grpSpPr>
          <a:xfrm>
            <a:off x="914399" y="4426240"/>
            <a:ext cx="6288472" cy="2125369"/>
            <a:chOff x="914399" y="4426240"/>
            <a:chExt cx="6288472" cy="2125369"/>
          </a:xfrm>
        </p:grpSpPr>
        <p:grpSp>
          <p:nvGrpSpPr>
            <p:cNvPr id="7" name="Grupp 39"/>
            <p:cNvGrpSpPr/>
            <p:nvPr/>
          </p:nvGrpSpPr>
          <p:grpSpPr>
            <a:xfrm>
              <a:off x="914399" y="4426240"/>
              <a:ext cx="6288472" cy="2125369"/>
              <a:chOff x="4664075" y="4367111"/>
              <a:chExt cx="4114800" cy="1390715"/>
            </a:xfrm>
          </p:grpSpPr>
          <p:grpSp>
            <p:nvGrpSpPr>
              <p:cNvPr id="8" name="Grupp 33"/>
              <p:cNvGrpSpPr/>
              <p:nvPr/>
            </p:nvGrpSpPr>
            <p:grpSpPr>
              <a:xfrm>
                <a:off x="4664075" y="4749800"/>
                <a:ext cx="1828800" cy="1008025"/>
                <a:chOff x="4495800" y="1676400"/>
                <a:chExt cx="1828800" cy="1008025"/>
              </a:xfrm>
            </p:grpSpPr>
            <p:sp>
              <p:nvSpPr>
                <p:cNvPr id="114709" name="Line 21"/>
                <p:cNvSpPr>
                  <a:spLocks noChangeShapeType="1"/>
                </p:cNvSpPr>
                <p:nvPr/>
              </p:nvSpPr>
              <p:spPr bwMode="auto">
                <a:xfrm>
                  <a:off x="4876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0" name="Line 22"/>
                <p:cNvSpPr>
                  <a:spLocks noChangeShapeType="1"/>
                </p:cNvSpPr>
                <p:nvPr/>
              </p:nvSpPr>
              <p:spPr bwMode="auto">
                <a:xfrm>
                  <a:off x="4876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4958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019800" y="2362200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9" name="Grupp 34"/>
              <p:cNvGrpSpPr/>
              <p:nvPr/>
            </p:nvGrpSpPr>
            <p:grpSpPr>
              <a:xfrm>
                <a:off x="6569075" y="4597401"/>
                <a:ext cx="2209800" cy="1160425"/>
                <a:chOff x="6400800" y="1524001"/>
                <a:chExt cx="2209800" cy="1160425"/>
              </a:xfrm>
            </p:grpSpPr>
            <p:sp>
              <p:nvSpPr>
                <p:cNvPr id="114713" name="Line 25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4" name="Line 26"/>
                <p:cNvSpPr>
                  <a:spLocks noChangeShapeType="1"/>
                </p:cNvSpPr>
                <p:nvPr/>
              </p:nvSpPr>
              <p:spPr bwMode="auto">
                <a:xfrm>
                  <a:off x="6781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924800" y="2362201"/>
                  <a:ext cx="3810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  <p:sp>
              <p:nvSpPr>
                <p:cNvPr id="11471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676402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25" name="Line 37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1295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2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8077200" y="1524001"/>
                  <a:ext cx="5334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~1</a:t>
                  </a:r>
                </a:p>
              </p:txBody>
            </p:sp>
          </p:grpSp>
          <p:sp>
            <p:nvSpPr>
              <p:cNvPr id="38" name="Rektangel 37"/>
              <p:cNvSpPr/>
              <p:nvPr/>
            </p:nvSpPr>
            <p:spPr>
              <a:xfrm>
                <a:off x="4664075" y="4367111"/>
                <a:ext cx="2486240" cy="322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 Case:</a:t>
                </a:r>
                <a:endParaRPr lang="sv-SE" sz="2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" name="Frihandsfigur 44"/>
            <p:cNvSpPr/>
            <p:nvPr/>
          </p:nvSpPr>
          <p:spPr>
            <a:xfrm>
              <a:off x="1507067" y="5003800"/>
              <a:ext cx="1540933" cy="1032933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ihandsfigur 45"/>
            <p:cNvSpPr/>
            <p:nvPr/>
          </p:nvSpPr>
          <p:spPr>
            <a:xfrm>
              <a:off x="4407995" y="5088466"/>
              <a:ext cx="1540933" cy="1075266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3"/>
          <p:cNvSpPr txBox="1">
            <a:spLocks/>
          </p:cNvSpPr>
          <p:nvPr/>
        </p:nvSpPr>
        <p:spPr>
          <a:xfrm>
            <a:off x="914400" y="1447800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Conversion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Temperature</a:t>
            </a: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latshållare för innehåll 3"/>
          <p:cNvSpPr txBox="1">
            <a:spLocks/>
          </p:cNvSpPr>
          <p:nvPr/>
        </p:nvSpPr>
        <p:spPr>
          <a:xfrm>
            <a:off x="936625" y="1977477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ΔH is negative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latshållare för innehåll 3"/>
          <p:cNvSpPr txBox="1">
            <a:spLocks/>
          </p:cNvSpPr>
          <p:nvPr/>
        </p:nvSpPr>
        <p:spPr>
          <a:xfrm>
            <a:off x="936624" y="2587777"/>
            <a:ext cx="7966075" cy="61780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Adiabatic Equilibrium temperature (T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 and conversion (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e,adia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486514"/>
              </p:ext>
            </p:extLst>
          </p:nvPr>
        </p:nvGraphicFramePr>
        <p:xfrm>
          <a:off x="5384061" y="3904193"/>
          <a:ext cx="291084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74" name="Equation" r:id="rId3" imgW="1257120" imgH="431640" progId="Equation.3">
                  <p:embed/>
                </p:oleObj>
              </mc:Choice>
              <mc:Fallback>
                <p:oleObj name="Equation" r:id="rId3" imgW="12571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061" y="3904193"/>
                        <a:ext cx="2910840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54866"/>
              </p:ext>
            </p:extLst>
          </p:nvPr>
        </p:nvGraphicFramePr>
        <p:xfrm>
          <a:off x="6082561" y="5118975"/>
          <a:ext cx="1823258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75" name="Equation" r:id="rId5" imgW="787320" imgH="431640" progId="Equation.3">
                  <p:embed/>
                </p:oleObj>
              </mc:Choice>
              <mc:Fallback>
                <p:oleObj name="Equation" r:id="rId5" imgW="7873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561" y="5118975"/>
                        <a:ext cx="1823258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534678" y="3065600"/>
            <a:ext cx="4377062" cy="3770485"/>
            <a:chOff x="43913" y="1104524"/>
            <a:chExt cx="8565800" cy="5821292"/>
          </a:xfrm>
        </p:grpSpPr>
        <p:cxnSp>
          <p:nvCxnSpPr>
            <p:cNvPr id="10" name="Rak 9"/>
            <p:cNvCxnSpPr/>
            <p:nvPr/>
          </p:nvCxnSpPr>
          <p:spPr>
            <a:xfrm flipV="1">
              <a:off x="1567722" y="6145920"/>
              <a:ext cx="6575956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 19"/>
            <p:cNvGrpSpPr/>
            <p:nvPr/>
          </p:nvGrpSpPr>
          <p:grpSpPr>
            <a:xfrm>
              <a:off x="43913" y="1104524"/>
              <a:ext cx="8565800" cy="5821292"/>
              <a:chOff x="43913" y="1104524"/>
              <a:chExt cx="8565800" cy="5821292"/>
            </a:xfrm>
          </p:grpSpPr>
          <p:cxnSp>
            <p:nvCxnSpPr>
              <p:cNvPr id="12" name="Rak 11"/>
              <p:cNvCxnSpPr/>
              <p:nvPr/>
            </p:nvCxnSpPr>
            <p:spPr>
              <a:xfrm rot="16200000" flipH="1">
                <a:off x="-863534" y="3715458"/>
                <a:ext cx="4864100" cy="158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k 12"/>
              <p:cNvCxnSpPr/>
              <p:nvPr/>
            </p:nvCxnSpPr>
            <p:spPr>
              <a:xfrm rot="5400000" flipH="1" flipV="1">
                <a:off x="2655753" y="2702460"/>
                <a:ext cx="3690240" cy="3201442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ihandsfigur 13"/>
              <p:cNvSpPr/>
              <p:nvPr/>
            </p:nvSpPr>
            <p:spPr>
              <a:xfrm>
                <a:off x="1572294" y="1955109"/>
                <a:ext cx="4958775" cy="4172244"/>
              </a:xfrm>
              <a:custGeom>
                <a:avLst/>
                <a:gdLst>
                  <a:gd name="connsiteX0" fmla="*/ 0 w 4958775"/>
                  <a:gd name="connsiteY0" fmla="*/ 0 h 4172244"/>
                  <a:gd name="connsiteX1" fmla="*/ 3003486 w 4958775"/>
                  <a:gd name="connsiteY1" fmla="*/ 967477 h 4172244"/>
                  <a:gd name="connsiteX2" fmla="*/ 4958775 w 4958775"/>
                  <a:gd name="connsiteY2" fmla="*/ 4172244 h 41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8775" h="4172244">
                    <a:moveTo>
                      <a:pt x="0" y="0"/>
                    </a:moveTo>
                    <a:cubicBezTo>
                      <a:pt x="1088512" y="136051"/>
                      <a:pt x="2177024" y="272103"/>
                      <a:pt x="3003486" y="967477"/>
                    </a:cubicBezTo>
                    <a:cubicBezTo>
                      <a:pt x="3829948" y="1662851"/>
                      <a:pt x="4958775" y="4172244"/>
                      <a:pt x="4958775" y="4172244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5" name="Rak pil 14"/>
              <p:cNvCxnSpPr/>
              <p:nvPr/>
            </p:nvCxnSpPr>
            <p:spPr>
              <a:xfrm rot="10800000">
                <a:off x="1567721" y="3556398"/>
                <a:ext cx="3520647" cy="20157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ak pil 15"/>
              <p:cNvCxnSpPr/>
              <p:nvPr/>
            </p:nvCxnSpPr>
            <p:spPr>
              <a:xfrm rot="5400000">
                <a:off x="3853077" y="4882425"/>
                <a:ext cx="2611741" cy="2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ruta 16"/>
              <p:cNvSpPr txBox="1"/>
              <p:nvPr/>
            </p:nvSpPr>
            <p:spPr>
              <a:xfrm>
                <a:off x="752582" y="1104524"/>
                <a:ext cx="819712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ruta 17"/>
              <p:cNvSpPr txBox="1"/>
              <p:nvPr/>
            </p:nvSpPr>
            <p:spPr>
              <a:xfrm>
                <a:off x="43913" y="3176253"/>
                <a:ext cx="1692290" cy="1378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10000" dirty="0" smtClean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4755701" y="6127353"/>
                <a:ext cx="1849928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ruta 19"/>
              <p:cNvSpPr txBox="1"/>
              <p:nvPr/>
            </p:nvSpPr>
            <p:spPr>
              <a:xfrm>
                <a:off x="7727350" y="6165528"/>
                <a:ext cx="882363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Equilibrium Conversion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70"/>
          <p:cNvGrpSpPr/>
          <p:nvPr/>
        </p:nvGrpSpPr>
        <p:grpSpPr>
          <a:xfrm>
            <a:off x="930275" y="2261958"/>
            <a:ext cx="8395018" cy="3571366"/>
            <a:chOff x="930275" y="1516906"/>
            <a:chExt cx="8395018" cy="3571366"/>
          </a:xfrm>
        </p:grpSpPr>
        <p:grpSp>
          <p:nvGrpSpPr>
            <p:cNvPr id="3" name="Grupp 68"/>
            <p:cNvGrpSpPr/>
            <p:nvPr/>
          </p:nvGrpSpPr>
          <p:grpSpPr>
            <a:xfrm>
              <a:off x="930275" y="1523741"/>
              <a:ext cx="4962208" cy="3510230"/>
              <a:chOff x="3040693" y="2271634"/>
              <a:chExt cx="2800729" cy="1981216"/>
            </a:xfrm>
          </p:grpSpPr>
          <p:sp>
            <p:nvSpPr>
              <p:cNvPr id="83976" name="Line 8"/>
              <p:cNvSpPr>
                <a:spLocks noChangeShapeType="1"/>
              </p:cNvSpPr>
              <p:nvPr/>
            </p:nvSpPr>
            <p:spPr bwMode="auto">
              <a:xfrm>
                <a:off x="3162300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7" name="Line 9"/>
              <p:cNvSpPr>
                <a:spLocks noChangeShapeType="1"/>
              </p:cNvSpPr>
              <p:nvPr/>
            </p:nvSpPr>
            <p:spPr bwMode="auto">
              <a:xfrm>
                <a:off x="3162300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8" name="Line 10"/>
              <p:cNvSpPr>
                <a:spLocks noChangeShapeType="1"/>
              </p:cNvSpPr>
              <p:nvPr/>
            </p:nvSpPr>
            <p:spPr bwMode="auto">
              <a:xfrm flipV="1">
                <a:off x="3619500" y="2734204"/>
                <a:ext cx="609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/>
            </p:nvSpPr>
            <p:spPr bwMode="auto">
              <a:xfrm>
                <a:off x="3162300" y="2886604"/>
                <a:ext cx="1524000" cy="1155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88" y="8"/>
                  </a:cxn>
                  <a:cxn ang="0">
                    <a:pos x="432" y="56"/>
                  </a:cxn>
                  <a:cxn ang="0">
                    <a:pos x="528" y="200"/>
                  </a:cxn>
                  <a:cxn ang="0">
                    <a:pos x="624" y="344"/>
                  </a:cxn>
                  <a:cxn ang="0">
                    <a:pos x="720" y="536"/>
                  </a:cxn>
                  <a:cxn ang="0">
                    <a:pos x="864" y="680"/>
                  </a:cxn>
                  <a:cxn ang="0">
                    <a:pos x="960" y="728"/>
                  </a:cxn>
                </a:cxnLst>
                <a:rect l="0" t="0" r="r" b="b"/>
                <a:pathLst>
                  <a:path w="960" h="728">
                    <a:moveTo>
                      <a:pt x="0" y="8"/>
                    </a:moveTo>
                    <a:cubicBezTo>
                      <a:pt x="108" y="4"/>
                      <a:pt x="216" y="0"/>
                      <a:pt x="288" y="8"/>
                    </a:cubicBezTo>
                    <a:cubicBezTo>
                      <a:pt x="360" y="16"/>
                      <a:pt x="392" y="24"/>
                      <a:pt x="432" y="56"/>
                    </a:cubicBezTo>
                    <a:cubicBezTo>
                      <a:pt x="472" y="88"/>
                      <a:pt x="496" y="152"/>
                      <a:pt x="528" y="200"/>
                    </a:cubicBezTo>
                    <a:cubicBezTo>
                      <a:pt x="560" y="248"/>
                      <a:pt x="592" y="288"/>
                      <a:pt x="624" y="344"/>
                    </a:cubicBezTo>
                    <a:cubicBezTo>
                      <a:pt x="656" y="400"/>
                      <a:pt x="680" y="480"/>
                      <a:pt x="720" y="536"/>
                    </a:cubicBezTo>
                    <a:cubicBezTo>
                      <a:pt x="760" y="592"/>
                      <a:pt x="824" y="648"/>
                      <a:pt x="864" y="680"/>
                    </a:cubicBezTo>
                    <a:cubicBezTo>
                      <a:pt x="904" y="712"/>
                      <a:pt x="944" y="720"/>
                      <a:pt x="960" y="72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0" name="Line 12"/>
              <p:cNvSpPr>
                <a:spLocks noChangeShapeType="1"/>
              </p:cNvSpPr>
              <p:nvPr/>
            </p:nvSpPr>
            <p:spPr bwMode="auto">
              <a:xfrm flipH="1">
                <a:off x="4076700" y="3115204"/>
                <a:ext cx="6096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3" name="Text Box 15"/>
              <p:cNvSpPr txBox="1">
                <a:spLocks noChangeArrowheads="1"/>
              </p:cNvSpPr>
              <p:nvPr/>
            </p:nvSpPr>
            <p:spPr bwMode="auto">
              <a:xfrm>
                <a:off x="4762500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84" name="Text Box 16"/>
              <p:cNvSpPr txBox="1">
                <a:spLocks noChangeArrowheads="1"/>
              </p:cNvSpPr>
              <p:nvPr/>
            </p:nvSpPr>
            <p:spPr bwMode="auto">
              <a:xfrm>
                <a:off x="3040693" y="230023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5" name="Text Box 17"/>
              <p:cNvSpPr txBox="1">
                <a:spLocks noChangeArrowheads="1"/>
              </p:cNvSpPr>
              <p:nvPr/>
            </p:nvSpPr>
            <p:spPr bwMode="auto">
              <a:xfrm>
                <a:off x="4367164" y="2810405"/>
                <a:ext cx="1474258" cy="616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Adiabatic T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and 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600" baseline="-25000" dirty="0" err="1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6" name="Text Box 18"/>
              <p:cNvSpPr txBox="1">
                <a:spLocks noChangeArrowheads="1"/>
              </p:cNvSpPr>
              <p:nvPr/>
            </p:nvSpPr>
            <p:spPr bwMode="auto">
              <a:xfrm>
                <a:off x="3390900" y="3974909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87" name="Text Box 19"/>
              <p:cNvSpPr txBox="1">
                <a:spLocks noChangeArrowheads="1"/>
              </p:cNvSpPr>
              <p:nvPr/>
            </p:nvSpPr>
            <p:spPr bwMode="auto">
              <a:xfrm>
                <a:off x="3328320" y="227163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</a:t>
                </a:r>
              </a:p>
            </p:txBody>
          </p:sp>
        </p:grpSp>
        <p:grpSp>
          <p:nvGrpSpPr>
            <p:cNvPr id="4" name="Grupp 69"/>
            <p:cNvGrpSpPr/>
            <p:nvPr/>
          </p:nvGrpSpPr>
          <p:grpSpPr>
            <a:xfrm>
              <a:off x="4924591" y="1516906"/>
              <a:ext cx="4400702" cy="3571366"/>
              <a:chOff x="5479093" y="2260074"/>
              <a:chExt cx="2483808" cy="2015722"/>
            </a:xfrm>
          </p:grpSpPr>
          <p:sp>
            <p:nvSpPr>
              <p:cNvPr id="83988" name="Line 20"/>
              <p:cNvSpPr>
                <a:spLocks noChangeShapeType="1"/>
              </p:cNvSpPr>
              <p:nvPr/>
            </p:nvSpPr>
            <p:spPr bwMode="auto">
              <a:xfrm>
                <a:off x="5600700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9" name="Line 21"/>
              <p:cNvSpPr>
                <a:spLocks noChangeShapeType="1"/>
              </p:cNvSpPr>
              <p:nvPr/>
            </p:nvSpPr>
            <p:spPr bwMode="auto">
              <a:xfrm>
                <a:off x="5600700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3" name="Text Box 25"/>
              <p:cNvSpPr txBox="1">
                <a:spLocks noChangeArrowheads="1"/>
              </p:cNvSpPr>
              <p:nvPr/>
            </p:nvSpPr>
            <p:spPr bwMode="auto">
              <a:xfrm>
                <a:off x="7200900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94" name="Text Box 26"/>
              <p:cNvSpPr txBox="1">
                <a:spLocks noChangeArrowheads="1"/>
              </p:cNvSpPr>
              <p:nvPr/>
            </p:nvSpPr>
            <p:spPr bwMode="auto">
              <a:xfrm>
                <a:off x="5479093" y="229356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6" name="Text Box 28"/>
              <p:cNvSpPr txBox="1">
                <a:spLocks noChangeArrowheads="1"/>
              </p:cNvSpPr>
              <p:nvPr/>
            </p:nvSpPr>
            <p:spPr bwMode="auto">
              <a:xfrm>
                <a:off x="6591300" y="39978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97" name="Text Box 29"/>
              <p:cNvSpPr txBox="1">
                <a:spLocks noChangeArrowheads="1"/>
              </p:cNvSpPr>
              <p:nvPr/>
            </p:nvSpPr>
            <p:spPr bwMode="auto">
              <a:xfrm>
                <a:off x="5829301" y="226007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</a:t>
                </a:r>
              </a:p>
            </p:txBody>
          </p:sp>
          <p:sp>
            <p:nvSpPr>
              <p:cNvPr id="83998" name="Line 30"/>
              <p:cNvSpPr>
                <a:spLocks noChangeShapeType="1"/>
              </p:cNvSpPr>
              <p:nvPr/>
            </p:nvSpPr>
            <p:spPr bwMode="auto">
              <a:xfrm>
                <a:off x="5753100" y="2734204"/>
                <a:ext cx="990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9" name="Freeform 31"/>
              <p:cNvSpPr>
                <a:spLocks/>
              </p:cNvSpPr>
              <p:nvPr/>
            </p:nvSpPr>
            <p:spPr bwMode="auto">
              <a:xfrm>
                <a:off x="5753100" y="2810404"/>
                <a:ext cx="1143000" cy="1066800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192" y="576"/>
                  </a:cxn>
                  <a:cxn ang="0">
                    <a:pos x="288" y="336"/>
                  </a:cxn>
                  <a:cxn ang="0">
                    <a:pos x="384" y="96"/>
                  </a:cxn>
                  <a:cxn ang="0">
                    <a:pos x="720" y="0"/>
                  </a:cxn>
                </a:cxnLst>
                <a:rect l="0" t="0" r="r" b="b"/>
                <a:pathLst>
                  <a:path w="720" h="672">
                    <a:moveTo>
                      <a:pt x="0" y="672"/>
                    </a:moveTo>
                    <a:cubicBezTo>
                      <a:pt x="72" y="652"/>
                      <a:pt x="144" y="632"/>
                      <a:pt x="192" y="576"/>
                    </a:cubicBezTo>
                    <a:cubicBezTo>
                      <a:pt x="240" y="520"/>
                      <a:pt x="256" y="416"/>
                      <a:pt x="288" y="336"/>
                    </a:cubicBezTo>
                    <a:cubicBezTo>
                      <a:pt x="320" y="256"/>
                      <a:pt x="312" y="152"/>
                      <a:pt x="384" y="96"/>
                    </a:cubicBezTo>
                    <a:cubicBezTo>
                      <a:pt x="456" y="40"/>
                      <a:pt x="664" y="16"/>
                      <a:pt x="720" y="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8400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850153"/>
              </p:ext>
            </p:extLst>
          </p:nvPr>
        </p:nvGraphicFramePr>
        <p:xfrm>
          <a:off x="2992438" y="5778500"/>
          <a:ext cx="29749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2" name="Equation" r:id="rId4" imgW="1333440" imgH="431640" progId="Equation.3">
                  <p:embed/>
                </p:oleObj>
              </mc:Choice>
              <mc:Fallback>
                <p:oleObj name="Equation" r:id="rId4" imgW="13334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5778500"/>
                        <a:ext cx="297497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28"/>
          <p:cNvGrpSpPr/>
          <p:nvPr/>
        </p:nvGrpSpPr>
        <p:grpSpPr>
          <a:xfrm>
            <a:off x="930274" y="1332972"/>
            <a:ext cx="2676526" cy="907995"/>
            <a:chOff x="930274" y="1332972"/>
            <a:chExt cx="1947334" cy="907995"/>
          </a:xfrm>
        </p:grpSpPr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930275" y="1332972"/>
              <a:ext cx="1320800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Trends:</a:t>
              </a:r>
              <a:endParaRPr lang="en-US" sz="2600" b="1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930274" y="1748524"/>
              <a:ext cx="194733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u="sng" dirty="0" smtClean="0">
                  <a:latin typeface="Arial" pitchFamily="34" charset="0"/>
                  <a:cs typeface="Arial" pitchFamily="34" charset="0"/>
                </a:rPr>
                <a:t>Adiabatic:</a:t>
              </a:r>
              <a:endParaRPr lang="en-US" sz="2600" u="sng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609965" y="3763393"/>
            <a:ext cx="1600200" cy="417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2410289" y="1737954"/>
            <a:ext cx="3821638" cy="3150582"/>
            <a:chOff x="521762" y="1737954"/>
            <a:chExt cx="3821638" cy="3150582"/>
          </a:xfrm>
        </p:grpSpPr>
        <p:sp>
          <p:nvSpPr>
            <p:cNvPr id="68645" name="Line 37"/>
            <p:cNvSpPr>
              <a:spLocks noChangeShapeType="1"/>
            </p:cNvSpPr>
            <p:nvPr/>
          </p:nvSpPr>
          <p:spPr bwMode="auto">
            <a:xfrm>
              <a:off x="1316103" y="1877654"/>
              <a:ext cx="0" cy="23106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68646" name="Line 38"/>
            <p:cNvSpPr>
              <a:spLocks noChangeShapeType="1"/>
            </p:cNvSpPr>
            <p:nvPr/>
          </p:nvSpPr>
          <p:spPr bwMode="auto">
            <a:xfrm>
              <a:off x="1316103" y="4188348"/>
              <a:ext cx="2553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68652" name="Text Box 44"/>
            <p:cNvSpPr txBox="1">
              <a:spLocks noChangeArrowheads="1"/>
            </p:cNvSpPr>
            <p:nvPr/>
          </p:nvSpPr>
          <p:spPr bwMode="auto">
            <a:xfrm>
              <a:off x="3870029" y="3869044"/>
              <a:ext cx="473371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Perpetua"/>
                  <a:cs typeface="Perpetua"/>
                </a:rPr>
                <a:t>T</a:t>
              </a:r>
            </a:p>
          </p:txBody>
        </p:sp>
        <p:sp>
          <p:nvSpPr>
            <p:cNvPr id="68653" name="Text Box 45"/>
            <p:cNvSpPr txBox="1">
              <a:spLocks noChangeArrowheads="1"/>
            </p:cNvSpPr>
            <p:nvPr/>
          </p:nvSpPr>
          <p:spPr bwMode="auto">
            <a:xfrm>
              <a:off x="521762" y="3399451"/>
              <a:ext cx="972924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err="1" smtClean="0">
                  <a:latin typeface="Perpetua"/>
                  <a:cs typeface="Perpetua"/>
                </a:rPr>
                <a:t>X</a:t>
              </a:r>
              <a:r>
                <a:rPr lang="en-US" sz="2800" baseline="-25000" dirty="0" err="1" smtClean="0">
                  <a:latin typeface="Perpetua"/>
                  <a:cs typeface="Perpetua"/>
                </a:rPr>
                <a:t>eadia</a:t>
              </a:r>
              <a:endParaRPr lang="en-US" sz="2800" baseline="-25000" dirty="0">
                <a:latin typeface="Perpetua"/>
                <a:cs typeface="Perpetua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308100" y="2188013"/>
              <a:ext cx="2222500" cy="1960033"/>
            </a:xfrm>
            <a:custGeom>
              <a:avLst/>
              <a:gdLst>
                <a:gd name="connsiteX0" fmla="*/ 0 w 2222500"/>
                <a:gd name="connsiteY0" fmla="*/ 35983 h 1960033"/>
                <a:gd name="connsiteX1" fmla="*/ 488950 w 2222500"/>
                <a:gd name="connsiteY1" fmla="*/ 55033 h 1960033"/>
                <a:gd name="connsiteX2" fmla="*/ 1009650 w 2222500"/>
                <a:gd name="connsiteY2" fmla="*/ 366183 h 1960033"/>
                <a:gd name="connsiteX3" fmla="*/ 1435100 w 2222500"/>
                <a:gd name="connsiteY3" fmla="*/ 956733 h 1960033"/>
                <a:gd name="connsiteX4" fmla="*/ 1720850 w 2222500"/>
                <a:gd name="connsiteY4" fmla="*/ 1686983 h 1960033"/>
                <a:gd name="connsiteX5" fmla="*/ 1949450 w 2222500"/>
                <a:gd name="connsiteY5" fmla="*/ 1909233 h 1960033"/>
                <a:gd name="connsiteX6" fmla="*/ 2222500 w 2222500"/>
                <a:gd name="connsiteY6" fmla="*/ 1960033 h 196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500" h="1960033">
                  <a:moveTo>
                    <a:pt x="0" y="35983"/>
                  </a:moveTo>
                  <a:cubicBezTo>
                    <a:pt x="160337" y="17991"/>
                    <a:pt x="320675" y="0"/>
                    <a:pt x="488950" y="55033"/>
                  </a:cubicBezTo>
                  <a:cubicBezTo>
                    <a:pt x="657225" y="110066"/>
                    <a:pt x="851958" y="215900"/>
                    <a:pt x="1009650" y="366183"/>
                  </a:cubicBezTo>
                  <a:cubicBezTo>
                    <a:pt x="1167342" y="516466"/>
                    <a:pt x="1316567" y="736600"/>
                    <a:pt x="1435100" y="956733"/>
                  </a:cubicBezTo>
                  <a:cubicBezTo>
                    <a:pt x="1553633" y="1176866"/>
                    <a:pt x="1635125" y="1528233"/>
                    <a:pt x="1720850" y="1686983"/>
                  </a:cubicBezTo>
                  <a:cubicBezTo>
                    <a:pt x="1806575" y="1845733"/>
                    <a:pt x="1865842" y="1863725"/>
                    <a:pt x="1949450" y="1909233"/>
                  </a:cubicBezTo>
                  <a:cubicBezTo>
                    <a:pt x="2033058" y="1954741"/>
                    <a:pt x="2222500" y="1960033"/>
                    <a:pt x="2222500" y="1960033"/>
                  </a:cubicBez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64021" y="1737954"/>
              <a:ext cx="38980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cs typeface="Perpetua"/>
                </a:rPr>
                <a:t>X</a:t>
              </a:r>
              <a:endParaRPr lang="en-US" sz="2600" dirty="0"/>
            </a:p>
          </p:txBody>
        </p:sp>
        <p:sp>
          <p:nvSpPr>
            <p:cNvPr id="10" name="Line 39"/>
            <p:cNvSpPr>
              <a:spLocks noChangeShapeType="1"/>
            </p:cNvSpPr>
            <p:nvPr/>
          </p:nvSpPr>
          <p:spPr bwMode="auto">
            <a:xfrm flipH="1" flipV="1">
              <a:off x="3018367" y="3869044"/>
              <a:ext cx="0" cy="31930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1" name="Line 42"/>
            <p:cNvSpPr>
              <a:spLocks noChangeShapeType="1"/>
            </p:cNvSpPr>
            <p:nvPr/>
          </p:nvSpPr>
          <p:spPr bwMode="auto">
            <a:xfrm flipV="1">
              <a:off x="1553224" y="3869043"/>
              <a:ext cx="1477843" cy="319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3" name="Line 39"/>
            <p:cNvSpPr>
              <a:spLocks noChangeShapeType="1"/>
            </p:cNvSpPr>
            <p:nvPr/>
          </p:nvSpPr>
          <p:spPr bwMode="auto">
            <a:xfrm>
              <a:off x="1316103" y="3869043"/>
              <a:ext cx="171496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5" name="Line 42"/>
            <p:cNvSpPr>
              <a:spLocks noChangeShapeType="1"/>
            </p:cNvSpPr>
            <p:nvPr/>
          </p:nvSpPr>
          <p:spPr bwMode="auto">
            <a:xfrm>
              <a:off x="1353821" y="4597400"/>
              <a:ext cx="5845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 flipV="1">
              <a:off x="1353821" y="4044950"/>
              <a:ext cx="885611" cy="552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 flipH="1">
              <a:off x="2410289" y="2400300"/>
              <a:ext cx="608078" cy="202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3005666" y="2160546"/>
            <a:ext cx="924983" cy="477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922" name="Equation" r:id="rId4" imgW="787400" imgH="406400" progId="Equation.3">
                    <p:embed/>
                  </p:oleObj>
                </mc:Choice>
                <mc:Fallback>
                  <p:oleObj name="Equation" r:id="rId4" imgW="787400" imgH="406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5666" y="2160546"/>
                          <a:ext cx="924983" cy="477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05" name="Object 5"/>
            <p:cNvGraphicFramePr>
              <a:graphicFrameLocks noChangeAspect="1"/>
            </p:cNvGraphicFramePr>
            <p:nvPr/>
          </p:nvGraphicFramePr>
          <p:xfrm>
            <a:off x="1938338" y="4380536"/>
            <a:ext cx="1284287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923" name="Equation" r:id="rId6" imgW="1092200" imgH="431800" progId="Equation.3">
                    <p:embed/>
                  </p:oleObj>
                </mc:Choice>
                <mc:Fallback>
                  <p:oleObj name="Equation" r:id="rId6" imgW="10922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8338" y="4380536"/>
                          <a:ext cx="1284287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930275" y="2083162"/>
            <a:ext cx="3276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 smtClean="0">
                <a:latin typeface="Arial" pitchFamily="34" charset="0"/>
                <a:cs typeface="Arial" pitchFamily="34" charset="0"/>
              </a:rPr>
              <a:t>Adiabatic:</a:t>
            </a:r>
            <a:endParaRPr lang="en-US" sz="2600" u="sng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603504" y="1454956"/>
            <a:ext cx="8083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Effect of adding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on adiabatic equilibrium conversion</a:t>
            </a:r>
            <a:endParaRPr lang="en-US" sz="24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graphicFrame>
        <p:nvGraphicFramePr>
          <p:cNvPr id="281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186166"/>
              </p:ext>
            </p:extLst>
          </p:nvPr>
        </p:nvGraphicFramePr>
        <p:xfrm>
          <a:off x="1749347" y="5784095"/>
          <a:ext cx="5781753" cy="923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62" name="Equation" r:id="rId4" imgW="3175000" imgH="508000" progId="Equation.3">
                  <p:embed/>
                </p:oleObj>
              </mc:Choice>
              <mc:Fallback>
                <p:oleObj name="Equation" r:id="rId4" imgW="3175000" imgH="508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347" y="5784095"/>
                        <a:ext cx="5781753" cy="9236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7"/>
          <p:cNvGrpSpPr/>
          <p:nvPr/>
        </p:nvGrpSpPr>
        <p:grpSpPr>
          <a:xfrm>
            <a:off x="1711247" y="2466123"/>
            <a:ext cx="5934153" cy="3056113"/>
            <a:chOff x="1508047" y="2377223"/>
            <a:chExt cx="5934153" cy="3056113"/>
          </a:xfrm>
        </p:grpSpPr>
        <p:sp>
          <p:nvSpPr>
            <p:cNvPr id="84032" name="Line 64"/>
            <p:cNvSpPr>
              <a:spLocks noChangeShapeType="1"/>
            </p:cNvSpPr>
            <p:nvPr/>
          </p:nvSpPr>
          <p:spPr bwMode="auto">
            <a:xfrm>
              <a:off x="1696845" y="2827063"/>
              <a:ext cx="0" cy="2166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3" name="Line 65"/>
            <p:cNvSpPr>
              <a:spLocks noChangeShapeType="1"/>
            </p:cNvSpPr>
            <p:nvPr/>
          </p:nvSpPr>
          <p:spPr bwMode="auto">
            <a:xfrm>
              <a:off x="1696845" y="4994003"/>
              <a:ext cx="19120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5" name="Text Box 67"/>
            <p:cNvSpPr txBox="1">
              <a:spLocks noChangeArrowheads="1"/>
            </p:cNvSpPr>
            <p:nvPr/>
          </p:nvSpPr>
          <p:spPr bwMode="auto">
            <a:xfrm>
              <a:off x="1508047" y="2377223"/>
              <a:ext cx="10197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X</a:t>
              </a:r>
              <a:endParaRPr lang="en-US" sz="2600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2" name="Text Box 74"/>
            <p:cNvSpPr txBox="1">
              <a:spLocks noChangeArrowheads="1"/>
            </p:cNvSpPr>
            <p:nvPr/>
          </p:nvSpPr>
          <p:spPr bwMode="auto">
            <a:xfrm>
              <a:off x="3608849" y="4685959"/>
              <a:ext cx="10197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T</a:t>
              </a:r>
              <a:endParaRPr lang="en-US" sz="2600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3" name="Line 75"/>
            <p:cNvSpPr>
              <a:spLocks noChangeShapeType="1"/>
            </p:cNvSpPr>
            <p:nvPr/>
          </p:nvSpPr>
          <p:spPr bwMode="auto">
            <a:xfrm flipH="1">
              <a:off x="2334180" y="3517900"/>
              <a:ext cx="2620" cy="1476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4" name="Line 76"/>
            <p:cNvSpPr>
              <a:spLocks noChangeShapeType="1"/>
            </p:cNvSpPr>
            <p:nvPr/>
          </p:nvSpPr>
          <p:spPr bwMode="auto">
            <a:xfrm flipH="1">
              <a:off x="2334180" y="3846799"/>
              <a:ext cx="254934" cy="1147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5" name="Line 77"/>
            <p:cNvSpPr>
              <a:spLocks noChangeShapeType="1"/>
            </p:cNvSpPr>
            <p:nvPr/>
          </p:nvSpPr>
          <p:spPr bwMode="auto">
            <a:xfrm flipH="1">
              <a:off x="2334179" y="4210050"/>
              <a:ext cx="393145" cy="783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6" name="Line 78"/>
            <p:cNvSpPr>
              <a:spLocks noChangeShapeType="1"/>
            </p:cNvSpPr>
            <p:nvPr/>
          </p:nvSpPr>
          <p:spPr bwMode="auto">
            <a:xfrm flipH="1">
              <a:off x="2334180" y="4484135"/>
              <a:ext cx="509868" cy="509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7" name="Line 79"/>
            <p:cNvSpPr>
              <a:spLocks noChangeShapeType="1"/>
            </p:cNvSpPr>
            <p:nvPr/>
          </p:nvSpPr>
          <p:spPr bwMode="auto">
            <a:xfrm flipH="1">
              <a:off x="2334180" y="3719332"/>
              <a:ext cx="127467" cy="12746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8" name="Line 80"/>
            <p:cNvSpPr>
              <a:spLocks noChangeShapeType="1"/>
            </p:cNvSpPr>
            <p:nvPr/>
          </p:nvSpPr>
          <p:spPr bwMode="auto">
            <a:xfrm flipH="1">
              <a:off x="2334179" y="4730750"/>
              <a:ext cx="659845" cy="263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9" name="Text Box 81"/>
            <p:cNvSpPr txBox="1">
              <a:spLocks noChangeArrowheads="1"/>
            </p:cNvSpPr>
            <p:nvPr/>
          </p:nvSpPr>
          <p:spPr bwMode="auto">
            <a:xfrm>
              <a:off x="2079246" y="4940893"/>
              <a:ext cx="10197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2600" baseline="-2500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graphicFrame>
          <p:nvGraphicFramePr>
            <p:cNvPr id="84050" name="Object 82"/>
            <p:cNvGraphicFramePr>
              <a:graphicFrameLocks noChangeAspect="1"/>
            </p:cNvGraphicFramePr>
            <p:nvPr/>
          </p:nvGraphicFramePr>
          <p:xfrm>
            <a:off x="2685735" y="2891669"/>
            <a:ext cx="1078395" cy="496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963" name="Equation" r:id="rId6" imgW="469800" imgH="215640" progId="Equation.3">
                    <p:embed/>
                  </p:oleObj>
                </mc:Choice>
                <mc:Fallback>
                  <p:oleObj name="Equation" r:id="rId6" imgW="46980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5735" y="2891669"/>
                          <a:ext cx="1078395" cy="4964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051" name="Object 83"/>
            <p:cNvGraphicFramePr>
              <a:graphicFrameLocks noChangeAspect="1"/>
            </p:cNvGraphicFramePr>
            <p:nvPr/>
          </p:nvGraphicFramePr>
          <p:xfrm>
            <a:off x="3224494" y="4153360"/>
            <a:ext cx="1020351" cy="496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964" name="Equation" r:id="rId8" imgW="444240" imgH="215640" progId="Equation.3">
                    <p:embed/>
                  </p:oleObj>
                </mc:Choice>
                <mc:Fallback>
                  <p:oleObj name="Equation" r:id="rId8" imgW="44424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4494" y="4153360"/>
                          <a:ext cx="1020351" cy="4964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Freeform 24"/>
            <p:cNvSpPr/>
            <p:nvPr/>
          </p:nvSpPr>
          <p:spPr>
            <a:xfrm>
              <a:off x="1701801" y="3347156"/>
              <a:ext cx="1778000" cy="1522589"/>
            </a:xfrm>
            <a:custGeom>
              <a:avLst/>
              <a:gdLst>
                <a:gd name="connsiteX0" fmla="*/ 1778000 w 1778000"/>
                <a:gd name="connsiteY0" fmla="*/ 1504244 h 1522589"/>
                <a:gd name="connsiteX1" fmla="*/ 1524000 w 1778000"/>
                <a:gd name="connsiteY1" fmla="*/ 1487311 h 1522589"/>
                <a:gd name="connsiteX2" fmla="*/ 1210733 w 1778000"/>
                <a:gd name="connsiteY2" fmla="*/ 1292577 h 1522589"/>
                <a:gd name="connsiteX3" fmla="*/ 956733 w 1778000"/>
                <a:gd name="connsiteY3" fmla="*/ 674511 h 1522589"/>
                <a:gd name="connsiteX4" fmla="*/ 694266 w 1778000"/>
                <a:gd name="connsiteY4" fmla="*/ 251177 h 1522589"/>
                <a:gd name="connsiteX5" fmla="*/ 389466 w 1778000"/>
                <a:gd name="connsiteY5" fmla="*/ 39511 h 1522589"/>
                <a:gd name="connsiteX6" fmla="*/ 101600 w 1778000"/>
                <a:gd name="connsiteY6" fmla="*/ 14111 h 1522589"/>
                <a:gd name="connsiteX7" fmla="*/ 0 w 1778000"/>
                <a:gd name="connsiteY7" fmla="*/ 14111 h 152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000" h="1522589">
                  <a:moveTo>
                    <a:pt x="1778000" y="1504244"/>
                  </a:moveTo>
                  <a:cubicBezTo>
                    <a:pt x="1698272" y="1513416"/>
                    <a:pt x="1618545" y="1522589"/>
                    <a:pt x="1524000" y="1487311"/>
                  </a:cubicBezTo>
                  <a:cubicBezTo>
                    <a:pt x="1429456" y="1452033"/>
                    <a:pt x="1305278" y="1428044"/>
                    <a:pt x="1210733" y="1292577"/>
                  </a:cubicBezTo>
                  <a:cubicBezTo>
                    <a:pt x="1116189" y="1157110"/>
                    <a:pt x="1042811" y="848077"/>
                    <a:pt x="956733" y="674511"/>
                  </a:cubicBezTo>
                  <a:cubicBezTo>
                    <a:pt x="870655" y="500945"/>
                    <a:pt x="788811" y="357010"/>
                    <a:pt x="694266" y="251177"/>
                  </a:cubicBezTo>
                  <a:cubicBezTo>
                    <a:pt x="599722" y="145344"/>
                    <a:pt x="488244" y="79022"/>
                    <a:pt x="389466" y="39511"/>
                  </a:cubicBezTo>
                  <a:cubicBezTo>
                    <a:pt x="290688" y="0"/>
                    <a:pt x="166511" y="18344"/>
                    <a:pt x="101600" y="14111"/>
                  </a:cubicBezTo>
                  <a:cubicBezTo>
                    <a:pt x="36689" y="9878"/>
                    <a:pt x="0" y="14111"/>
                    <a:pt x="0" y="14111"/>
                  </a:cubicBezTo>
                </a:path>
              </a:pathLst>
            </a:cu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 flipH="1">
              <a:off x="2622549" y="3759201"/>
              <a:ext cx="797983" cy="107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44332" y="3467100"/>
              <a:ext cx="40978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Adiabatic Equilibrium Conversion</a:t>
              </a:r>
              <a:endParaRPr lang="en-US" sz="2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41"/>
            <p:cNvSpPr>
              <a:spLocks noChangeShapeType="1"/>
            </p:cNvSpPr>
            <p:nvPr/>
          </p:nvSpPr>
          <p:spPr bwMode="auto">
            <a:xfrm flipH="1">
              <a:off x="2362199" y="3238500"/>
              <a:ext cx="397933" cy="3047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 flipH="1">
              <a:off x="3022599" y="4495800"/>
              <a:ext cx="241299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311400" y="3514725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447925" y="367030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559050" y="3851275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708275" y="417830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13050" y="447040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974975" y="470535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Web Lecture 24</a:t>
            </a:r>
            <a:br>
              <a:rPr lang="sv-SE" dirty="0" smtClean="0"/>
            </a:br>
            <a:r>
              <a:rPr lang="sv-SE" dirty="0" smtClean="0"/>
              <a:t>Class Lecture 20-Thursday 3/28/2013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Review of Multiple Steady States (MSS)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Reactor Safety (Chapter 13)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Blowout Velocity</a:t>
            </a:r>
          </a:p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Explosion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Reactor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Explosion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2"/>
          <p:cNvGrpSpPr/>
          <p:nvPr/>
        </p:nvGrpSpPr>
        <p:grpSpPr>
          <a:xfrm>
            <a:off x="402689" y="1948710"/>
            <a:ext cx="8560333" cy="1952625"/>
            <a:chOff x="250292" y="841375"/>
            <a:chExt cx="8560333" cy="1952625"/>
          </a:xfrm>
        </p:grpSpPr>
        <p:sp>
          <p:nvSpPr>
            <p:cNvPr id="27" name="textruta 26"/>
            <p:cNvSpPr txBox="1"/>
            <p:nvPr/>
          </p:nvSpPr>
          <p:spPr>
            <a:xfrm>
              <a:off x="4713287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ktangel 2"/>
            <p:cNvSpPr/>
            <p:nvPr/>
          </p:nvSpPr>
          <p:spPr>
            <a:xfrm>
              <a:off x="9366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ktangel 3"/>
            <p:cNvSpPr/>
            <p:nvPr/>
          </p:nvSpPr>
          <p:spPr>
            <a:xfrm>
              <a:off x="7066492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ktangel 4"/>
            <p:cNvSpPr/>
            <p:nvPr/>
          </p:nvSpPr>
          <p:spPr>
            <a:xfrm>
              <a:off x="39338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Ellips 5"/>
            <p:cNvSpPr/>
            <p:nvPr/>
          </p:nvSpPr>
          <p:spPr>
            <a:xfrm>
              <a:off x="2506133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Ellips 6"/>
            <p:cNvSpPr/>
            <p:nvPr/>
          </p:nvSpPr>
          <p:spPr>
            <a:xfrm>
              <a:off x="5541432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Rak pil 10"/>
            <p:cNvCxnSpPr/>
            <p:nvPr/>
          </p:nvCxnSpPr>
          <p:spPr>
            <a:xfrm>
              <a:off x="304800" y="1845733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pil 11"/>
            <p:cNvCxnSpPr/>
            <p:nvPr/>
          </p:nvCxnSpPr>
          <p:spPr>
            <a:xfrm>
              <a:off x="7874000" y="1844145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pil 12"/>
            <p:cNvCxnSpPr/>
            <p:nvPr/>
          </p:nvCxnSpPr>
          <p:spPr>
            <a:xfrm>
              <a:off x="1744133" y="1842557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pil 13"/>
            <p:cNvCxnSpPr/>
            <p:nvPr/>
          </p:nvCxnSpPr>
          <p:spPr>
            <a:xfrm>
              <a:off x="3302000" y="1840969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pil 14"/>
            <p:cNvCxnSpPr/>
            <p:nvPr/>
          </p:nvCxnSpPr>
          <p:spPr>
            <a:xfrm>
              <a:off x="4741333" y="1839381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 15"/>
            <p:cNvCxnSpPr/>
            <p:nvPr/>
          </p:nvCxnSpPr>
          <p:spPr>
            <a:xfrm>
              <a:off x="6371166" y="1837793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 16"/>
            <p:cNvCxnSpPr/>
            <p:nvPr/>
          </p:nvCxnSpPr>
          <p:spPr>
            <a:xfrm rot="5400000" flipH="1" flipV="1">
              <a:off x="4964377" y="1058599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pil 19"/>
            <p:cNvCxnSpPr/>
            <p:nvPr/>
          </p:nvCxnSpPr>
          <p:spPr>
            <a:xfrm rot="5400000" flipH="1" flipV="1">
              <a:off x="1882512" y="1058598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ruta 20"/>
            <p:cNvSpPr txBox="1"/>
            <p:nvPr/>
          </p:nvSpPr>
          <p:spPr>
            <a:xfrm>
              <a:off x="250292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74995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474133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7874000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368823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1744133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7874000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340359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659817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2675463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5706529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45"/>
          <p:cNvGrpSpPr/>
          <p:nvPr/>
        </p:nvGrpSpPr>
        <p:grpSpPr>
          <a:xfrm>
            <a:off x="569937" y="1642533"/>
            <a:ext cx="7639026" cy="4461755"/>
            <a:chOff x="767295" y="3403603"/>
            <a:chExt cx="5340447" cy="3119216"/>
          </a:xfrm>
        </p:grpSpPr>
        <p:grpSp>
          <p:nvGrpSpPr>
            <p:cNvPr id="3" name="Grupp 37"/>
            <p:cNvGrpSpPr/>
            <p:nvPr/>
          </p:nvGrpSpPr>
          <p:grpSpPr>
            <a:xfrm>
              <a:off x="767295" y="3403603"/>
              <a:ext cx="3656534" cy="3119216"/>
              <a:chOff x="767295" y="3403603"/>
              <a:chExt cx="3656534" cy="3119216"/>
            </a:xfrm>
          </p:grpSpPr>
          <p:cxnSp>
            <p:nvCxnSpPr>
              <p:cNvPr id="6" name="Rak 5"/>
              <p:cNvCxnSpPr/>
              <p:nvPr/>
            </p:nvCxnSpPr>
            <p:spPr>
              <a:xfrm rot="16200000" flipV="1">
                <a:off x="-73026" y="4884208"/>
                <a:ext cx="25886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Rak 6"/>
              <p:cNvCxnSpPr/>
              <p:nvPr/>
            </p:nvCxnSpPr>
            <p:spPr>
              <a:xfrm rot="10800000">
                <a:off x="1217083" y="6178550"/>
                <a:ext cx="27791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ihandsfigur 7"/>
              <p:cNvSpPr/>
              <p:nvPr/>
            </p:nvSpPr>
            <p:spPr>
              <a:xfrm>
                <a:off x="1211791" y="4025900"/>
                <a:ext cx="2235200" cy="2226733"/>
              </a:xfrm>
              <a:custGeom>
                <a:avLst/>
                <a:gdLst>
                  <a:gd name="connsiteX0" fmla="*/ 0 w 2235200"/>
                  <a:gd name="connsiteY0" fmla="*/ 0 h 2226733"/>
                  <a:gd name="connsiteX1" fmla="*/ 1625600 w 2235200"/>
                  <a:gd name="connsiteY1" fmla="*/ 338666 h 2226733"/>
                  <a:gd name="connsiteX2" fmla="*/ 2032000 w 2235200"/>
                  <a:gd name="connsiteY2" fmla="*/ 1930400 h 2226733"/>
                  <a:gd name="connsiteX3" fmla="*/ 2235200 w 2235200"/>
                  <a:gd name="connsiteY3" fmla="*/ 2116666 h 222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5200" h="2226733">
                    <a:moveTo>
                      <a:pt x="0" y="0"/>
                    </a:moveTo>
                    <a:cubicBezTo>
                      <a:pt x="643466" y="8466"/>
                      <a:pt x="1286933" y="16933"/>
                      <a:pt x="1625600" y="338666"/>
                    </a:cubicBezTo>
                    <a:cubicBezTo>
                      <a:pt x="1964267" y="660399"/>
                      <a:pt x="1930400" y="1634067"/>
                      <a:pt x="2032000" y="1930400"/>
                    </a:cubicBezTo>
                    <a:cubicBezTo>
                      <a:pt x="2133600" y="2226733"/>
                      <a:pt x="2235200" y="2116666"/>
                      <a:pt x="2235200" y="2116666"/>
                    </a:cubicBezTo>
                  </a:path>
                </a:pathLst>
              </a:cu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767295" y="340360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ruta 11"/>
              <p:cNvSpPr txBox="1"/>
              <p:nvPr/>
            </p:nvSpPr>
            <p:spPr>
              <a:xfrm>
                <a:off x="3633254" y="6110820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ruta 12"/>
              <p:cNvSpPr txBox="1"/>
              <p:nvPr/>
            </p:nvSpPr>
            <p:spPr>
              <a:xfrm>
                <a:off x="767295" y="4133111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ruta 13"/>
              <p:cNvSpPr txBox="1"/>
              <p:nvPr/>
            </p:nvSpPr>
            <p:spPr>
              <a:xfrm>
                <a:off x="767295" y="479488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4"/>
              <p:cNvSpPr txBox="1"/>
              <p:nvPr/>
            </p:nvSpPr>
            <p:spPr>
              <a:xfrm>
                <a:off x="767295" y="543195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Rak 16"/>
              <p:cNvCxnSpPr/>
              <p:nvPr/>
            </p:nvCxnSpPr>
            <p:spPr>
              <a:xfrm>
                <a:off x="1221315" y="5706532"/>
                <a:ext cx="1962152" cy="16934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k 17"/>
              <p:cNvCxnSpPr/>
              <p:nvPr/>
            </p:nvCxnSpPr>
            <p:spPr>
              <a:xfrm>
                <a:off x="1221317" y="5181597"/>
                <a:ext cx="1962150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k 20"/>
              <p:cNvCxnSpPr/>
              <p:nvPr/>
            </p:nvCxnSpPr>
            <p:spPr>
              <a:xfrm>
                <a:off x="1211791" y="4573167"/>
                <a:ext cx="1734609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ruta 22"/>
              <p:cNvSpPr txBox="1"/>
              <p:nvPr/>
            </p:nvSpPr>
            <p:spPr>
              <a:xfrm>
                <a:off x="1221317" y="6178552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ruta 23"/>
              <p:cNvSpPr txBox="1"/>
              <p:nvPr/>
            </p:nvSpPr>
            <p:spPr>
              <a:xfrm>
                <a:off x="2011892" y="353345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ruta 24"/>
              <p:cNvSpPr txBox="1"/>
              <p:nvPr/>
            </p:nvSpPr>
            <p:spPr>
              <a:xfrm>
                <a:off x="2656416" y="3779678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EB</a:t>
                </a:r>
                <a:endParaRPr lang="sv-SE" sz="2600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7" name="Rak pil 26"/>
              <p:cNvCxnSpPr/>
              <p:nvPr/>
            </p:nvCxnSpPr>
            <p:spPr>
              <a:xfrm flipV="1">
                <a:off x="1557870" y="4574755"/>
                <a:ext cx="1388530" cy="60684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pil 27"/>
              <p:cNvCxnSpPr/>
              <p:nvPr/>
            </p:nvCxnSpPr>
            <p:spPr>
              <a:xfrm flipV="1">
                <a:off x="1557870" y="5183185"/>
                <a:ext cx="1625597" cy="54028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k pil 34"/>
              <p:cNvCxnSpPr/>
              <p:nvPr/>
            </p:nvCxnSpPr>
            <p:spPr>
              <a:xfrm flipV="1">
                <a:off x="2011892" y="5723468"/>
                <a:ext cx="1171575" cy="4550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5538" name="Object 2"/>
            <p:cNvGraphicFramePr>
              <a:graphicFrameLocks noChangeAspect="1"/>
            </p:cNvGraphicFramePr>
            <p:nvPr/>
          </p:nvGraphicFramePr>
          <p:xfrm>
            <a:off x="3426412" y="4062098"/>
            <a:ext cx="2681330" cy="979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954" name="Equation" r:id="rId3" imgW="1295280" imgH="469800" progId="Equation.3">
                    <p:embed/>
                  </p:oleObj>
                </mc:Choice>
                <mc:Fallback>
                  <p:oleObj name="Equation" r:id="rId3" imgW="129528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6412" y="4062098"/>
                          <a:ext cx="2681330" cy="97997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Rak pil 42"/>
            <p:cNvCxnSpPr/>
            <p:nvPr/>
          </p:nvCxnSpPr>
          <p:spPr>
            <a:xfrm rot="10800000" flipV="1">
              <a:off x="2506142" y="4862562"/>
              <a:ext cx="1127112" cy="10810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Exothermic Reactions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926216" y="1858962"/>
            <a:ext cx="7303384" cy="4529137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The heat of reaction for endothermic reaction is positive, i.e.,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	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	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We want to learn the effects of adding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on conversion. How the conversion varies with the amount, i.e.,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depends on 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what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you vary and 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what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you hold constant as you change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890103"/>
              </p:ext>
            </p:extLst>
          </p:nvPr>
        </p:nvGraphicFramePr>
        <p:xfrm>
          <a:off x="2616200" y="1417638"/>
          <a:ext cx="10572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1" name="Equation" r:id="rId3" imgW="622300" imgH="190500" progId="Equation.3">
                  <p:embed/>
                </p:oleObj>
              </mc:Choice>
              <mc:Fallback>
                <p:oleObj name="Equation" r:id="rId3" imgW="622300" imgH="19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417638"/>
                        <a:ext cx="10572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525982"/>
              </p:ext>
            </p:extLst>
          </p:nvPr>
        </p:nvGraphicFramePr>
        <p:xfrm>
          <a:off x="4460875" y="1323976"/>
          <a:ext cx="18129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2" name="Equation" r:id="rId5" imgW="1066800" imgH="368300" progId="Equation.3">
                  <p:embed/>
                </p:oleObj>
              </mc:Choice>
              <mc:Fallback>
                <p:oleObj name="Equation" r:id="rId5" imgW="10668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1323976"/>
                        <a:ext cx="181292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38844"/>
              </p:ext>
            </p:extLst>
          </p:nvPr>
        </p:nvGraphicFramePr>
        <p:xfrm>
          <a:off x="1628775" y="2818764"/>
          <a:ext cx="60229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3" name="Equation" r:id="rId7" imgW="3543300" imgH="508000" progId="Equation.3">
                  <p:embed/>
                </p:oleObj>
              </mc:Choice>
              <mc:Fallback>
                <p:oleObj name="Equation" r:id="rId7" imgW="3543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2818764"/>
                        <a:ext cx="6022975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358073" y="3785552"/>
            <a:ext cx="2439670" cy="17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06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669310"/>
              </p:ext>
            </p:extLst>
          </p:nvPr>
        </p:nvGraphicFramePr>
        <p:xfrm>
          <a:off x="3681413" y="1689100"/>
          <a:ext cx="11017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8" name="Equation" r:id="rId3" imgW="647700" imgH="406400" progId="Equation.3">
                  <p:embed/>
                </p:oleObj>
              </mc:Choice>
              <mc:Fallback>
                <p:oleObj name="Equation" r:id="rId3" imgW="6477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1689100"/>
                        <a:ext cx="110172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834577"/>
              </p:ext>
            </p:extLst>
          </p:nvPr>
        </p:nvGraphicFramePr>
        <p:xfrm>
          <a:off x="2913063" y="2908300"/>
          <a:ext cx="32829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9" name="Equation" r:id="rId5" imgW="1930400" imgH="431800" progId="Equation.3">
                  <p:embed/>
                </p:oleObj>
              </mc:Choice>
              <mc:Fallback>
                <p:oleObj name="Equation" r:id="rId5" imgW="19304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2908300"/>
                        <a:ext cx="32829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A. First Order Reaction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11" name="Title 4"/>
          <p:cNvSpPr>
            <a:spLocks noGrp="1"/>
          </p:cNvSpPr>
          <p:nvPr>
            <p:ph sz="quarter" idx="1"/>
          </p:nvPr>
        </p:nvSpPr>
        <p:spPr>
          <a:xfrm>
            <a:off x="914400" y="1689100"/>
            <a:ext cx="7772400" cy="4330700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Combining the </a:t>
            </a:r>
            <a:r>
              <a:rPr lang="en-US" sz="1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18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Two cases will be considered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Case 1 Constant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volumetric flow rate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Case 2: Variable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volumetric flow rate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A.1. </a:t>
            </a: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Liquid Phase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</a:rPr>
              <a:t>Reaction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6064" y="1447800"/>
            <a:ext cx="7772400" cy="45720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 Liquids, volumetric flow rates are additive. </a:t>
            </a:r>
            <a:endParaRPr lang="en-US" dirty="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09124"/>
              </p:ext>
            </p:extLst>
          </p:nvPr>
        </p:nvGraphicFramePr>
        <p:xfrm>
          <a:off x="3140459" y="3793020"/>
          <a:ext cx="31321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26" name="Equation" r:id="rId3" imgW="1841500" imgH="203200" progId="Equation.3">
                  <p:embed/>
                </p:oleObj>
              </mc:Choice>
              <mc:Fallback>
                <p:oleObj name="Equation" r:id="rId3" imgW="18415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459" y="3793020"/>
                        <a:ext cx="313213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565784" y="1496460"/>
            <a:ext cx="3972560" cy="13817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7"/>
          <p:cNvSpPr txBox="1"/>
          <p:nvPr/>
        </p:nvSpPr>
        <p:spPr>
          <a:xfrm>
            <a:off x="237066" y="1150778"/>
            <a:ext cx="824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What happens when we add Inerts, i.e., vary Theta I??? It all depends what you change and what you hold constant!!!</a:t>
            </a:r>
          </a:p>
        </p:txBody>
      </p:sp>
      <p:sp>
        <p:nvSpPr>
          <p:cNvPr id="5" name="Rektangel 4"/>
          <p:cNvSpPr/>
          <p:nvPr/>
        </p:nvSpPr>
        <p:spPr>
          <a:xfrm>
            <a:off x="1336675" y="4237037"/>
            <a:ext cx="932392" cy="1388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6"/>
          <p:cNvGrpSpPr/>
          <p:nvPr/>
        </p:nvGrpSpPr>
        <p:grpSpPr>
          <a:xfrm>
            <a:off x="685800" y="2146300"/>
            <a:ext cx="8153400" cy="4584700"/>
            <a:chOff x="685800" y="1602173"/>
            <a:chExt cx="8153400" cy="4584700"/>
          </a:xfrm>
        </p:grpSpPr>
        <p:graphicFrame>
          <p:nvGraphicFramePr>
            <p:cNvPr id="7577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8231710"/>
                </p:ext>
              </p:extLst>
            </p:nvPr>
          </p:nvGraphicFramePr>
          <p:xfrm>
            <a:off x="685800" y="1602173"/>
            <a:ext cx="8153400" cy="458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66" name="Document" r:id="rId4" imgW="5940848" imgH="3342345" progId="Word.Document.8">
                    <p:embed/>
                  </p:oleObj>
                </mc:Choice>
                <mc:Fallback>
                  <p:oleObj name="Document" r:id="rId4" imgW="5940848" imgH="3342345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1602173"/>
                          <a:ext cx="8153400" cy="4584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3541" name="Object 5"/>
            <p:cNvGraphicFramePr>
              <a:graphicFrameLocks noChangeAspect="1"/>
            </p:cNvGraphicFramePr>
            <p:nvPr/>
          </p:nvGraphicFramePr>
          <p:xfrm>
            <a:off x="1704975" y="3853248"/>
            <a:ext cx="195263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67" name="Equation" r:id="rId6" imgW="914400" imgH="215640" progId="Equation.3">
                    <p:embed/>
                  </p:oleObj>
                </mc:Choice>
                <mc:Fallback>
                  <p:oleObj name="Equation" r:id="rId6" imgW="91440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4975" y="3853248"/>
                          <a:ext cx="195263" cy="3603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76200" y="6207125"/>
            <a:ext cx="1117600" cy="476250"/>
          </a:xfrm>
          <a:noFill/>
        </p:spPr>
        <p:txBody>
          <a:bodyPr/>
          <a:lstStyle/>
          <a:p>
            <a:fld id="{87C42543-6B77-3B41-B67E-D1413202DC04}" type="slidenum">
              <a:rPr lang="en-US" sz="11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latshållare för innehåll 28"/>
          <p:cNvSpPr>
            <a:spLocks noGrp="1"/>
          </p:cNvSpPr>
          <p:nvPr>
            <p:ph sz="quarter" idx="4294967295"/>
          </p:nvPr>
        </p:nvSpPr>
        <p:spPr>
          <a:xfrm>
            <a:off x="4707466" y="3399390"/>
            <a:ext cx="4047066" cy="19219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	\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37066" y="658335"/>
            <a:ext cx="894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latin typeface="Arial" pitchFamily="34" charset="0"/>
                <a:cs typeface="Arial" pitchFamily="34" charset="0"/>
              </a:rPr>
              <a:t>Effect of Adding Inerts to an Endothermic Adiabatic Reaction</a:t>
            </a:r>
            <a:endParaRPr lang="sv-SE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A.1.a.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Case 1. Constant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6064" y="14478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keep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constant if we increase the amount of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Inerts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i.e., increase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we will need to decrease the amount of A entering, i.e.,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So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then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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16694"/>
              </p:ext>
            </p:extLst>
          </p:nvPr>
        </p:nvGraphicFramePr>
        <p:xfrm>
          <a:off x="914400" y="3329809"/>
          <a:ext cx="23749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77" name="Equation" r:id="rId3" imgW="1397000" imgH="431800" progId="Equation.3">
                  <p:embed/>
                </p:oleObj>
              </mc:Choice>
              <mc:Fallback>
                <p:oleObj name="Equation" r:id="rId3" imgW="1397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29809"/>
                        <a:ext cx="23749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740430" y="2759710"/>
            <a:ext cx="4620260" cy="39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7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A.1.a.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Case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2.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Constant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A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,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Variable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466912"/>
              </p:ext>
            </p:extLst>
          </p:nvPr>
        </p:nvGraphicFramePr>
        <p:xfrm>
          <a:off x="796925" y="2324100"/>
          <a:ext cx="296068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01" name="Equation" r:id="rId3" imgW="1739900" imgH="444500" progId="Equation.3">
                  <p:embed/>
                </p:oleObj>
              </mc:Choice>
              <mc:Fallback>
                <p:oleObj name="Equation" r:id="rId3" imgW="1739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2324100"/>
                        <a:ext cx="2960688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046832" y="1452880"/>
            <a:ext cx="4084320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64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A.2.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</a:t>
            </a: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504" y="1062038"/>
            <a:ext cx="76939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                 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Without </a:t>
            </a:r>
            <a:r>
              <a:rPr lang="en-US" sz="1600" u="sng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                           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1600" u="sng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 and A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Taking the ratio of 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to 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		 </a:t>
            </a: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Solving for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		 </a:t>
            </a: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We want to compare what happens when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and A are fed to the case when only A is fed.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129703"/>
              </p:ext>
            </p:extLst>
          </p:nvPr>
        </p:nvGraphicFramePr>
        <p:xfrm>
          <a:off x="1129766" y="2836976"/>
          <a:ext cx="26781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76" name="Equation" r:id="rId3" imgW="1574800" imgH="406400" progId="Equation.3">
                  <p:embed/>
                </p:oleObj>
              </mc:Choice>
              <mc:Fallback>
                <p:oleObj name="Equation" r:id="rId3" imgW="1574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766" y="2836976"/>
                        <a:ext cx="267811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242056"/>
              </p:ext>
            </p:extLst>
          </p:nvPr>
        </p:nvGraphicFramePr>
        <p:xfrm>
          <a:off x="4982340" y="2835826"/>
          <a:ext cx="30448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77" name="Equation" r:id="rId5" imgW="1790700" imgH="406400" progId="Equation.3">
                  <p:embed/>
                </p:oleObj>
              </mc:Choice>
              <mc:Fallback>
                <p:oleObj name="Equation" r:id="rId5" imgW="1790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2340" y="2835826"/>
                        <a:ext cx="30448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677936" y="1602959"/>
            <a:ext cx="3619500" cy="129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895596" y="1632083"/>
            <a:ext cx="3505200" cy="12954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918940"/>
              </p:ext>
            </p:extLst>
          </p:nvPr>
        </p:nvGraphicFramePr>
        <p:xfrm>
          <a:off x="3525838" y="3681413"/>
          <a:ext cx="2116137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78" name="Equation" r:id="rId15" imgW="1244600" imgH="787400" progId="Equation.3">
                  <p:embed/>
                </p:oleObj>
              </mc:Choice>
              <mc:Fallback>
                <p:oleObj name="Equation" r:id="rId15" imgW="1244600" imgH="787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3681413"/>
                        <a:ext cx="2116137" cy="134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534402"/>
              </p:ext>
            </p:extLst>
          </p:nvPr>
        </p:nvGraphicFramePr>
        <p:xfrm>
          <a:off x="3514725" y="5149850"/>
          <a:ext cx="21145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79" name="Equation" r:id="rId17" imgW="1244600" imgH="406400" progId="Equation.3">
                  <p:embed/>
                </p:oleObj>
              </mc:Choice>
              <mc:Fallback>
                <p:oleObj name="Equation" r:id="rId17" imgW="1244600" imgH="40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5149850"/>
                        <a:ext cx="21145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257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59" y="414919"/>
            <a:ext cx="804948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Nomenclature note:	 Sub I with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 and reactant A fed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		                         Sub A with only reactant A fed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inlet molar flow rate of inert, I, plus reactant A,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+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I0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inlet molar flow rate when no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fed, i.e.,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Inlet temperature and pressure for the case when both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(I) and A are fed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Inlet temperature and pressure when only A is fed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Concentration of A entering when no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presents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concentration when no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present 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concentration when both I and A are present 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Concentration of A entering when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 are entering 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Entering volumetric flow rate with both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(I) and reactant (A)</a:t>
            </a:r>
          </a:p>
          <a:p>
            <a:pPr>
              <a:spcAft>
                <a:spcPts val="2400"/>
              </a:spcAft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218645"/>
              </p:ext>
            </p:extLst>
          </p:nvPr>
        </p:nvGraphicFramePr>
        <p:xfrm>
          <a:off x="6454205" y="3303058"/>
          <a:ext cx="1009678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94" name="Equation" r:id="rId3" imgW="698500" imgH="406400" progId="Equation.3">
                  <p:embed/>
                </p:oleObj>
              </mc:Choice>
              <mc:Fallback>
                <p:oleObj name="Equation" r:id="rId3" imgW="6985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205" y="3303058"/>
                        <a:ext cx="1009678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700444"/>
              </p:ext>
            </p:extLst>
          </p:nvPr>
        </p:nvGraphicFramePr>
        <p:xfrm>
          <a:off x="5565776" y="3879675"/>
          <a:ext cx="642032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95" name="Equation" r:id="rId5" imgW="444500" imgH="406400" progId="Equation.3">
                  <p:embed/>
                </p:oleObj>
              </mc:Choice>
              <mc:Fallback>
                <p:oleObj name="Equation" r:id="rId5" imgW="4445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6" y="3879675"/>
                        <a:ext cx="642032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53823" y="355600"/>
            <a:ext cx="8078135" cy="6032500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69677"/>
              </p:ext>
            </p:extLst>
          </p:nvPr>
        </p:nvGraphicFramePr>
        <p:xfrm>
          <a:off x="5866239" y="4405492"/>
          <a:ext cx="587966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96" name="Equation" r:id="rId7" imgW="406400" imgH="406400" progId="Equation.3">
                  <p:embed/>
                </p:oleObj>
              </mc:Choice>
              <mc:Fallback>
                <p:oleObj name="Equation" r:id="rId7" imgW="406400" imgH="40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239" y="4405492"/>
                        <a:ext cx="587966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426636"/>
              </p:ext>
            </p:extLst>
          </p:nvPr>
        </p:nvGraphicFramePr>
        <p:xfrm>
          <a:off x="6371078" y="4994809"/>
          <a:ext cx="587966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97" name="Equation" r:id="rId9" imgW="406400" imgH="406400" progId="Equation.3">
                  <p:embed/>
                </p:oleObj>
              </mc:Choice>
              <mc:Fallback>
                <p:oleObj name="Equation" r:id="rId9" imgW="406400" imgH="40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1078" y="4994809"/>
                        <a:ext cx="587966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CSTR_heat_lec2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65250" y="2178050"/>
            <a:ext cx="6413500" cy="2501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085975" y="1608138"/>
          <a:ext cx="5008563" cy="328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0" name="Equation" r:id="rId3" imgW="2946400" imgH="1930400" progId="Equation.3">
                  <p:embed/>
                </p:oleObj>
              </mc:Choice>
              <mc:Fallback>
                <p:oleObj name="Equation" r:id="rId3" imgW="2946400" imgH="193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1608138"/>
                        <a:ext cx="5008563" cy="328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256080" y="4048441"/>
            <a:ext cx="2759552" cy="868887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mtClean="0"/>
              <a:pPr/>
              <a:t>30</a:t>
            </a:fld>
            <a:endParaRPr lang="sv-S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A.2.a.  Case 1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914400" y="1308100"/>
            <a:ext cx="7581900" cy="5143062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Maintain constant volumetric flow,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rate as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are added. I.e.,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Not a very reasonable situation, but does represent one extreme. Achieve constant 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varying P, T to adjust conditions so term in brackets, [  ], is one.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For example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if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2 then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will be the same as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but we need the entering pressures 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to be in the relationship 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3P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with T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T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	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649373"/>
              </p:ext>
            </p:extLst>
          </p:nvPr>
        </p:nvGraphicFramePr>
        <p:xfrm>
          <a:off x="3548063" y="2550322"/>
          <a:ext cx="2030412" cy="73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30" name="Equation" r:id="rId3" imgW="1193800" imgH="457200" progId="Equation.3">
                  <p:embed/>
                </p:oleObj>
              </mc:Choice>
              <mc:Fallback>
                <p:oleObj name="Equation" r:id="rId3" imgW="1193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2550322"/>
                        <a:ext cx="2030412" cy="735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027706"/>
              </p:ext>
            </p:extLst>
          </p:nvPr>
        </p:nvGraphicFramePr>
        <p:xfrm>
          <a:off x="1935163" y="4568034"/>
          <a:ext cx="5010150" cy="73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31" name="Equation" r:id="rId5" imgW="2946400" imgH="457200" progId="Equation.3">
                  <p:embed/>
                </p:oleObj>
              </mc:Choice>
              <mc:Fallback>
                <p:oleObj name="Equation" r:id="rId5" imgW="2946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568034"/>
                        <a:ext cx="5010150" cy="735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0266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489891"/>
              </p:ext>
            </p:extLst>
          </p:nvPr>
        </p:nvGraphicFramePr>
        <p:xfrm>
          <a:off x="3519488" y="2866505"/>
          <a:ext cx="15335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8" name="Equation" r:id="rId3" imgW="901700" imgH="431800" progId="Equation.3">
                  <p:embed/>
                </p:oleObj>
              </mc:Choice>
              <mc:Fallback>
                <p:oleObj name="Equation" r:id="rId3" imgW="9017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2866505"/>
                        <a:ext cx="15335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489070" y="3990951"/>
            <a:ext cx="1748790" cy="1705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527381" y="3990209"/>
            <a:ext cx="1748790" cy="1705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542024" y="3997346"/>
            <a:ext cx="1748790" cy="1705610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That is the term in brackets, [  ], would be 1 which would keep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constant with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Returning to our combined mole balance, rate law and stoichiometry </a:t>
            </a:r>
            <a:endParaRPr lang="en-US" sz="2400" dirty="0"/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itchFamily="34" charset="0"/>
              </a:rPr>
              <a:t>A.2.a.  Case 1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33</a:t>
            </a:fld>
            <a:endParaRPr lang="sv-S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A.2.b.  Case 2: 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Variable 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Constant T, P i.e., P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= P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, T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= T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784457"/>
              </p:ext>
            </p:extLst>
          </p:nvPr>
        </p:nvGraphicFramePr>
        <p:xfrm>
          <a:off x="2351952" y="1284909"/>
          <a:ext cx="455612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47" name="Equation" r:id="rId3" imgW="2679700" imgH="1193800" progId="Equation.3">
                  <p:embed/>
                </p:oleObj>
              </mc:Choice>
              <mc:Fallback>
                <p:oleObj name="Equation" r:id="rId3" imgW="26797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952" y="1284909"/>
                        <a:ext cx="455612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49702" y="3208020"/>
            <a:ext cx="8074660" cy="37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97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34</a:t>
            </a:fld>
            <a:endParaRPr lang="sv-S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B.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Second Order Reaction</a:t>
            </a: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0" y="1675764"/>
            <a:ext cx="7505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             </a:t>
            </a:r>
          </a:p>
          <a:p>
            <a:pPr defTabSz="458788">
              <a:tabLst>
                <a:tab pos="1374775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  </a:t>
            </a:r>
            <a:r>
              <a:rPr lang="en-US" dirty="0">
                <a:latin typeface="Arial" pitchFamily="34" charset="0"/>
                <a:cs typeface="Arial" pitchFamily="34" charset="0"/>
              </a:rPr>
              <a:t>  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Pure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lang="en-US" u="sng" dirty="0" err="1">
                <a:latin typeface="Arial" pitchFamily="34" charset="0"/>
                <a:cs typeface="Arial" pitchFamily="34" charset="0"/>
              </a:rPr>
              <a:t>Inerts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 Plus 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01640"/>
              </p:ext>
            </p:extLst>
          </p:nvPr>
        </p:nvGraphicFramePr>
        <p:xfrm>
          <a:off x="1558925" y="3845936"/>
          <a:ext cx="19637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5" name="Equation" r:id="rId3" imgW="1155700" imgH="406400" progId="Equation.3">
                  <p:embed/>
                </p:oleObj>
              </mc:Choice>
              <mc:Fallback>
                <p:oleObj name="Equation" r:id="rId3" imgW="1155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3845936"/>
                        <a:ext cx="196373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276480"/>
              </p:ext>
            </p:extLst>
          </p:nvPr>
        </p:nvGraphicFramePr>
        <p:xfrm>
          <a:off x="5603875" y="3823711"/>
          <a:ext cx="194468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6" name="Equation" r:id="rId5" imgW="1143000" imgH="431800" progId="Equation.3">
                  <p:embed/>
                </p:oleObj>
              </mc:Choice>
              <mc:Fallback>
                <p:oleObj name="Equation" r:id="rId5" imgW="1143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3823711"/>
                        <a:ext cx="1944688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056966"/>
              </p:ext>
            </p:extLst>
          </p:nvPr>
        </p:nvGraphicFramePr>
        <p:xfrm>
          <a:off x="3259138" y="4706385"/>
          <a:ext cx="28924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7" name="Equation" r:id="rId7" imgW="1701800" imgH="469900" progId="Equation.3">
                  <p:embed/>
                </p:oleObj>
              </mc:Choice>
              <mc:Fallback>
                <p:oleObj name="Equation" r:id="rId7" imgW="1701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4706385"/>
                        <a:ext cx="28924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992066" y="2465733"/>
            <a:ext cx="4185920" cy="132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914400" y="2516693"/>
            <a:ext cx="38290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3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557084"/>
              </p:ext>
            </p:extLst>
          </p:nvPr>
        </p:nvGraphicFramePr>
        <p:xfrm>
          <a:off x="1568450" y="1616075"/>
          <a:ext cx="6045200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0" name="Equation" r:id="rId3" imgW="3556000" imgH="2413000" progId="Equation.3">
                  <p:embed/>
                </p:oleObj>
              </mc:Choice>
              <mc:Fallback>
                <p:oleObj name="Equation" r:id="rId3" imgW="3556000" imgH="2413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1616075"/>
                        <a:ext cx="6045200" cy="411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35</a:t>
            </a:fld>
            <a:endParaRPr lang="sv-S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B.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Second Order Reaction</a:t>
            </a: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823906"/>
              </p:ext>
            </p:extLst>
          </p:nvPr>
        </p:nvGraphicFramePr>
        <p:xfrm>
          <a:off x="2947988" y="2773064"/>
          <a:ext cx="298132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4" name="Equation" r:id="rId3" imgW="1752600" imgH="444500" progId="Equation.3">
                  <p:embed/>
                </p:oleObj>
              </mc:Choice>
              <mc:Fallback>
                <p:oleObj name="Equation" r:id="rId3" imgW="17526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2773064"/>
                        <a:ext cx="298132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581594" y="4269762"/>
            <a:ext cx="2569210" cy="1705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646182" y="4260214"/>
            <a:ext cx="1856740" cy="170561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For the same temperature and pressures for the cases with and without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inerts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i.e., P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P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then </a:t>
            </a:r>
            <a:endParaRPr lang="en-US" sz="2400" dirty="0"/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cs typeface="Arial" pitchFamily="34" charset="0"/>
              </a:rPr>
              <a:t>B.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en-US" smtClean="0">
                <a:solidFill>
                  <a:schemeClr val="tx1"/>
                </a:solidFill>
                <a:cs typeface="Arial" pitchFamily="34" charset="0"/>
              </a:rPr>
              <a:t>Second Order Reaction</a:t>
            </a:r>
            <a:r>
              <a:rPr lang="en-US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3390900" y="3962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auto">
          <a:xfrm>
            <a:off x="3390900" y="3352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110596" name="AutoShape 4"/>
          <p:cNvSpPr>
            <a:spLocks noChangeArrowheads="1"/>
          </p:cNvSpPr>
          <p:nvPr/>
        </p:nvSpPr>
        <p:spPr bwMode="auto">
          <a:xfrm>
            <a:off x="3390900" y="27432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10597" name="AutoShape 5"/>
          <p:cNvSpPr>
            <a:spLocks noChangeArrowheads="1"/>
          </p:cNvSpPr>
          <p:nvPr/>
        </p:nvSpPr>
        <p:spPr bwMode="auto">
          <a:xfrm>
            <a:off x="3390900" y="21336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0598" name="AutoShape 6"/>
          <p:cNvSpPr>
            <a:spLocks noChangeArrowheads="1"/>
          </p:cNvSpPr>
          <p:nvPr/>
        </p:nvSpPr>
        <p:spPr bwMode="auto">
          <a:xfrm>
            <a:off x="3390900" y="15240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ChangeArrowheads="1"/>
          </p:cNvSpPr>
          <p:nvPr/>
        </p:nvSpPr>
        <p:spPr bwMode="auto">
          <a:xfrm>
            <a:off x="3276600" y="38862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1619" name="AutoShape 3"/>
          <p:cNvSpPr>
            <a:spLocks noChangeArrowheads="1"/>
          </p:cNvSpPr>
          <p:nvPr/>
        </p:nvSpPr>
        <p:spPr bwMode="auto">
          <a:xfrm rot="5400000">
            <a:off x="4152900" y="2552700"/>
            <a:ext cx="609600" cy="2362200"/>
          </a:xfrm>
          <a:prstGeom prst="can">
            <a:avLst>
              <a:gd name="adj" fmla="val 3509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1620" name="AutoShape 4"/>
          <p:cNvSpPr>
            <a:spLocks noChangeArrowheads="1"/>
          </p:cNvSpPr>
          <p:nvPr/>
        </p:nvSpPr>
        <p:spPr bwMode="auto">
          <a:xfrm>
            <a:off x="3276600" y="26670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11621" name="AutoShape 5"/>
          <p:cNvSpPr>
            <a:spLocks noChangeArrowheads="1"/>
          </p:cNvSpPr>
          <p:nvPr/>
        </p:nvSpPr>
        <p:spPr bwMode="auto">
          <a:xfrm rot="5400000">
            <a:off x="4152900" y="1333500"/>
            <a:ext cx="609600" cy="2362200"/>
          </a:xfrm>
          <a:prstGeom prst="can">
            <a:avLst>
              <a:gd name="adj" fmla="val 350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3276600" y="1447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20231E-7 C -0.00503 0.00324 -0.0217 0.0067 -0.0276 0.0067 C -0.06458 0.0067 -0.1026 -0.04694 -0.1026 -0.10081 C -0.1026 -0.07376 -0.1217 -0.04694 -0.13958 -0.04694 C -0.15885 -0.04694 -0.17656 -0.07422 -0.17656 -0.10081 C -0.17656 -0.0874 -0.18628 -0.07376 -0.19583 -0.07376 C -0.20521 -0.07376 -0.21476 -0.08717 -0.21476 -0.10081 C -0.21476 -0.09387 -0.21944 -0.0874 -0.22431 -0.0874 C -0.22917 -0.0874 -0.23385 -0.09434 -0.23385 -0.10081 C -0.23385 -0.09734 -0.23611 -0.09387 -0.23854 -0.09387 C -0.23976 -0.09387 -0.2434 -0.09734 -0.2434 -0.10081 C -0.2434 -0.09896 -0.24462 -0.09734 -0.24566 -0.09734 C -0.24566 -0.09688 -0.24826 -0.09896 -0.24826 -0.10081 C -0.24826 -0.09988 -0.24826 -0.09896 -0.24948 -0.09896 C -0.24948 -0.09965 -0.25069 -0.10012 -0.25069 -0.10081 C -0.25069 -0.10035 -0.25069 -0.09988 -0.25069 -0.09965 C -0.25208 -0.09965 -0.25208 -0.10012 -0.25208 -0.10035 C -0.25312 -0.10035 -0.25312 -0.10012 -0.25312 -0.09965 C -0.25417 -0.09965 -0.25417 -0.10012 -0.25417 -0.1003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4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9711E-6 C -0.00625 -0.00787 -0.02604 -0.0155 -0.03316 -0.0155 C -0.0776 -0.0155 -0.12292 0.10635 -0.12292 0.22797 C -0.12292 0.16647 -0.14566 0.10635 -0.16719 0.10635 C -0.1901 0.10635 -0.21111 0.16763 -0.21111 0.22797 C -0.21111 0.19768 -0.22257 0.16647 -0.23437 0.16647 C -0.24583 0.16647 -0.25747 0.19676 -0.25747 0.22797 C -0.25747 0.21225 -0.26267 0.19768 -0.26858 0.19768 C -0.27413 0.19768 -0.27951 0.21317 -0.27951 0.22797 C -0.27951 0.22011 -0.28281 0.21225 -0.28576 0.21225 C -0.28715 0.21225 -0.29097 0.22011 -0.29097 0.22797 C -0.29097 0.22404 -0.29271 0.22011 -0.29427 0.22011 C -0.29427 0.22104 -0.29687 0.22404 -0.29687 0.22797 C -0.29687 0.22589 -0.29687 0.22404 -0.29844 0.22404 C -0.29844 0.22497 -0.29983 0.22589 -0.29983 0.22797 C -0.29983 0.22682 -0.29983 0.22589 -0.29983 0.22497 C -0.30156 0.22497 -0.30156 0.22589 -0.30156 0.22705 C -0.30312 0.22705 -0.30312 0.22589 -0.30312 0.22497 C -0.30417 0.22497 -0.30417 0.22589 -0.30417 0.22705 " pathEditMode="relative" rAng="0" ptsTypes="fffffffffffffffffff">
                                      <p:cBhvr>
                                        <p:cTn id="8" dur="2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0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1065 0.00382 -0.0213 0.00486 -0.0213 C 0.01146 -0.0213 0.0184 0.14537 0.0184 0.31204 C 0.0184 0.22801 0.02188 0.14537 0.025 0.14537 C 0.02847 0.14537 0.03177 0.2294 0.03177 0.31204 C 0.03177 0.2706 0.03351 0.22801 0.03524 0.22801 C 0.03681 0.22801 0.03854 0.26944 0.03854 0.31204 C 0.03854 0.29074 0.03958 0.2706 0.04028 0.2706 C 0.04115 0.2706 0.04201 0.2919 0.04201 0.31204 C 0.04201 0.30139 0.04253 0.29074 0.04288 0.29074 C 0.04306 0.29074 0.04375 0.30139 0.04375 0.31204 C 0.04375 0.30671 0.04392 0.30139 0.04427 0.30139 C 0.04427 0.3 0.04462 0.30671 0.04462 0.31204 C 0.04462 0.30926 0.04462 0.30671 0.04497 0.30671 C 0.04497 0.3081 0.04514 0.30949 0.04514 0.31204 C 0.04514 0.31065 0.04514 0.30926 0.04514 0.3081 C 0.04531 0.3081 0.04531 0.30949 0.04531 0.31088 C 0.04549 0.31088 0.04549 0.30949 0.04549 0.3081 C 0.04583 0.3081 0.04583 0.30949 0.04583 0.31088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1364 C 0.0059 -0.01757 0.02708 -0.02127 0.03438 -0.02127 C 0.08108 -0.02127 0.12917 0.03931 0.12917 0.09989 C 0.12917 0.06914 0.15313 0.03931 0.17587 0.03931 C 0.19983 0.03931 0.22257 0.0696 0.22257 0.09989 C 0.22257 0.08463 0.23455 0.06914 0.24653 0.06914 C 0.25868 0.06914 0.27066 0.08416 0.27066 0.09989 C 0.27066 0.09203 0.27656 0.08463 0.28264 0.08463 C 0.28872 0.08463 0.29462 0.09249 0.29462 0.09989 C 0.29462 0.09596 0.29774 0.09203 0.30069 0.09203 C 0.30226 0.09203 0.3066 0.09596 0.3066 0.09989 C 0.3066 0.09781 0.30816 0.09596 0.30972 0.09596 C 0.30972 0.09642 0.31285 0.09781 0.31285 0.09989 C 0.31285 0.09873 0.31285 0.09781 0.31441 0.09781 C 0.31441 0.09827 0.31597 0.09896 0.31597 0.09989 C 0.31597 0.09919 0.31597 0.09873 0.31597 0.09827 C 0.31753 0.09827 0.31753 0.09896 0.31753 0.09942 C 0.3191 0.09942 0.3191 0.09896 0.3191 0.09827 C 0.32083 0.09827 0.32083 0.09896 0.32083 0.09942 " pathEditMode="relative" rAng="0" ptsTypes="fffffffffffffffffff">
                                      <p:cBhvr>
                                        <p:cTn id="12" dur="2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5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02312E-6 C 0.00677 -0.01595 0.03108 -0.03144 0.03958 -0.03144 C 0.09358 -0.03144 0.14913 0.21688 0.14913 0.46544 C 0.14913 0.33989 0.17674 0.21688 0.20295 0.21688 C 0.23073 0.21688 0.25729 0.34197 0.25729 0.46544 C 0.25729 0.40347 0.27118 0.33989 0.2849 0.33989 C 0.29878 0.33989 0.31267 0.40162 0.31267 0.46544 C 0.31267 0.4333 0.31962 0.40347 0.32656 0.40347 C 0.33351 0.40347 0.34045 0.43492 0.34045 0.46544 C 0.34045 0.44948 0.34392 0.4333 0.3474 0.4333 C 0.34931 0.4333 0.35434 0.44948 0.35434 0.46544 C 0.35434 0.45734 0.35625 0.44948 0.35781 0.44948 C 0.35781 0.44717 0.36163 0.45734 0.36163 0.46544 C 0.36163 0.46104 0.36163 0.45734 0.36354 0.45734 C 0.36354 0.45919 0.3651 0.4615 0.3651 0.46544 C 0.3651 0.46312 0.3651 0.46104 0.3651 0.45919 C 0.36701 0.45919 0.36701 0.4615 0.36701 0.46335 C 0.36892 0.46335 0.36892 0.4615 0.36892 0.45919 C 0.37083 0.45919 0.37083 0.4615 0.37083 0.46335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9" grpId="0" animBg="1"/>
      <p:bldP spid="111620" grpId="0" animBg="1"/>
      <p:bldP spid="111621" grpId="0" animBg="1"/>
      <p:bldP spid="1116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End of 	Web </a:t>
            </a:r>
            <a:r>
              <a:rPr lang="sv-SE" dirty="0" smtClean="0"/>
              <a:t>Lecture 24</a:t>
            </a:r>
            <a:br>
              <a:rPr lang="sv-SE" dirty="0" smtClean="0"/>
            </a:br>
            <a:r>
              <a:rPr lang="sv-SE" dirty="0" smtClean="0"/>
              <a:t>		Class </a:t>
            </a:r>
            <a:r>
              <a:rPr lang="sv-SE" dirty="0" smtClean="0"/>
              <a:t>Lecture </a:t>
            </a:r>
            <a:r>
              <a:rPr lang="sv-SE" dirty="0" smtClean="0"/>
              <a:t>20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8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5"/>
          <p:cNvGrpSpPr/>
          <p:nvPr/>
        </p:nvGrpSpPr>
        <p:grpSpPr>
          <a:xfrm>
            <a:off x="1813192" y="1794929"/>
            <a:ext cx="5517615" cy="3234267"/>
            <a:chOff x="3115732" y="1540934"/>
            <a:chExt cx="5517615" cy="3234267"/>
          </a:xfrm>
        </p:grpSpPr>
        <p:graphicFrame>
          <p:nvGraphicFramePr>
            <p:cNvPr id="83971" name="Object 3"/>
            <p:cNvGraphicFramePr>
              <a:graphicFrameLocks noChangeAspect="1"/>
            </p:cNvGraphicFramePr>
            <p:nvPr/>
          </p:nvGraphicFramePr>
          <p:xfrm>
            <a:off x="3701253" y="1939930"/>
            <a:ext cx="4259262" cy="237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55" name="Equation" r:id="rId4" imgW="1752600" imgH="977900" progId="Equation.3">
                    <p:embed/>
                  </p:oleObj>
                </mc:Choice>
                <mc:Fallback>
                  <p:oleObj name="Equation" r:id="rId4" imgW="1752600" imgH="9779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1253" y="1939930"/>
                          <a:ext cx="4259262" cy="2374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ktangel 4"/>
            <p:cNvSpPr/>
            <p:nvPr/>
          </p:nvSpPr>
          <p:spPr>
            <a:xfrm>
              <a:off x="3115732" y="1540934"/>
              <a:ext cx="5517615" cy="3234267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336800" y="5192713"/>
          <a:ext cx="17907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6" name="Equation" r:id="rId6" imgW="736600" imgH="393700" progId="Equation.3">
                  <p:embed/>
                </p:oleObj>
              </mc:Choice>
              <mc:Fallback>
                <p:oleObj name="Equation" r:id="rId6" imgW="736600" imgH="393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192713"/>
                        <a:ext cx="17907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6" name="Object 6"/>
          <p:cNvGraphicFramePr>
            <a:graphicFrameLocks noChangeAspect="1"/>
          </p:cNvGraphicFramePr>
          <p:nvPr/>
        </p:nvGraphicFramePr>
        <p:xfrm>
          <a:off x="4688419" y="5238750"/>
          <a:ext cx="20367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7" name="Equation" r:id="rId8" imgW="838200" imgH="355600" progId="Equation.3">
                  <p:embed/>
                </p:oleObj>
              </mc:Choice>
              <mc:Fallback>
                <p:oleObj name="Equation" r:id="rId8" imgW="838200" imgH="355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8419" y="5238750"/>
                        <a:ext cx="203676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99"/>
                </a:solidFill>
                <a:cs typeface="Arial" pitchFamily="34" charset="0"/>
              </a:rPr>
              <a:t>Energy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Balance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  <p:sp>
        <p:nvSpPr>
          <p:cNvPr id="11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26"/>
          <p:cNvGrpSpPr/>
          <p:nvPr/>
        </p:nvGrpSpPr>
        <p:grpSpPr>
          <a:xfrm>
            <a:off x="717102" y="1883706"/>
            <a:ext cx="9201053" cy="4743083"/>
            <a:chOff x="3173935" y="1638464"/>
            <a:chExt cx="4308565" cy="2145982"/>
          </a:xfrm>
        </p:grpSpPr>
        <p:cxnSp>
          <p:nvCxnSpPr>
            <p:cNvPr id="24" name="Rak pil 23"/>
            <p:cNvCxnSpPr/>
            <p:nvPr/>
          </p:nvCxnSpPr>
          <p:spPr>
            <a:xfrm flipV="1">
              <a:off x="3903138" y="2469568"/>
              <a:ext cx="2293679" cy="23299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 25"/>
            <p:cNvGrpSpPr/>
            <p:nvPr/>
          </p:nvGrpSpPr>
          <p:grpSpPr>
            <a:xfrm>
              <a:off x="3173935" y="1638464"/>
              <a:ext cx="4308565" cy="2145982"/>
              <a:chOff x="4495518" y="574363"/>
              <a:chExt cx="4308565" cy="2145982"/>
            </a:xfrm>
          </p:grpSpPr>
          <p:grpSp>
            <p:nvGrpSpPr>
              <p:cNvPr id="4" name="Grupp 20"/>
              <p:cNvGrpSpPr/>
              <p:nvPr/>
            </p:nvGrpSpPr>
            <p:grpSpPr>
              <a:xfrm>
                <a:off x="4495518" y="574363"/>
                <a:ext cx="2803537" cy="1923179"/>
                <a:chOff x="4368257" y="1066806"/>
                <a:chExt cx="2803537" cy="1923179"/>
              </a:xfrm>
            </p:grpSpPr>
            <p:grpSp>
              <p:nvGrpSpPr>
                <p:cNvPr id="5" name="Grupp 15"/>
                <p:cNvGrpSpPr/>
                <p:nvPr/>
              </p:nvGrpSpPr>
              <p:grpSpPr>
                <a:xfrm>
                  <a:off x="4818060" y="1066806"/>
                  <a:ext cx="2353734" cy="1697034"/>
                  <a:chOff x="4021667" y="2883436"/>
                  <a:chExt cx="2353734" cy="1697034"/>
                </a:xfrm>
              </p:grpSpPr>
              <p:cxnSp>
                <p:nvCxnSpPr>
                  <p:cNvPr id="9" name="Rak 8"/>
                  <p:cNvCxnSpPr/>
                  <p:nvPr/>
                </p:nvCxnSpPr>
                <p:spPr>
                  <a:xfrm rot="16200000" flipH="1">
                    <a:off x="3181616" y="3723487"/>
                    <a:ext cx="1697034" cy="16931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Rak 9"/>
                  <p:cNvCxnSpPr/>
                  <p:nvPr/>
                </p:nvCxnSpPr>
                <p:spPr>
                  <a:xfrm flipV="1">
                    <a:off x="4038599" y="4563533"/>
                    <a:ext cx="2252137" cy="16935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Rak 10"/>
                  <p:cNvCxnSpPr/>
                  <p:nvPr/>
                </p:nvCxnSpPr>
                <p:spPr>
                  <a:xfrm rot="5400000">
                    <a:off x="4157137" y="3351189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Rak 12"/>
                  <p:cNvCxnSpPr/>
                  <p:nvPr/>
                </p:nvCxnSpPr>
                <p:spPr>
                  <a:xfrm rot="5400000">
                    <a:off x="4470399" y="3351189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Rak 13"/>
                  <p:cNvCxnSpPr/>
                  <p:nvPr/>
                </p:nvCxnSpPr>
                <p:spPr>
                  <a:xfrm rot="5400000">
                    <a:off x="4817537" y="3352800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Rak 14"/>
                  <p:cNvCxnSpPr/>
                  <p:nvPr/>
                </p:nvCxnSpPr>
                <p:spPr>
                  <a:xfrm rot="5400000">
                    <a:off x="5147732" y="3352801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textruta 18"/>
                <p:cNvSpPr txBox="1"/>
                <p:nvPr/>
              </p:nvSpPr>
              <p:spPr>
                <a:xfrm>
                  <a:off x="4368257" y="1638461"/>
                  <a:ext cx="466735" cy="226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R(T)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textruta 19"/>
                <p:cNvSpPr txBox="1"/>
                <p:nvPr/>
              </p:nvSpPr>
              <p:spPr>
                <a:xfrm>
                  <a:off x="5757860" y="2763840"/>
                  <a:ext cx="889525" cy="226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/>
                    <a:t>T</a:t>
                  </a:r>
                  <a:endParaRPr lang="sv-SE" sz="2600" dirty="0"/>
                </a:p>
              </p:txBody>
            </p:sp>
          </p:grpSp>
          <p:sp>
            <p:nvSpPr>
              <p:cNvPr id="22" name="textruta 21"/>
              <p:cNvSpPr txBox="1"/>
              <p:nvPr/>
            </p:nvSpPr>
            <p:spPr>
              <a:xfrm>
                <a:off x="4567994" y="2497542"/>
                <a:ext cx="4236089" cy="22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Variation of heat removal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line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with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inlet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temperature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ruta 24"/>
              <p:cNvSpPr txBox="1"/>
              <p:nvPr/>
            </p:nvSpPr>
            <p:spPr>
              <a:xfrm>
                <a:off x="7299055" y="1146018"/>
                <a:ext cx="1102577" cy="22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Increasing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T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816085" y="1680777"/>
          <a:ext cx="3888044" cy="60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4" imgW="1549400" imgH="241300" progId="Equation.3">
                  <p:embed/>
                </p:oleObj>
              </mc:Choice>
              <mc:Fallback>
                <p:oleObj name="Equation" r:id="rId4" imgW="15494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085" y="1680777"/>
                        <a:ext cx="3888044" cy="605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99"/>
                </a:solidFill>
                <a:cs typeface="Arial" pitchFamily="34" charset="0"/>
              </a:rPr>
              <a:t>Energy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Balance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  <p:sp>
        <p:nvSpPr>
          <p:cNvPr id="26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Rak 23"/>
          <p:cNvCxnSpPr/>
          <p:nvPr/>
        </p:nvCxnSpPr>
        <p:spPr>
          <a:xfrm rot="10800000" flipV="1">
            <a:off x="3922825" y="2825463"/>
            <a:ext cx="2600500" cy="248733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p 38"/>
          <p:cNvGrpSpPr/>
          <p:nvPr/>
        </p:nvGrpSpPr>
        <p:grpSpPr>
          <a:xfrm>
            <a:off x="937237" y="1816721"/>
            <a:ext cx="12438492" cy="4808685"/>
            <a:chOff x="937237" y="1461128"/>
            <a:chExt cx="12438492" cy="4808685"/>
          </a:xfrm>
        </p:grpSpPr>
        <p:grpSp>
          <p:nvGrpSpPr>
            <p:cNvPr id="3" name="Grupp 20"/>
            <p:cNvGrpSpPr/>
            <p:nvPr/>
          </p:nvGrpSpPr>
          <p:grpSpPr>
            <a:xfrm>
              <a:off x="937237" y="1561973"/>
              <a:ext cx="5603023" cy="4250648"/>
              <a:chOff x="4471339" y="1066803"/>
              <a:chExt cx="2623720" cy="1923182"/>
            </a:xfrm>
          </p:grpSpPr>
          <p:grpSp>
            <p:nvGrpSpPr>
              <p:cNvPr id="4" name="Grupp 15"/>
              <p:cNvGrpSpPr/>
              <p:nvPr/>
            </p:nvGrpSpPr>
            <p:grpSpPr>
              <a:xfrm>
                <a:off x="4825989" y="1066803"/>
                <a:ext cx="2269070" cy="1697038"/>
                <a:chOff x="4029596" y="2883433"/>
                <a:chExt cx="2269070" cy="1697038"/>
              </a:xfrm>
            </p:grpSpPr>
            <p:cxnSp>
              <p:nvCxnSpPr>
                <p:cNvPr id="12" name="Rak 11"/>
                <p:cNvCxnSpPr/>
                <p:nvPr/>
              </p:nvCxnSpPr>
              <p:spPr>
                <a:xfrm rot="16200000" flipH="1">
                  <a:off x="3189545" y="3723484"/>
                  <a:ext cx="1697034" cy="1693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Rak 12"/>
                <p:cNvCxnSpPr/>
                <p:nvPr/>
              </p:nvCxnSpPr>
              <p:spPr>
                <a:xfrm flipV="1">
                  <a:off x="4046529" y="4563533"/>
                  <a:ext cx="2252137" cy="16935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Rak 13"/>
                <p:cNvCxnSpPr/>
                <p:nvPr/>
              </p:nvCxnSpPr>
              <p:spPr>
                <a:xfrm rot="16200000" flipH="1">
                  <a:off x="3756586" y="3829872"/>
                  <a:ext cx="1501196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Rak 14"/>
                <p:cNvCxnSpPr/>
                <p:nvPr/>
              </p:nvCxnSpPr>
              <p:spPr>
                <a:xfrm rot="5400000">
                  <a:off x="4037300" y="3650859"/>
                  <a:ext cx="1501197" cy="347137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Rak 15"/>
                <p:cNvCxnSpPr/>
                <p:nvPr/>
              </p:nvCxnSpPr>
              <p:spPr>
                <a:xfrm rot="5400000">
                  <a:off x="4434518" y="3400117"/>
                  <a:ext cx="1501197" cy="8595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Rak 16"/>
                <p:cNvCxnSpPr/>
                <p:nvPr/>
              </p:nvCxnSpPr>
              <p:spPr>
                <a:xfrm rot="5400000">
                  <a:off x="4775908" y="3347357"/>
                  <a:ext cx="1371599" cy="1083738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ruta 9"/>
              <p:cNvSpPr txBox="1"/>
              <p:nvPr/>
            </p:nvSpPr>
            <p:spPr>
              <a:xfrm>
                <a:off x="4471339" y="1638461"/>
                <a:ext cx="777168" cy="22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R(T)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5797506" y="2763840"/>
                <a:ext cx="272796" cy="22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/>
                  <a:t>T</a:t>
                </a:r>
                <a:r>
                  <a:rPr lang="sv-SE" sz="2600" baseline="-25000" dirty="0" smtClean="0"/>
                  <a:t>0</a:t>
                </a:r>
                <a:endParaRPr lang="sv-SE" sz="2600" dirty="0"/>
              </a:p>
            </p:txBody>
          </p:sp>
        </p:grpSp>
        <p:sp>
          <p:nvSpPr>
            <p:cNvPr id="19" name="textruta 18"/>
            <p:cNvSpPr txBox="1"/>
            <p:nvPr/>
          </p:nvSpPr>
          <p:spPr>
            <a:xfrm>
              <a:off x="2514708" y="5312784"/>
              <a:ext cx="601033" cy="49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/>
                <a:t>T</a:t>
              </a:r>
              <a:r>
                <a:rPr lang="sv-SE" sz="2600" baseline="-25000" dirty="0" smtClean="0"/>
                <a:t>a</a:t>
              </a:r>
              <a:endParaRPr lang="sv-SE" sz="2600" dirty="0"/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5632037" y="5312796"/>
              <a:ext cx="556103" cy="499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/>
                <a:t>T</a:t>
              </a:r>
              <a:endParaRPr lang="sv-SE" sz="2600" dirty="0"/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2388871" y="1461128"/>
              <a:ext cx="1659662" cy="49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κ=∞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6260486" y="2337933"/>
              <a:ext cx="1659662" cy="49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κ=0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5910090" y="3571513"/>
              <a:ext cx="2776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Increase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κ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Rak pil 35"/>
            <p:cNvCxnSpPr/>
            <p:nvPr/>
          </p:nvCxnSpPr>
          <p:spPr>
            <a:xfrm rot="10800000">
              <a:off x="2514709" y="2269229"/>
              <a:ext cx="3395383" cy="154850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ruta 37"/>
            <p:cNvSpPr txBox="1"/>
            <p:nvPr/>
          </p:nvSpPr>
          <p:spPr>
            <a:xfrm>
              <a:off x="949323" y="5777370"/>
              <a:ext cx="124264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Variation of heat removal line with κ (κ=UA/C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P0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3966070" y="1513963"/>
          <a:ext cx="3888044" cy="60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1" name="Equation" r:id="rId4" imgW="1549400" imgH="241300" progId="Equation.3">
                  <p:embed/>
                </p:oleObj>
              </mc:Choice>
              <mc:Fallback>
                <p:oleObj name="Equation" r:id="rId4" imgW="15494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070" y="1513963"/>
                        <a:ext cx="3888044" cy="605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33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99"/>
                </a:solidFill>
                <a:cs typeface="Arial" pitchFamily="34" charset="0"/>
              </a:rPr>
              <a:t>Energy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Balance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G_T_lec21.pdf"/>
          <p:cNvPicPr>
            <a:picLocks noChangeAspect="1"/>
          </p:cNvPicPr>
          <p:nvPr/>
        </p:nvPicPr>
        <p:blipFill>
          <a:blip r:embed="rId3">
            <a:lum contrast="11000"/>
          </a:blip>
          <a:stretch>
            <a:fillRect/>
          </a:stretch>
        </p:blipFill>
        <p:spPr>
          <a:xfrm>
            <a:off x="2277532" y="1669717"/>
            <a:ext cx="4783667" cy="3380938"/>
          </a:xfrm>
          <a:prstGeom prst="rect">
            <a:avLst/>
          </a:prstGeom>
        </p:spPr>
      </p:pic>
      <p:sp>
        <p:nvSpPr>
          <p:cNvPr id="6" name="textruta 37"/>
          <p:cNvSpPr txBox="1"/>
          <p:nvPr/>
        </p:nvSpPr>
        <p:spPr>
          <a:xfrm>
            <a:off x="914400" y="5320170"/>
            <a:ext cx="80655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Variation of heat generation curve with space-time.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8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R_T_2_lec2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360084" y="1428993"/>
            <a:ext cx="4423833" cy="4137398"/>
          </a:xfrm>
          <a:prstGeom prst="rect">
            <a:avLst/>
          </a:prstGeom>
        </p:spPr>
      </p:pic>
      <p:sp>
        <p:nvSpPr>
          <p:cNvPr id="6" name="textruta 37"/>
          <p:cNvSpPr txBox="1"/>
          <p:nvPr/>
        </p:nvSpPr>
        <p:spPr>
          <a:xfrm>
            <a:off x="1018773" y="5557482"/>
            <a:ext cx="71064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Finding Multiple Steady States with 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sv-SE" sz="2600" i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varied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T_s_lec2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413000" y="1600200"/>
            <a:ext cx="4318000" cy="3657600"/>
          </a:xfrm>
          <a:prstGeom prst="rect">
            <a:avLst/>
          </a:prstGeom>
        </p:spPr>
      </p:pic>
      <p:sp>
        <p:nvSpPr>
          <p:cNvPr id="6" name="textruta 37"/>
          <p:cNvSpPr txBox="1"/>
          <p:nvPr/>
        </p:nvSpPr>
        <p:spPr>
          <a:xfrm>
            <a:off x="1937328" y="5566391"/>
            <a:ext cx="57726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600" dirty="0" smtClean="0">
                <a:latin typeface="Arial" pitchFamily="34" charset="0"/>
                <a:cs typeface="Arial" pitchFamily="34" charset="0"/>
              </a:rPr>
              <a:t>Temperature ignition-extinction curve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597</TotalTime>
  <Words>708</Words>
  <Application>Microsoft Office PowerPoint</Application>
  <PresentationFormat>On-screen Show (4:3)</PresentationFormat>
  <Paragraphs>256</Paragraphs>
  <Slides>39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Lecture_1_draft_yellow</vt:lpstr>
      <vt:lpstr>Equation</vt:lpstr>
      <vt:lpstr>Microsoft Equation 3.0</vt:lpstr>
      <vt:lpstr>Document</vt:lpstr>
      <vt:lpstr>Lecture 24</vt:lpstr>
      <vt:lpstr>Web Lecture 24 Class Lecture 20-Thursday 3/28/2013</vt:lpstr>
      <vt:lpstr>CSTR with Heat Effects</vt:lpstr>
      <vt:lpstr>Energy Balance for CSTRs</vt:lpstr>
      <vt:lpstr>Energy Balance for CSTRs</vt:lpstr>
      <vt:lpstr>Energy Balance for CSTRs</vt:lpstr>
      <vt:lpstr>Multiple Steady States (MSS)</vt:lpstr>
      <vt:lpstr>Multiple Steady States (MSS)</vt:lpstr>
      <vt:lpstr>Multiple Steady States (MSS)</vt:lpstr>
      <vt:lpstr>Multiple Steady States (MSS)</vt:lpstr>
      <vt:lpstr>Multiple Steady States (MSS)</vt:lpstr>
      <vt:lpstr>Reversible Reaction Gas Flow in a PBR with Heat Effects</vt:lpstr>
      <vt:lpstr>Reversible Reaction Gas Flow in a PBR with Heat Effects</vt:lpstr>
      <vt:lpstr>Reversible Reaction Gas Flow in a PBR with Heat Effects</vt:lpstr>
      <vt:lpstr>Reversible Reaction Gas Flow in a PBR with Heat Effects</vt:lpstr>
      <vt:lpstr>Adiabatic Equilibrium Conversion</vt:lpstr>
      <vt:lpstr>Gas Phase Heat Effects</vt:lpstr>
      <vt:lpstr>Gas Phase Heat Effects</vt:lpstr>
      <vt:lpstr>Gas Phase Heat Effects</vt:lpstr>
      <vt:lpstr>PowerPoint Presentation</vt:lpstr>
      <vt:lpstr>PowerPoint Presentation</vt:lpstr>
      <vt:lpstr>Adiabatic Exothermic Reactions</vt:lpstr>
      <vt:lpstr>A. First Order Reaction</vt:lpstr>
      <vt:lpstr>A.1. Liquid Phase Reaction</vt:lpstr>
      <vt:lpstr>PowerPoint Presentation</vt:lpstr>
      <vt:lpstr>A.1.a. Case 1. Constant 0</vt:lpstr>
      <vt:lpstr>A.1.a. Case 2. Constant A, Variable 0</vt:lpstr>
      <vt:lpstr>A.2. Gas Phase </vt:lpstr>
      <vt:lpstr>PowerPoint Presentation</vt:lpstr>
      <vt:lpstr>PowerPoint Presentation</vt:lpstr>
      <vt:lpstr>A.2.a.  Case 1</vt:lpstr>
      <vt:lpstr>A.2.a.  Case 1</vt:lpstr>
      <vt:lpstr>A.2.b.  Case 2: Variable 0 Constant T, P i.e., PI = PA, TI = TA </vt:lpstr>
      <vt:lpstr>B. Gas Phase Second Order Reaction </vt:lpstr>
      <vt:lpstr>B. Gas Phase Second Order Reaction </vt:lpstr>
      <vt:lpstr>B. Gas Phase Second Order Reaction </vt:lpstr>
      <vt:lpstr>PowerPoint Presentation</vt:lpstr>
      <vt:lpstr>PowerPoint Presentation</vt:lpstr>
      <vt:lpstr>End of  Web Lecture 24   Class Lecture 20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22</dc:title>
  <dc:creator>Akash Gupta</dc:creator>
  <cp:lastModifiedBy>Shih, Albert</cp:lastModifiedBy>
  <cp:revision>56</cp:revision>
  <dcterms:created xsi:type="dcterms:W3CDTF">2010-08-03T21:03:19Z</dcterms:created>
  <dcterms:modified xsi:type="dcterms:W3CDTF">2013-03-05T08:59:33Z</dcterms:modified>
</cp:coreProperties>
</file>