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388" r:id="rId3"/>
    <p:sldId id="302" r:id="rId4"/>
    <p:sldId id="390" r:id="rId5"/>
    <p:sldId id="278" r:id="rId6"/>
    <p:sldId id="380" r:id="rId7"/>
    <p:sldId id="381" r:id="rId8"/>
    <p:sldId id="382" r:id="rId9"/>
    <p:sldId id="383" r:id="rId10"/>
    <p:sldId id="385" r:id="rId11"/>
    <p:sldId id="387" r:id="rId12"/>
    <p:sldId id="368" r:id="rId13"/>
    <p:sldId id="391" r:id="rId14"/>
    <p:sldId id="392" r:id="rId15"/>
    <p:sldId id="393" r:id="rId16"/>
    <p:sldId id="394" r:id="rId17"/>
    <p:sldId id="386" r:id="rId18"/>
    <p:sldId id="395" r:id="rId19"/>
    <p:sldId id="396" r:id="rId20"/>
    <p:sldId id="397" r:id="rId21"/>
    <p:sldId id="398" r:id="rId22"/>
    <p:sldId id="399" r:id="rId23"/>
    <p:sldId id="400" r:id="rId24"/>
    <p:sldId id="411" r:id="rId25"/>
    <p:sldId id="402" r:id="rId26"/>
    <p:sldId id="404" r:id="rId27"/>
    <p:sldId id="405" r:id="rId28"/>
    <p:sldId id="362" r:id="rId29"/>
    <p:sldId id="412" r:id="rId30"/>
    <p:sldId id="407" r:id="rId31"/>
    <p:sldId id="408" r:id="rId32"/>
    <p:sldId id="373" r:id="rId33"/>
    <p:sldId id="366" r:id="rId34"/>
    <p:sldId id="389" r:id="rId35"/>
    <p:sldId id="409" r:id="rId36"/>
    <p:sldId id="410" r:id="rId37"/>
    <p:sldId id="378" r:id="rId38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000D5"/>
    <a:srgbClr val="3B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170" y="-72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7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43582B1-2244-8541-A9E4-D3ED8A75ADEF}" type="datetimeFigureOut">
              <a:rPr lang="sv-SE" smtClean="0"/>
              <a:pPr/>
              <a:t>2013-02-04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9EEA502-95FB-3C40-937A-3433AEFDFF0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63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A502-95FB-3C40-937A-3433AEFDFF0E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9423-1C72-415F-B7E2-B2D3E44EFBDB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9606-11BA-4E29-8BF2-3996CB52FCA4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8AB3-7808-4997-9901-79BC103F9BD4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236F1-EE9A-4D2B-B546-843DE9AAFDFE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8B8-C117-4938-BEDA-1D960A88A224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2AD-B661-4A4A-AD3D-48250955D4D6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A483-063C-436F-971A-91726487F300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FF73-722D-4113-9DEA-BAC0C6EE4096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F478-A7AE-49BF-AB10-327420B7E5EA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EC01-CA2B-45E4-BF75-72EFDBBF0CC0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4865-250A-487C-AB9C-1692E8BCA2B7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33D-7C16-4656-A838-00FC68051E28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9A8DD6-58D7-4A47-AF24-55A27B633F7F}" type="datetime1">
              <a:rPr lang="sv-SE" smtClean="0"/>
              <a:pPr/>
              <a:t>2013-02-04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408377-A61A-B54F-ACA1-A97C722BD43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50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7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9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96.wmf"/><Relationship Id="rId3" Type="http://schemas.openxmlformats.org/officeDocument/2006/relationships/image" Target="../media/image50.png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95.wmf"/><Relationship Id="rId5" Type="http://schemas.openxmlformats.org/officeDocument/2006/relationships/image" Target="../media/image47.wmf"/><Relationship Id="rId15" Type="http://schemas.openxmlformats.org/officeDocument/2006/relationships/image" Target="../media/image97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8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9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8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787400" y="3735080"/>
            <a:ext cx="794384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expressions are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coupled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ordinary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differential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equations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solve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simultaneously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an ODE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solver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Polymath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For the special case of isothermal operation and epsilon = 0, we can obtain an analytical solution. </a:t>
            </a:r>
          </a:p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Polymath will combine the </a:t>
            </a:r>
            <a:r>
              <a:rPr lang="en-US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981075" y="1498600"/>
            <a:ext cx="7637463" cy="2133600"/>
            <a:chOff x="917575" y="952500"/>
            <a:chExt cx="7637463" cy="2133600"/>
          </a:xfrm>
        </p:grpSpPr>
        <p:graphicFrame>
          <p:nvGraphicFramePr>
            <p:cNvPr id="34823" name="Object 7"/>
            <p:cNvGraphicFramePr>
              <a:graphicFrameLocks noChangeAspect="1"/>
            </p:cNvGraphicFramePr>
            <p:nvPr/>
          </p:nvGraphicFramePr>
          <p:xfrm>
            <a:off x="938213" y="952500"/>
            <a:ext cx="3165475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46" name="Equation" r:id="rId3" imgW="1409400" imgH="482400" progId="Equation.3">
                    <p:embed/>
                  </p:oleObj>
                </mc:Choice>
                <mc:Fallback>
                  <p:oleObj name="Equation" r:id="rId3" imgW="1409400" imgH="482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8213" y="952500"/>
                          <a:ext cx="3165475" cy="1079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4" name="Object 8"/>
            <p:cNvGraphicFramePr>
              <a:graphicFrameLocks noChangeAspect="1"/>
            </p:cNvGraphicFramePr>
            <p:nvPr/>
          </p:nvGraphicFramePr>
          <p:xfrm>
            <a:off x="917575" y="2209800"/>
            <a:ext cx="210185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47" name="Equation" r:id="rId5" imgW="939600" imgH="393480" progId="Equation.3">
                    <p:embed/>
                  </p:oleObj>
                </mc:Choice>
                <mc:Fallback>
                  <p:oleObj name="Equation" r:id="rId5" imgW="93960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575" y="2209800"/>
                          <a:ext cx="2101850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7" name="Object 11"/>
            <p:cNvGraphicFramePr>
              <a:graphicFrameLocks noChangeAspect="1"/>
            </p:cNvGraphicFramePr>
            <p:nvPr/>
          </p:nvGraphicFramePr>
          <p:xfrm>
            <a:off x="3624263" y="2209800"/>
            <a:ext cx="2100262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48" name="Equation" r:id="rId7" imgW="939600" imgH="393480" progId="Equation.3">
                    <p:embed/>
                  </p:oleObj>
                </mc:Choice>
                <mc:Fallback>
                  <p:oleObj name="Equation" r:id="rId7" imgW="93960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4263" y="2209800"/>
                          <a:ext cx="2100262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8" name="Object 12"/>
            <p:cNvGraphicFramePr>
              <a:graphicFrameLocks noChangeAspect="1"/>
            </p:cNvGraphicFramePr>
            <p:nvPr/>
          </p:nvGraphicFramePr>
          <p:xfrm>
            <a:off x="6481763" y="2209800"/>
            <a:ext cx="2073275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49" name="Equation" r:id="rId9" imgW="927000" imgH="393480" progId="Equation.3">
                    <p:embed/>
                  </p:oleObj>
                </mc:Choice>
                <mc:Fallback>
                  <p:oleObj name="Equation" r:id="rId9" imgW="92700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1763" y="2209800"/>
                          <a:ext cx="2073275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Platshållare för innehåll 5"/>
            <p:cNvSpPr txBox="1">
              <a:spLocks/>
            </p:cNvSpPr>
            <p:nvPr/>
          </p:nvSpPr>
          <p:spPr>
            <a:xfrm>
              <a:off x="3003550" y="2425700"/>
              <a:ext cx="664199" cy="457992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and</a:t>
              </a:r>
            </a:p>
          </p:txBody>
        </p:sp>
        <p:sp>
          <p:nvSpPr>
            <p:cNvPr id="9" name="Platshållare för innehåll 5"/>
            <p:cNvSpPr txBox="1">
              <a:spLocks/>
            </p:cNvSpPr>
            <p:nvPr/>
          </p:nvSpPr>
          <p:spPr>
            <a:xfrm>
              <a:off x="5785162" y="2425700"/>
              <a:ext cx="476874" cy="45799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or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11</a:t>
            </a:fld>
            <a:endParaRPr lang="sv-SE"/>
          </a:p>
        </p:txBody>
      </p:sp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696459"/>
              </p:ext>
            </p:extLst>
          </p:nvPr>
        </p:nvGraphicFramePr>
        <p:xfrm>
          <a:off x="2644775" y="1608138"/>
          <a:ext cx="3616325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83" name="Equation" r:id="rId3" imgW="1320480" imgH="1625400" progId="Equation.DSMT4">
                  <p:embed/>
                </p:oleObj>
              </mc:Choice>
              <mc:Fallback>
                <p:oleObj name="Equation" r:id="rId3" imgW="1320480" imgH="1625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608138"/>
                        <a:ext cx="3616325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Packed Bed Reactors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18"/>
          <p:cNvGrpSpPr/>
          <p:nvPr/>
        </p:nvGrpSpPr>
        <p:grpSpPr>
          <a:xfrm>
            <a:off x="787591" y="375844"/>
            <a:ext cx="5460832" cy="6084781"/>
            <a:chOff x="336530" y="1277558"/>
            <a:chExt cx="4441478" cy="4867806"/>
          </a:xfrm>
        </p:grpSpPr>
        <p:sp>
          <p:nvSpPr>
            <p:cNvPr id="15" name="textruta 14"/>
            <p:cNvSpPr txBox="1"/>
            <p:nvPr/>
          </p:nvSpPr>
          <p:spPr>
            <a:xfrm>
              <a:off x="2750927" y="5744843"/>
              <a:ext cx="571500" cy="40052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upp 17"/>
            <p:cNvGrpSpPr/>
            <p:nvPr/>
          </p:nvGrpSpPr>
          <p:grpSpPr>
            <a:xfrm>
              <a:off x="336530" y="1277558"/>
              <a:ext cx="4441478" cy="3853679"/>
              <a:chOff x="700030" y="1331959"/>
              <a:chExt cx="2065606" cy="1792241"/>
            </a:xfrm>
          </p:grpSpPr>
          <p:grpSp>
            <p:nvGrpSpPr>
              <p:cNvPr id="5" name="Grupp 15"/>
              <p:cNvGrpSpPr/>
              <p:nvPr/>
            </p:nvGrpSpPr>
            <p:grpSpPr>
              <a:xfrm>
                <a:off x="808520" y="1761065"/>
                <a:ext cx="1957116" cy="1363135"/>
                <a:chOff x="808520" y="1761065"/>
                <a:chExt cx="1957116" cy="1363135"/>
              </a:xfrm>
            </p:grpSpPr>
            <p:sp>
              <p:nvSpPr>
                <p:cNvPr id="10" name="Frihandsfigur 9"/>
                <p:cNvSpPr/>
                <p:nvPr/>
              </p:nvSpPr>
              <p:spPr>
                <a:xfrm>
                  <a:off x="990600" y="1854200"/>
                  <a:ext cx="1775036" cy="1270000"/>
                </a:xfrm>
                <a:custGeom>
                  <a:avLst/>
                  <a:gdLst>
                    <a:gd name="connsiteX0" fmla="*/ 0 w 1574800"/>
                    <a:gd name="connsiteY0" fmla="*/ 0 h 1270000"/>
                    <a:gd name="connsiteX1" fmla="*/ 1181100 w 1574800"/>
                    <a:gd name="connsiteY1" fmla="*/ 419100 h 1270000"/>
                    <a:gd name="connsiteX2" fmla="*/ 1574800 w 1574800"/>
                    <a:gd name="connsiteY2" fmla="*/ 1270000 h 127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74800" h="1270000">
                      <a:moveTo>
                        <a:pt x="0" y="0"/>
                      </a:moveTo>
                      <a:cubicBezTo>
                        <a:pt x="459316" y="103716"/>
                        <a:pt x="918633" y="207433"/>
                        <a:pt x="1181100" y="419100"/>
                      </a:cubicBezTo>
                      <a:cubicBezTo>
                        <a:pt x="1443567" y="630767"/>
                        <a:pt x="1574800" y="1270000"/>
                        <a:pt x="1574800" y="1270000"/>
                      </a:cubicBezTo>
                    </a:path>
                  </a:pathLst>
                </a:custGeom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textruta 13"/>
                <p:cNvSpPr txBox="1"/>
                <p:nvPr/>
              </p:nvSpPr>
              <p:spPr>
                <a:xfrm>
                  <a:off x="808520" y="1761065"/>
                  <a:ext cx="175225" cy="186271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P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" name="textruta 16"/>
              <p:cNvSpPr txBox="1"/>
              <p:nvPr/>
            </p:nvSpPr>
            <p:spPr>
              <a:xfrm>
                <a:off x="700030" y="1331959"/>
                <a:ext cx="196823" cy="2633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40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sv-SE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5109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1537639" y="1371600"/>
            <a:ext cx="18123" cy="45883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546557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6442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Concentration Profile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710760"/>
              </p:ext>
            </p:extLst>
          </p:nvPr>
        </p:nvGraphicFramePr>
        <p:xfrm>
          <a:off x="6718753" y="4596869"/>
          <a:ext cx="113188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72" name="Equation" r:id="rId3" imgW="494567" imgH="127488" progId="Equation.3">
                  <p:embed/>
                </p:oleObj>
              </mc:Choice>
              <mc:Fallback>
                <p:oleObj name="Equation" r:id="rId3" imgW="494567" imgH="1274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753" y="4596869"/>
                        <a:ext cx="113188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75758" y="1538080"/>
            <a:ext cx="6565282" cy="4860450"/>
            <a:chOff x="675758" y="1538080"/>
            <a:chExt cx="6565282" cy="4860450"/>
          </a:xfrm>
        </p:grpSpPr>
        <p:grpSp>
          <p:nvGrpSpPr>
            <p:cNvPr id="37" name="Grupp 22"/>
            <p:cNvGrpSpPr/>
            <p:nvPr/>
          </p:nvGrpSpPr>
          <p:grpSpPr>
            <a:xfrm>
              <a:off x="675758" y="1538080"/>
              <a:ext cx="6565282" cy="4860450"/>
              <a:chOff x="675757" y="1538080"/>
              <a:chExt cx="6565282" cy="4860450"/>
            </a:xfrm>
          </p:grpSpPr>
          <p:grpSp>
            <p:nvGrpSpPr>
              <p:cNvPr id="39" name="Grupp 15"/>
              <p:cNvGrpSpPr/>
              <p:nvPr/>
            </p:nvGrpSpPr>
            <p:grpSpPr>
              <a:xfrm>
                <a:off x="675757" y="1538080"/>
                <a:ext cx="4514947" cy="989220"/>
                <a:chOff x="689428" y="1778453"/>
                <a:chExt cx="1707823" cy="368046"/>
              </a:xfrm>
            </p:grpSpPr>
            <p:graphicFrame>
              <p:nvGraphicFramePr>
                <p:cNvPr id="43" name="Object 2"/>
                <p:cNvGraphicFramePr>
                  <a:graphicFrameLocks noChangeAspect="1"/>
                </p:cNvGraphicFramePr>
                <p:nvPr/>
              </p:nvGraphicFramePr>
              <p:xfrm>
                <a:off x="1376422" y="1803928"/>
                <a:ext cx="1020829" cy="34257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4273" name="Equation" r:id="rId5" imgW="1181008" imgH="394404" progId="Equation.3">
                        <p:embed/>
                      </p:oleObj>
                    </mc:Choice>
                    <mc:Fallback>
                      <p:oleObj name="Equation" r:id="rId5" imgW="1181008" imgH="394404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76422" y="1803928"/>
                              <a:ext cx="1020829" cy="34257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" name="textruta 15"/>
                <p:cNvSpPr txBox="1"/>
                <p:nvPr/>
              </p:nvSpPr>
              <p:spPr>
                <a:xfrm>
                  <a:off x="689428" y="1778453"/>
                  <a:ext cx="240046" cy="18321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0" name="textruta 18"/>
              <p:cNvSpPr txBox="1"/>
              <p:nvPr/>
            </p:nvSpPr>
            <p:spPr>
              <a:xfrm>
                <a:off x="3524023" y="5906087"/>
                <a:ext cx="634606" cy="4924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Frihandsfigur 19"/>
              <p:cNvSpPr/>
              <p:nvPr/>
            </p:nvSpPr>
            <p:spPr>
              <a:xfrm rot="16200000" flipV="1">
                <a:off x="2682912" y="1395059"/>
                <a:ext cx="2739027" cy="5197188"/>
              </a:xfrm>
              <a:custGeom>
                <a:avLst/>
                <a:gdLst>
                  <a:gd name="connsiteX0" fmla="*/ 0 w 5147733"/>
                  <a:gd name="connsiteY0" fmla="*/ 0 h 2630311"/>
                  <a:gd name="connsiteX1" fmla="*/ 575733 w 5147733"/>
                  <a:gd name="connsiteY1" fmla="*/ 1456267 h 2630311"/>
                  <a:gd name="connsiteX2" fmla="*/ 2150533 w 5147733"/>
                  <a:gd name="connsiteY2" fmla="*/ 2438400 h 2630311"/>
                  <a:gd name="connsiteX3" fmla="*/ 5147733 w 5147733"/>
                  <a:gd name="connsiteY3" fmla="*/ 2607734 h 2630311"/>
                  <a:gd name="connsiteX4" fmla="*/ 5147733 w 5147733"/>
                  <a:gd name="connsiteY4" fmla="*/ 2607734 h 263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7733" h="2630311">
                    <a:moveTo>
                      <a:pt x="0" y="0"/>
                    </a:moveTo>
                    <a:cubicBezTo>
                      <a:pt x="108655" y="524933"/>
                      <a:pt x="217311" y="1049867"/>
                      <a:pt x="575733" y="1456267"/>
                    </a:cubicBezTo>
                    <a:cubicBezTo>
                      <a:pt x="934155" y="1862667"/>
                      <a:pt x="1388533" y="2246489"/>
                      <a:pt x="2150533" y="2438400"/>
                    </a:cubicBezTo>
                    <a:cubicBezTo>
                      <a:pt x="2912533" y="2630311"/>
                      <a:pt x="5147733" y="2607734"/>
                      <a:pt x="5147733" y="2607734"/>
                    </a:cubicBezTo>
                    <a:lnTo>
                      <a:pt x="5147733" y="2607734"/>
                    </a:lnTo>
                  </a:path>
                </a:pathLst>
              </a:custGeom>
              <a:ln w="254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42" name="Object 2"/>
              <p:cNvGraphicFramePr>
                <a:graphicFrameLocks noChangeAspect="1"/>
              </p:cNvGraphicFramePr>
              <p:nvPr/>
            </p:nvGraphicFramePr>
            <p:xfrm>
              <a:off x="6718751" y="5214736"/>
              <a:ext cx="522288" cy="2968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4274" name="Equation" r:id="rId7" imgW="228052" imgH="127183" progId="Equation.3">
                      <p:embed/>
                    </p:oleObj>
                  </mc:Choice>
                  <mc:Fallback>
                    <p:oleObj name="Equation" r:id="rId7" imgW="228052" imgH="12718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18751" y="5214736"/>
                            <a:ext cx="522288" cy="2968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8" name="Frihandsfigur 25"/>
            <p:cNvSpPr/>
            <p:nvPr/>
          </p:nvSpPr>
          <p:spPr>
            <a:xfrm rot="16200000" flipV="1">
              <a:off x="2951496" y="1126476"/>
              <a:ext cx="2201860" cy="5197188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Line 7"/>
          <p:cNvSpPr>
            <a:spLocks noChangeShapeType="1"/>
          </p:cNvSpPr>
          <p:nvPr/>
        </p:nvSpPr>
        <p:spPr bwMode="auto">
          <a:xfrm flipH="1" flipV="1">
            <a:off x="1453832" y="1371600"/>
            <a:ext cx="18123" cy="45883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505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Reaction Rate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latin typeface="Arial" pitchFamily="34" charset="0"/>
                <a:cs typeface="Arial" pitchFamily="34" charset="0"/>
              </a:rPr>
              <a:t>3</a:t>
            </a:r>
            <a:endParaRPr lang="sv-SE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upp 15"/>
          <p:cNvGrpSpPr/>
          <p:nvPr/>
        </p:nvGrpSpPr>
        <p:grpSpPr>
          <a:xfrm>
            <a:off x="603504" y="1732644"/>
            <a:ext cx="6137274" cy="2561369"/>
            <a:chOff x="770090" y="1761065"/>
            <a:chExt cx="2321483" cy="952975"/>
          </a:xfrm>
          <a:noFill/>
        </p:grpSpPr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2509951" y="2603590"/>
            <a:ext cx="428148" cy="11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96" name="Equation" r:id="rId3" imgW="494567" imgH="127488" progId="Equation.3">
                    <p:embed/>
                  </p:oleObj>
                </mc:Choice>
                <mc:Fallback>
                  <p:oleObj name="Equation" r:id="rId3" imgW="494567" imgH="12748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9951" y="2603590"/>
                          <a:ext cx="428148" cy="110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8176632"/>
                </p:ext>
              </p:extLst>
            </p:nvPr>
          </p:nvGraphicFramePr>
          <p:xfrm>
            <a:off x="1576544" y="1912606"/>
            <a:ext cx="1515029" cy="440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97" name="Equation" r:id="rId5" imgW="1752480" imgH="507960" progId="Equation.DSMT4">
                    <p:embed/>
                  </p:oleObj>
                </mc:Choice>
                <mc:Fallback>
                  <p:oleObj name="Equation" r:id="rId5" imgW="175248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6544" y="1912606"/>
                          <a:ext cx="1515029" cy="4400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ruta 23"/>
            <p:cNvSpPr txBox="1"/>
            <p:nvPr/>
          </p:nvSpPr>
          <p:spPr>
            <a:xfrm>
              <a:off x="770090" y="1761065"/>
              <a:ext cx="240046" cy="183217"/>
            </a:xfrm>
            <a:prstGeom prst="rect">
              <a:avLst/>
            </a:prstGeom>
            <a:grp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-r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72805" y="1782234"/>
            <a:ext cx="5147733" cy="3335867"/>
            <a:chOff x="1472805" y="1782234"/>
            <a:chExt cx="5147733" cy="3335867"/>
          </a:xfrm>
        </p:grpSpPr>
        <p:sp>
          <p:nvSpPr>
            <p:cNvPr id="26" name="Frihandsfigur 28"/>
            <p:cNvSpPr/>
            <p:nvPr/>
          </p:nvSpPr>
          <p:spPr>
            <a:xfrm>
              <a:off x="1472805" y="1782234"/>
              <a:ext cx="5147733" cy="2630311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ihandsfigur 29"/>
            <p:cNvSpPr/>
            <p:nvPr/>
          </p:nvSpPr>
          <p:spPr>
            <a:xfrm>
              <a:off x="1472805" y="1782234"/>
              <a:ext cx="5147733" cy="3335867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85042"/>
              </p:ext>
            </p:extLst>
          </p:nvPr>
        </p:nvGraphicFramePr>
        <p:xfrm>
          <a:off x="5916334" y="5283200"/>
          <a:ext cx="52228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98" name="Equation" r:id="rId7" imgW="228052" imgH="127183" progId="Equation.3">
                  <p:embed/>
                </p:oleObj>
              </mc:Choice>
              <mc:Fallback>
                <p:oleObj name="Equation" r:id="rId7" imgW="228052" imgH="12718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334" y="5283200"/>
                        <a:ext cx="522287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ruta 18"/>
          <p:cNvSpPr txBox="1"/>
          <p:nvPr/>
        </p:nvSpPr>
        <p:spPr>
          <a:xfrm>
            <a:off x="3524024" y="5906087"/>
            <a:ext cx="6346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W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H="1" flipV="1">
            <a:off x="1444769" y="1413343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Conversion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17" name="Grupp 22"/>
          <p:cNvGrpSpPr/>
          <p:nvPr/>
        </p:nvGrpSpPr>
        <p:grpSpPr>
          <a:xfrm>
            <a:off x="939799" y="1491345"/>
            <a:ext cx="6630707" cy="4907185"/>
            <a:chOff x="939799" y="1491345"/>
            <a:chExt cx="6630707" cy="4907185"/>
          </a:xfrm>
        </p:grpSpPr>
        <p:grpSp>
          <p:nvGrpSpPr>
            <p:cNvPr id="32" name="Grupp 15"/>
            <p:cNvGrpSpPr/>
            <p:nvPr/>
          </p:nvGrpSpPr>
          <p:grpSpPr>
            <a:xfrm>
              <a:off x="939799" y="1491345"/>
              <a:ext cx="6630707" cy="1183795"/>
              <a:chOff x="789305" y="1761065"/>
              <a:chExt cx="2508130" cy="440439"/>
            </a:xfrm>
          </p:grpSpPr>
          <p:graphicFrame>
            <p:nvGraphicFramePr>
              <p:cNvPr id="38" name="Object 2"/>
              <p:cNvGraphicFramePr>
                <a:graphicFrameLocks noChangeAspect="1"/>
              </p:cNvGraphicFramePr>
              <p:nvPr/>
            </p:nvGraphicFramePr>
            <p:xfrm>
              <a:off x="2869287" y="2091054"/>
              <a:ext cx="428148" cy="110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294" name="Equation" r:id="rId3" imgW="494567" imgH="127488" progId="Equation.3">
                      <p:embed/>
                    </p:oleObj>
                  </mc:Choice>
                  <mc:Fallback>
                    <p:oleObj name="Equation" r:id="rId3" imgW="494567" imgH="12748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69287" y="2091054"/>
                            <a:ext cx="428148" cy="110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textruta 15"/>
              <p:cNvSpPr txBox="1"/>
              <p:nvPr/>
            </p:nvSpPr>
            <p:spPr>
              <a:xfrm>
                <a:off x="789305" y="1761065"/>
                <a:ext cx="240046" cy="1832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textruta 18"/>
            <p:cNvSpPr txBox="1"/>
            <p:nvPr/>
          </p:nvSpPr>
          <p:spPr>
            <a:xfrm>
              <a:off x="3524023" y="5906087"/>
              <a:ext cx="634606" cy="49244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ihandsfigur 19"/>
            <p:cNvSpPr/>
            <p:nvPr/>
          </p:nvSpPr>
          <p:spPr>
            <a:xfrm rot="16200000" flipH="1" flipV="1">
              <a:off x="2508717" y="1976187"/>
              <a:ext cx="2875018" cy="4984783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ihandsfigur 20"/>
            <p:cNvSpPr/>
            <p:nvPr/>
          </p:nvSpPr>
          <p:spPr>
            <a:xfrm rot="16200000" flipH="1" flipV="1">
              <a:off x="2256538" y="1724007"/>
              <a:ext cx="3379378" cy="4984780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6478327" y="2835807"/>
            <a:ext cx="52228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5" name="Equation" r:id="rId5" imgW="228052" imgH="127183" progId="Equation.3">
                    <p:embed/>
                  </p:oleObj>
                </mc:Choice>
                <mc:Fallback>
                  <p:oleObj name="Equation" r:id="rId5" imgW="228052" imgH="1271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8327" y="2835807"/>
                          <a:ext cx="52228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Line 7"/>
          <p:cNvSpPr>
            <a:spLocks noChangeShapeType="1"/>
          </p:cNvSpPr>
          <p:nvPr/>
        </p:nvSpPr>
        <p:spPr bwMode="auto">
          <a:xfrm flipH="1" flipV="1">
            <a:off x="1444769" y="1413343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Flow Rate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latin typeface="Arial" pitchFamily="34" charset="0"/>
                <a:cs typeface="Arial" pitchFamily="34" charset="0"/>
              </a:rPr>
              <a:t>5</a:t>
            </a:r>
            <a:endParaRPr lang="sv-SE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p 22"/>
          <p:cNvGrpSpPr/>
          <p:nvPr/>
        </p:nvGrpSpPr>
        <p:grpSpPr>
          <a:xfrm>
            <a:off x="1431616" y="1241218"/>
            <a:ext cx="6124882" cy="5157312"/>
            <a:chOff x="1431616" y="1241218"/>
            <a:chExt cx="6124882" cy="5157312"/>
          </a:xfrm>
        </p:grpSpPr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6591016" y="3678077"/>
            <a:ext cx="965482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70" name="Equation" r:id="rId3" imgW="494567" imgH="127488" progId="Equation.3">
                    <p:embed/>
                  </p:oleObj>
                </mc:Choice>
                <mc:Fallback>
                  <p:oleObj name="Equation" r:id="rId3" imgW="494567" imgH="12748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1016" y="3678077"/>
                          <a:ext cx="965482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ruta 18"/>
            <p:cNvSpPr txBox="1"/>
            <p:nvPr/>
          </p:nvSpPr>
          <p:spPr>
            <a:xfrm>
              <a:off x="3625623" y="5906087"/>
              <a:ext cx="634606" cy="49244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ihandsfigur 19"/>
            <p:cNvSpPr/>
            <p:nvPr/>
          </p:nvSpPr>
          <p:spPr>
            <a:xfrm rot="16200000">
              <a:off x="2869065" y="-83521"/>
              <a:ext cx="2278271" cy="5153169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  <a:gd name="connsiteX0" fmla="*/ 0 w 5147733"/>
                <a:gd name="connsiteY0" fmla="*/ 0 h 2607734"/>
                <a:gd name="connsiteX1" fmla="*/ 575733 w 5147733"/>
                <a:gd name="connsiteY1" fmla="*/ 1456267 h 2607734"/>
                <a:gd name="connsiteX2" fmla="*/ 2007062 w 5147733"/>
                <a:gd name="connsiteY2" fmla="*/ 2297013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3 w 5147733"/>
                <a:gd name="connsiteY1" fmla="*/ 1456267 h 2607734"/>
                <a:gd name="connsiteX2" fmla="*/ 1920976 w 5147733"/>
                <a:gd name="connsiteY2" fmla="*/ 2213465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1920976 w 5147733"/>
                <a:gd name="connsiteY2" fmla="*/ 2213465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1777499 w 5147733"/>
                <a:gd name="connsiteY2" fmla="*/ 2123490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2179236 w 5147733"/>
                <a:gd name="connsiteY2" fmla="*/ 2264879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07734">
                  <a:moveTo>
                    <a:pt x="0" y="0"/>
                  </a:moveTo>
                  <a:cubicBezTo>
                    <a:pt x="108655" y="524933"/>
                    <a:pt x="212528" y="1002511"/>
                    <a:pt x="575734" y="1379991"/>
                  </a:cubicBezTo>
                  <a:cubicBezTo>
                    <a:pt x="938940" y="1757471"/>
                    <a:pt x="1417236" y="2060255"/>
                    <a:pt x="2179236" y="2264879"/>
                  </a:cubicBezTo>
                  <a:cubicBezTo>
                    <a:pt x="2941236" y="2469503"/>
                    <a:pt x="4624288" y="2555947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6667500" y="1241218"/>
            <a:ext cx="52228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71" name="Equation" r:id="rId5" imgW="228052" imgH="127183" progId="Equation.3">
                    <p:embed/>
                  </p:oleObj>
                </mc:Choice>
                <mc:Fallback>
                  <p:oleObj name="Equation" r:id="rId5" imgW="228052" imgH="1271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7500" y="1241218"/>
                          <a:ext cx="52228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5" name="Straight Connector 24"/>
          <p:cNvCxnSpPr/>
          <p:nvPr/>
        </p:nvCxnSpPr>
        <p:spPr>
          <a:xfrm>
            <a:off x="1517337" y="3632200"/>
            <a:ext cx="50930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ruta 18"/>
          <p:cNvSpPr txBox="1"/>
          <p:nvPr/>
        </p:nvSpPr>
        <p:spPr>
          <a:xfrm>
            <a:off x="787591" y="3406297"/>
            <a:ext cx="7487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1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854220"/>
              </p:ext>
            </p:extLst>
          </p:nvPr>
        </p:nvGraphicFramePr>
        <p:xfrm>
          <a:off x="2179400" y="1538080"/>
          <a:ext cx="1828800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2" name="Equation" r:id="rId7" imgW="799920" imgH="660240" progId="Equation.3">
                  <p:embed/>
                </p:oleObj>
              </mc:Choice>
              <mc:Fallback>
                <p:oleObj name="Equation" r:id="rId7" imgW="7999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400" y="1538080"/>
                        <a:ext cx="1828800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1444769" y="1413343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55175"/>
              </p:ext>
            </p:extLst>
          </p:nvPr>
        </p:nvGraphicFramePr>
        <p:xfrm>
          <a:off x="101264" y="2236455"/>
          <a:ext cx="1181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3" name="Equation" r:id="rId9" imgW="469800" imgH="431640" progId="Equation.3">
                  <p:embed/>
                </p:oleObj>
              </mc:Choice>
              <mc:Fallback>
                <p:oleObj name="Equation" r:id="rId9" imgW="4698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64" y="2236455"/>
                        <a:ext cx="11811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0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17</a:t>
            </a:fld>
            <a:endParaRPr lang="sv-SE"/>
          </a:p>
        </p:txBody>
      </p:sp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3336925" y="3165475"/>
          <a:ext cx="8905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0" name="Equation" r:id="rId3" imgW="406080" imgH="228600" progId="Equation.3">
                  <p:embed/>
                </p:oleObj>
              </mc:Choice>
              <mc:Fallback>
                <p:oleObj name="Equation" r:id="rId3" imgW="4060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3165475"/>
                        <a:ext cx="89058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5" name="Object 3"/>
          <p:cNvGraphicFramePr>
            <a:graphicFrameLocks noChangeAspect="1"/>
          </p:cNvGraphicFramePr>
          <p:nvPr/>
        </p:nvGraphicFramePr>
        <p:xfrm>
          <a:off x="3146425" y="1879600"/>
          <a:ext cx="27003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1" name="Equation" r:id="rId5" imgW="1231560" imgH="431640" progId="Equation.3">
                  <p:embed/>
                </p:oleObj>
              </mc:Choice>
              <mc:Fallback>
                <p:oleObj name="Equation" r:id="rId5" imgW="12315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1879600"/>
                        <a:ext cx="2700338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777757"/>
              </p:ext>
            </p:extLst>
          </p:nvPr>
        </p:nvGraphicFramePr>
        <p:xfrm>
          <a:off x="3146425" y="4014788"/>
          <a:ext cx="27003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2" name="Equation" r:id="rId7" imgW="1231560" imgH="419040" progId="Equation.DSMT4">
                  <p:embed/>
                </p:oleObj>
              </mc:Choice>
              <mc:Fallback>
                <p:oleObj name="Equation" r:id="rId7" imgW="123156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4014788"/>
                        <a:ext cx="27003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4629150" y="2984500"/>
          <a:ext cx="97313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3" name="Equation" r:id="rId9" imgW="444240" imgH="393480" progId="Equation.3">
                  <p:embed/>
                </p:oleObj>
              </mc:Choice>
              <mc:Fallback>
                <p:oleObj name="Equation" r:id="rId9" imgW="444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2984500"/>
                        <a:ext cx="973138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757238" y="1768476"/>
            <a:ext cx="7772400" cy="50466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reaction in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 (Analytical Solution)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A + B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2C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Repeat  the previous one with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charset="2"/>
              </a:rPr>
              <a:t>equimolar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feed of  A and B and: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  <a:sym typeface="Wingdings" charset="2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  <a:sym typeface="Wingdings" charset="2"/>
              </a:rPr>
              <a:t>k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1.5dm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6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charset="2"/>
              </a:rPr>
              <a:t>mol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/kg/min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l-GR" i="1" dirty="0" smtClean="0">
                <a:latin typeface="Arial" pitchFamily="34" charset="0"/>
                <a:cs typeface="Arial" pitchFamily="34" charset="0"/>
                <a:sym typeface="Wingdings" charset="2"/>
              </a:rPr>
              <a:t>α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0.0099 kg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-1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Find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charset="2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at 100 kg</a:t>
            </a:r>
            <a:endParaRPr lang="en-US" baseline="30000" dirty="0" smtClean="0">
              <a:latin typeface="Arial" pitchFamily="34" charset="0"/>
              <a:cs typeface="Arial" pitchFamily="34" charset="0"/>
              <a:sym typeface="Wingdings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032251" y="4900613"/>
            <a:ext cx="3848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417826"/>
              </p:ext>
            </p:extLst>
          </p:nvPr>
        </p:nvGraphicFramePr>
        <p:xfrm>
          <a:off x="4486276" y="3900488"/>
          <a:ext cx="14700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2" name="Equation" r:id="rId4" imgW="634680" imgH="228600" progId="Equation.3">
                  <p:embed/>
                </p:oleObj>
              </mc:Choice>
              <mc:Fallback>
                <p:oleObj name="Equation" r:id="rId4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6" y="3900488"/>
                        <a:ext cx="14700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81419"/>
              </p:ext>
            </p:extLst>
          </p:nvPr>
        </p:nvGraphicFramePr>
        <p:xfrm>
          <a:off x="3533776" y="5170488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3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6" y="5170488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93860"/>
              </p:ext>
            </p:extLst>
          </p:nvPr>
        </p:nvGraphicFramePr>
        <p:xfrm>
          <a:off x="3521076" y="5703888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4" name="Equation" r:id="rId8" imgW="253800" imgH="228600" progId="Equation.3">
                  <p:embed/>
                </p:oleObj>
              </mc:Choice>
              <mc:Fallback>
                <p:oleObj name="Equation" r:id="rId8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6" y="5703888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7360444" y="5695950"/>
            <a:ext cx="9731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669163"/>
              </p:ext>
            </p:extLst>
          </p:nvPr>
        </p:nvGraphicFramePr>
        <p:xfrm>
          <a:off x="7845425" y="5146676"/>
          <a:ext cx="9128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5" name="Equation" r:id="rId10" imgW="393480" imgH="177480" progId="Equation.3">
                  <p:embed/>
                </p:oleObj>
              </mc:Choice>
              <mc:Fallback>
                <p:oleObj name="Equation" r:id="rId10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425" y="5146676"/>
                        <a:ext cx="9128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22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19</a:t>
            </a:fld>
            <a:endParaRPr lang="sv-SE"/>
          </a:p>
        </p:txBody>
      </p:sp>
      <p:grpSp>
        <p:nvGrpSpPr>
          <p:cNvPr id="4" name="Grupp 12"/>
          <p:cNvGrpSpPr>
            <a:grpSpLocks/>
          </p:cNvGrpSpPr>
          <p:nvPr/>
        </p:nvGrpSpPr>
        <p:grpSpPr bwMode="auto">
          <a:xfrm>
            <a:off x="939800" y="1717675"/>
            <a:ext cx="7475538" cy="923925"/>
            <a:chOff x="914400" y="5213349"/>
            <a:chExt cx="7476067" cy="923925"/>
          </a:xfrm>
        </p:grpSpPr>
        <p:sp>
          <p:nvSpPr>
            <p:cNvPr id="5" name="textruta 13"/>
            <p:cNvSpPr txBox="1"/>
            <p:nvPr/>
          </p:nvSpPr>
          <p:spPr>
            <a:xfrm>
              <a:off x="914400" y="5281612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4461126" y="5213349"/>
            <a:ext cx="1647942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02" name="Equation" r:id="rId3" imgW="761760" imgH="431640" progId="Equation.3">
                    <p:embed/>
                  </p:oleObj>
                </mc:Choice>
                <mc:Fallback>
                  <p:oleObj name="Equation" r:id="rId3" imgW="7617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1126" y="5213349"/>
                          <a:ext cx="1647942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upp 15"/>
          <p:cNvGrpSpPr>
            <a:grpSpLocks/>
          </p:cNvGrpSpPr>
          <p:nvPr/>
        </p:nvGrpSpPr>
        <p:grpSpPr bwMode="auto">
          <a:xfrm>
            <a:off x="939800" y="2982913"/>
            <a:ext cx="7475538" cy="523220"/>
            <a:chOff x="914400" y="5281818"/>
            <a:chExt cx="7476067" cy="523220"/>
          </a:xfrm>
        </p:grpSpPr>
        <p:sp>
          <p:nvSpPr>
            <p:cNvPr id="8" name="textruta 16"/>
            <p:cNvSpPr txBox="1"/>
            <p:nvPr/>
          </p:nvSpPr>
          <p:spPr>
            <a:xfrm>
              <a:off x="914400" y="5281818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2) </a:t>
              </a: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4461126" y="5326268"/>
            <a:ext cx="1892434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03" name="Equation" r:id="rId5" imgW="876240" imgH="215640" progId="Equation.3">
                    <p:embed/>
                  </p:oleObj>
                </mc:Choice>
                <mc:Fallback>
                  <p:oleObj name="Equation" r:id="rId5" imgW="8762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1126" y="5326268"/>
                          <a:ext cx="1892434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22"/>
          <p:cNvGrpSpPr>
            <a:grpSpLocks/>
          </p:cNvGrpSpPr>
          <p:nvPr/>
        </p:nvGrpSpPr>
        <p:grpSpPr bwMode="auto">
          <a:xfrm>
            <a:off x="914400" y="4092575"/>
            <a:ext cx="7475538" cy="546100"/>
            <a:chOff x="914400" y="5281818"/>
            <a:chExt cx="7476067" cy="546010"/>
          </a:xfrm>
        </p:grpSpPr>
        <p:sp>
          <p:nvSpPr>
            <p:cNvPr id="11" name="textruta 21"/>
            <p:cNvSpPr txBox="1"/>
            <p:nvPr/>
          </p:nvSpPr>
          <p:spPr>
            <a:xfrm>
              <a:off x="914400" y="5281818"/>
              <a:ext cx="7476067" cy="5231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3) 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Stoichiometry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4500817" y="5338959"/>
            <a:ext cx="2362367" cy="488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04" name="Equation" r:id="rId7" imgW="1091880" imgH="228600" progId="Equation.3">
                    <p:embed/>
                  </p:oleObj>
                </mc:Choice>
                <mc:Fallback>
                  <p:oleObj name="Equation" r:id="rId7" imgW="1091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0817" y="5338959"/>
                          <a:ext cx="2362367" cy="488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483693"/>
              </p:ext>
            </p:extLst>
          </p:nvPr>
        </p:nvGraphicFramePr>
        <p:xfrm>
          <a:off x="4524375" y="5133975"/>
          <a:ext cx="2363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5" name="Equation" r:id="rId9" imgW="1091880" imgH="228600" progId="Equation.3">
                  <p:embed/>
                </p:oleObj>
              </mc:Choice>
              <mc:Fallback>
                <p:oleObj name="Equation" r:id="rId9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5133975"/>
                        <a:ext cx="2363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14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Lecture 8 </a:t>
            </a:r>
            <a:r>
              <a:rPr lang="sv-SE" b="1" dirty="0"/>
              <a:t>– Tuesday </a:t>
            </a:r>
            <a:r>
              <a:rPr lang="sv-SE" b="1" dirty="0" smtClean="0"/>
              <a:t>2/5/2013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Liquid Phase Reactions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Gas Phase Reactions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Engineering Analysis of Pressure Drop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20</a:t>
            </a:fld>
            <a:endParaRPr lang="sv-SE"/>
          </a:p>
        </p:txBody>
      </p:sp>
      <p:grpSp>
        <p:nvGrpSpPr>
          <p:cNvPr id="4" name="Grupp 37"/>
          <p:cNvGrpSpPr>
            <a:grpSpLocks/>
          </p:cNvGrpSpPr>
          <p:nvPr/>
        </p:nvGrpSpPr>
        <p:grpSpPr bwMode="auto">
          <a:xfrm>
            <a:off x="939800" y="1501775"/>
            <a:ext cx="7475538" cy="1522413"/>
            <a:chOff x="939800" y="1603375"/>
            <a:chExt cx="7476067" cy="1522412"/>
          </a:xfrm>
        </p:grpSpPr>
        <p:grpSp>
          <p:nvGrpSpPr>
            <p:cNvPr id="5" name="Grupp 30"/>
            <p:cNvGrpSpPr>
              <a:grpSpLocks/>
            </p:cNvGrpSpPr>
            <p:nvPr/>
          </p:nvGrpSpPr>
          <p:grpSpPr bwMode="auto">
            <a:xfrm>
              <a:off x="939800" y="1603375"/>
              <a:ext cx="7476067" cy="898524"/>
              <a:chOff x="939800" y="1417112"/>
              <a:chExt cx="7476067" cy="898524"/>
            </a:xfrm>
          </p:grpSpPr>
          <p:graphicFrame>
            <p:nvGraphicFramePr>
              <p:cNvPr id="8" name="Object 2"/>
              <p:cNvGraphicFramePr>
                <a:graphicFrameLocks noChangeAspect="1"/>
              </p:cNvGraphicFramePr>
              <p:nvPr/>
            </p:nvGraphicFramePr>
            <p:xfrm>
              <a:off x="1682803" y="1417112"/>
              <a:ext cx="1622540" cy="8985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506" name="Equation" r:id="rId3" imgW="749160" imgH="419040" progId="Equation.3">
                      <p:embed/>
                    </p:oleObj>
                  </mc:Choice>
                  <mc:Fallback>
                    <p:oleObj name="Equation" r:id="rId3" imgW="749160" imgH="419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2803" y="1417112"/>
                            <a:ext cx="1622540" cy="8985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ruta 29"/>
              <p:cNvSpPr txBox="1">
                <a:spLocks noChangeArrowheads="1"/>
              </p:cNvSpPr>
              <p:nvPr/>
            </p:nvSpPr>
            <p:spPr bwMode="auto">
              <a:xfrm>
                <a:off x="939800" y="1444832"/>
                <a:ext cx="747606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v-SE" sz="2600">
                    <a:latin typeface="Arial" pitchFamily="34" charset="0"/>
                    <a:cs typeface="Arial" pitchFamily="34" charset="0"/>
                  </a:rPr>
                  <a:t>                                      ,</a:t>
                </a:r>
              </a:p>
            </p:txBody>
          </p:sp>
        </p:grpSp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4419600" y="1728788"/>
            <a:ext cx="1978025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507" name="Equation" r:id="rId5" imgW="914400" imgH="203040" progId="Equation.3">
                    <p:embed/>
                  </p:oleObj>
                </mc:Choice>
                <mc:Fallback>
                  <p:oleObj name="Equation" r:id="rId5" imgW="914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728788"/>
                          <a:ext cx="1978025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4432300" y="2635250"/>
            <a:ext cx="1676400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508" name="Equation" r:id="rId7" imgW="774360" imgH="228600" progId="Equation.3">
                    <p:embed/>
                  </p:oleObj>
                </mc:Choice>
                <mc:Fallback>
                  <p:oleObj name="Equation" r:id="rId7" imgW="774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2300" y="2635250"/>
                          <a:ext cx="1676400" cy="49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34"/>
          <p:cNvGrpSpPr>
            <a:grpSpLocks/>
          </p:cNvGrpSpPr>
          <p:nvPr/>
        </p:nvGrpSpPr>
        <p:grpSpPr bwMode="auto">
          <a:xfrm>
            <a:off x="4419600" y="3295650"/>
            <a:ext cx="2217738" cy="746125"/>
            <a:chOff x="4334935" y="4282548"/>
            <a:chExt cx="2218267" cy="746654"/>
          </a:xfrm>
        </p:grpSpPr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4444499" y="4368334"/>
            <a:ext cx="1951502" cy="516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509" name="Equation" r:id="rId9" imgW="901440" imgH="241200" progId="Equation.3">
                    <p:embed/>
                  </p:oleObj>
                </mc:Choice>
                <mc:Fallback>
                  <p:oleObj name="Equation" r:id="rId9" imgW="901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4499" y="4368334"/>
                          <a:ext cx="1951502" cy="516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33"/>
            <p:cNvSpPr/>
            <p:nvPr/>
          </p:nvSpPr>
          <p:spPr>
            <a:xfrm>
              <a:off x="4334935" y="4282548"/>
              <a:ext cx="2218267" cy="746654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505580"/>
              </p:ext>
            </p:extLst>
          </p:nvPr>
        </p:nvGraphicFramePr>
        <p:xfrm>
          <a:off x="1749425" y="4449763"/>
          <a:ext cx="603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10" name="Equation" r:id="rId11" imgW="2793960" imgH="253800" progId="Equation.3">
                  <p:embed/>
                </p:oleObj>
              </mc:Choice>
              <mc:Fallback>
                <p:oleObj name="Equation" r:id="rId11" imgW="2793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4449763"/>
                        <a:ext cx="60388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31423"/>
              </p:ext>
            </p:extLst>
          </p:nvPr>
        </p:nvGraphicFramePr>
        <p:xfrm>
          <a:off x="1749425" y="5289550"/>
          <a:ext cx="379253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11" name="Equation" r:id="rId13" imgW="1752480" imgH="469800" progId="Equation.3">
                  <p:embed/>
                </p:oleObj>
              </mc:Choice>
              <mc:Fallback>
                <p:oleObj name="Equation" r:id="rId13" imgW="1752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5289550"/>
                        <a:ext cx="379253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167393"/>
              </p:ext>
            </p:extLst>
          </p:nvPr>
        </p:nvGraphicFramePr>
        <p:xfrm>
          <a:off x="1724025" y="2646363"/>
          <a:ext cx="8794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12" name="Equation" r:id="rId15" imgW="406080" imgH="177480" progId="Equation.3">
                  <p:embed/>
                </p:oleObj>
              </mc:Choice>
              <mc:Fallback>
                <p:oleObj name="Equation" r:id="rId15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2646363"/>
                        <a:ext cx="8794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937407"/>
              </p:ext>
            </p:extLst>
          </p:nvPr>
        </p:nvGraphicFramePr>
        <p:xfrm>
          <a:off x="3178175" y="2620963"/>
          <a:ext cx="7127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13" name="Equation" r:id="rId17" imgW="330120" imgH="203040" progId="Equation.3">
                  <p:embed/>
                </p:oleObj>
              </mc:Choice>
              <mc:Fallback>
                <p:oleObj name="Equation" r:id="rId17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2620963"/>
                        <a:ext cx="7127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ruta 29"/>
          <p:cNvSpPr txBox="1">
            <a:spLocks noChangeArrowheads="1"/>
          </p:cNvSpPr>
          <p:nvPr/>
        </p:nvSpPr>
        <p:spPr bwMode="auto">
          <a:xfrm>
            <a:off x="2630488" y="2589213"/>
            <a:ext cx="660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26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18" name="textruta 21"/>
          <p:cNvSpPr txBox="1"/>
          <p:nvPr/>
        </p:nvSpPr>
        <p:spPr>
          <a:xfrm>
            <a:off x="914400" y="3930650"/>
            <a:ext cx="74755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4) Combine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49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21</a:t>
            </a:fld>
            <a:endParaRPr lang="sv-SE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864707"/>
              </p:ext>
            </p:extLst>
          </p:nvPr>
        </p:nvGraphicFramePr>
        <p:xfrm>
          <a:off x="1749425" y="1617663"/>
          <a:ext cx="38211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38" name="Equation" r:id="rId3" imgW="1765080" imgH="457200" progId="Equation.3">
                  <p:embed/>
                </p:oleObj>
              </mc:Choice>
              <mc:Fallback>
                <p:oleObj name="Equation" r:id="rId3" imgW="1765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1617663"/>
                        <a:ext cx="382111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15"/>
          <p:cNvGrpSpPr>
            <a:grpSpLocks/>
          </p:cNvGrpSpPr>
          <p:nvPr/>
        </p:nvGrpSpPr>
        <p:grpSpPr bwMode="auto">
          <a:xfrm>
            <a:off x="1709738" y="2801938"/>
            <a:ext cx="3914775" cy="1354137"/>
            <a:chOff x="778936" y="2864904"/>
            <a:chExt cx="3914775" cy="1354138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926573" y="3007779"/>
            <a:ext cx="3521075" cy="1031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439" name="Equation" r:id="rId5" imgW="1625400" imgH="482400" progId="Equation.3">
                    <p:embed/>
                  </p:oleObj>
                </mc:Choice>
                <mc:Fallback>
                  <p:oleObj name="Equation" r:id="rId5" imgW="162540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6573" y="3007779"/>
                          <a:ext cx="3521075" cy="1031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14"/>
            <p:cNvSpPr/>
            <p:nvPr/>
          </p:nvSpPr>
          <p:spPr>
            <a:xfrm>
              <a:off x="778936" y="2864904"/>
              <a:ext cx="3914775" cy="1354138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069008"/>
              </p:ext>
            </p:extLst>
          </p:nvPr>
        </p:nvGraphicFramePr>
        <p:xfrm>
          <a:off x="1819275" y="4449763"/>
          <a:ext cx="39036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40" name="Equation" r:id="rId7" imgW="1803240" imgH="203040" progId="Equation.3">
                  <p:embed/>
                </p:oleObj>
              </mc:Choice>
              <mc:Fallback>
                <p:oleObj name="Equation" r:id="rId7" imgW="1803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4449763"/>
                        <a:ext cx="39036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688552"/>
              </p:ext>
            </p:extLst>
          </p:nvPr>
        </p:nvGraphicFramePr>
        <p:xfrm>
          <a:off x="1654175" y="5205413"/>
          <a:ext cx="577373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41" name="Equation" r:id="rId9" imgW="2666880" imgH="431640" progId="Equation.3">
                  <p:embed/>
                </p:oleObj>
              </mc:Choice>
              <mc:Fallback>
                <p:oleObj name="Equation" r:id="rId9" imgW="2666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5205413"/>
                        <a:ext cx="5773738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149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914400" y="1493838"/>
            <a:ext cx="7772400" cy="50466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reaction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A + 2B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C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is carried out in a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charset="2"/>
              </a:rPr>
              <a:t>packed bed reactor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in which there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drop.  The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feed is stoichiometric in A and B.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Plot the conversion and pressure ratio y = P/P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as a function of catalyst weight up to 100 kg.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u="sng" dirty="0" smtClean="0">
                <a:latin typeface="Arial" pitchFamily="34" charset="0"/>
                <a:cs typeface="Arial" pitchFamily="34" charset="0"/>
                <a:sym typeface="Wingdings" charset="2"/>
              </a:rPr>
              <a:t>Additional Information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k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6 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9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/mol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/kg/min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charset="2"/>
              </a:rPr>
              <a:t>α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0.02 kg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-1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355725" y="2994025"/>
            <a:ext cx="6686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118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23</a:t>
            </a:fld>
            <a:endParaRPr lang="sv-SE"/>
          </a:p>
        </p:txBody>
      </p:sp>
      <p:sp>
        <p:nvSpPr>
          <p:cNvPr id="4" name="textruta 6"/>
          <p:cNvSpPr txBox="1">
            <a:spLocks noChangeArrowheads="1"/>
          </p:cNvSpPr>
          <p:nvPr/>
        </p:nvSpPr>
        <p:spPr bwMode="auto">
          <a:xfrm>
            <a:off x="939800" y="1552575"/>
            <a:ext cx="7221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A + 2B </a:t>
            </a:r>
            <a:r>
              <a:rPr lang="sv-SE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7"/>
          <p:cNvGrpSpPr>
            <a:grpSpLocks/>
          </p:cNvGrpSpPr>
          <p:nvPr/>
        </p:nvGrpSpPr>
        <p:grpSpPr bwMode="auto">
          <a:xfrm>
            <a:off x="939800" y="2178050"/>
            <a:ext cx="7475538" cy="923925"/>
            <a:chOff x="914400" y="5212819"/>
            <a:chExt cx="7476067" cy="923925"/>
          </a:xfrm>
        </p:grpSpPr>
        <p:sp>
          <p:nvSpPr>
            <p:cNvPr id="6" name="textruta 9"/>
            <p:cNvSpPr txBox="1"/>
            <p:nvPr/>
          </p:nvSpPr>
          <p:spPr>
            <a:xfrm>
              <a:off x="914400" y="5281082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</a:t>
              </a: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4515105" y="5212819"/>
            <a:ext cx="1536809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62" name="Equation" r:id="rId3" imgW="711000" imgH="431640" progId="Equation.3">
                    <p:embed/>
                  </p:oleObj>
                </mc:Choice>
                <mc:Fallback>
                  <p:oleObj name="Equation" r:id="rId3" imgW="7110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5105" y="5212819"/>
                          <a:ext cx="1536809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upp 11"/>
          <p:cNvGrpSpPr>
            <a:grpSpLocks/>
          </p:cNvGrpSpPr>
          <p:nvPr/>
        </p:nvGrpSpPr>
        <p:grpSpPr bwMode="auto">
          <a:xfrm>
            <a:off x="939800" y="3381376"/>
            <a:ext cx="7475538" cy="523220"/>
            <a:chOff x="914400" y="5281818"/>
            <a:chExt cx="7476067" cy="522615"/>
          </a:xfrm>
        </p:grpSpPr>
        <p:sp>
          <p:nvSpPr>
            <p:cNvPr id="9" name="textruta 13"/>
            <p:cNvSpPr txBox="1"/>
            <p:nvPr/>
          </p:nvSpPr>
          <p:spPr>
            <a:xfrm>
              <a:off x="914400" y="5281818"/>
              <a:ext cx="7476067" cy="5226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2) </a:t>
              </a:r>
              <a:r>
                <a:rPr lang="en-US" sz="28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4502404" y="5313531"/>
            <a:ext cx="1809878" cy="488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63" name="Equation" r:id="rId5" imgW="838080" imgH="228600" progId="Equation.3">
                    <p:embed/>
                  </p:oleObj>
                </mc:Choice>
                <mc:Fallback>
                  <p:oleObj name="Equation" r:id="rId5" imgW="838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404" y="5313531"/>
                          <a:ext cx="1809878" cy="488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ruta 16"/>
          <p:cNvSpPr txBox="1"/>
          <p:nvPr/>
        </p:nvSpPr>
        <p:spPr>
          <a:xfrm>
            <a:off x="914400" y="4176713"/>
            <a:ext cx="74755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3)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Stoichiometry:  </a:t>
            </a:r>
            <a:r>
              <a:rPr lang="sv-SE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</a:t>
            </a:r>
            <a:r>
              <a:rPr lang="sv-SE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Isothermal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461238"/>
              </p:ext>
            </p:extLst>
          </p:nvPr>
        </p:nvGraphicFramePr>
        <p:xfrm>
          <a:off x="4511675" y="4752975"/>
          <a:ext cx="22812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64" name="Equation" r:id="rId7" imgW="1054080" imgH="393480" progId="Equation.3">
                  <p:embed/>
                </p:oleObj>
              </mc:Choice>
              <mc:Fallback>
                <p:oleObj name="Equation" r:id="rId7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4752975"/>
                        <a:ext cx="22812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27280"/>
              </p:ext>
            </p:extLst>
          </p:nvPr>
        </p:nvGraphicFramePr>
        <p:xfrm>
          <a:off x="4498975" y="5721350"/>
          <a:ext cx="26114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65" name="Equation" r:id="rId9" imgW="1206360" imgH="419040" progId="Equation.3">
                  <p:embed/>
                </p:oleObj>
              </mc:Choice>
              <mc:Fallback>
                <p:oleObj name="Equation" r:id="rId9" imgW="1206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5721350"/>
                        <a:ext cx="2611438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104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4" name="textruta 16"/>
          <p:cNvSpPr txBox="1"/>
          <p:nvPr/>
        </p:nvSpPr>
        <p:spPr>
          <a:xfrm>
            <a:off x="914400" y="1435100"/>
            <a:ext cx="7475538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600" b="1" dirty="0">
                <a:latin typeface="Arial" pitchFamily="34" charset="0"/>
                <a:cs typeface="Arial" pitchFamily="34" charset="0"/>
              </a:rPr>
              <a:t>4)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097600"/>
              </p:ext>
            </p:extLst>
          </p:nvPr>
        </p:nvGraphicFramePr>
        <p:xfrm>
          <a:off x="1470025" y="1300163"/>
          <a:ext cx="257016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4" name="Equation" r:id="rId3" imgW="1384200" imgH="419040" progId="Equation.3">
                  <p:embed/>
                </p:oleObj>
              </mc:Choice>
              <mc:Fallback>
                <p:oleObj name="Equation" r:id="rId3" imgW="1384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1300163"/>
                        <a:ext cx="2570163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p 19"/>
          <p:cNvGrpSpPr>
            <a:grpSpLocks/>
          </p:cNvGrpSpPr>
          <p:nvPr/>
        </p:nvGrpSpPr>
        <p:grpSpPr bwMode="auto">
          <a:xfrm>
            <a:off x="920750" y="2070100"/>
            <a:ext cx="3157538" cy="895350"/>
            <a:chOff x="914401" y="4231212"/>
            <a:chExt cx="3157538" cy="895350"/>
          </a:xfrm>
        </p:grpSpPr>
        <p:sp>
          <p:nvSpPr>
            <p:cNvPr id="7" name="textruta 20"/>
            <p:cNvSpPr txBox="1"/>
            <p:nvPr/>
          </p:nvSpPr>
          <p:spPr>
            <a:xfrm>
              <a:off x="914401" y="4380437"/>
              <a:ext cx="2159000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600" b="1" dirty="0">
                  <a:latin typeface="Arial" pitchFamily="34" charset="0"/>
                  <a:cs typeface="Arial" pitchFamily="34" charset="0"/>
                </a:rPr>
                <a:t>5)</a:t>
              </a:r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433514" y="4231212"/>
            <a:ext cx="2638425" cy="89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495" name="Equation" r:id="rId5" imgW="1218960" imgH="419040" progId="Equation.3">
                    <p:embed/>
                  </p:oleObj>
                </mc:Choice>
                <mc:Fallback>
                  <p:oleObj name="Equation" r:id="rId5" imgW="12189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3514" y="4231212"/>
                          <a:ext cx="2638425" cy="895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upp 22"/>
          <p:cNvGrpSpPr>
            <a:grpSpLocks/>
          </p:cNvGrpSpPr>
          <p:nvPr/>
        </p:nvGrpSpPr>
        <p:grpSpPr bwMode="auto">
          <a:xfrm>
            <a:off x="939800" y="2997200"/>
            <a:ext cx="2871788" cy="922337"/>
            <a:chOff x="914401" y="4219045"/>
            <a:chExt cx="2871787" cy="922337"/>
          </a:xfrm>
        </p:grpSpPr>
        <p:sp>
          <p:nvSpPr>
            <p:cNvPr id="10" name="textruta 23"/>
            <p:cNvSpPr txBox="1"/>
            <p:nvPr/>
          </p:nvSpPr>
          <p:spPr>
            <a:xfrm>
              <a:off x="914401" y="4379382"/>
              <a:ext cx="2158999" cy="493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600" b="1" dirty="0">
                  <a:latin typeface="Arial" pitchFamily="34" charset="0"/>
                  <a:cs typeface="Arial" pitchFamily="34" charset="0"/>
                </a:rPr>
                <a:t>6)</a:t>
              </a:r>
            </a:p>
          </p:txBody>
        </p:sp>
        <p:graphicFrame>
          <p:nvGraphicFramePr>
            <p:cNvPr id="1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0646090"/>
                </p:ext>
              </p:extLst>
            </p:nvPr>
          </p:nvGraphicFramePr>
          <p:xfrm>
            <a:off x="1393826" y="4219045"/>
            <a:ext cx="2392362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496" name="Equation" r:id="rId7" imgW="1104840" imgH="431640" progId="Equation.3">
                    <p:embed/>
                  </p:oleObj>
                </mc:Choice>
                <mc:Fallback>
                  <p:oleObj name="Equation" r:id="rId7" imgW="11048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3826" y="4219045"/>
                          <a:ext cx="2392362" cy="92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ruta 28"/>
          <p:cNvSpPr txBox="1">
            <a:spLocks noChangeArrowheads="1"/>
          </p:cNvSpPr>
          <p:nvPr/>
        </p:nvSpPr>
        <p:spPr bwMode="auto">
          <a:xfrm>
            <a:off x="914400" y="5046663"/>
            <a:ext cx="7475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dirty="0">
                <a:latin typeface="Arial" pitchFamily="34" charset="0"/>
                <a:cs typeface="Arial" pitchFamily="34" charset="0"/>
              </a:rPr>
              <a:t>Initial values:  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=0, 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=0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=1 </a:t>
            </a:r>
            <a:r>
              <a:rPr lang="sv-SE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sv-SE" sz="2400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sv-SE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Final values:  </a:t>
            </a:r>
            <a:r>
              <a:rPr lang="sv-SE" sz="2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</a:t>
            </a:r>
            <a:r>
              <a:rPr lang="sv-SE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=100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ruta 29"/>
          <p:cNvSpPr txBox="1">
            <a:spLocks noChangeArrowheads="1"/>
          </p:cNvSpPr>
          <p:nvPr/>
        </p:nvSpPr>
        <p:spPr bwMode="auto">
          <a:xfrm>
            <a:off x="908050" y="5848002"/>
            <a:ext cx="7475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dirty="0">
                <a:latin typeface="Arial" pitchFamily="34" charset="0"/>
                <a:cs typeface="Arial" pitchFamily="34" charset="0"/>
              </a:rPr>
              <a:t>Combine with Polymath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v-SE" sz="24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v-SE" sz="2400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v-SE" sz="24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sv-SE" sz="24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δ≠0, polymath must be used to solve</a:t>
            </a:r>
            <a:r>
              <a:rPr lang="sv-S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v-SE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62025" y="3724274"/>
            <a:ext cx="4687887" cy="1355725"/>
            <a:chOff x="962025" y="3724274"/>
            <a:chExt cx="4687887" cy="1355725"/>
          </a:xfrm>
        </p:grpSpPr>
        <p:sp>
          <p:nvSpPr>
            <p:cNvPr id="12" name="textruta 26"/>
            <p:cNvSpPr txBox="1"/>
            <p:nvPr/>
          </p:nvSpPr>
          <p:spPr>
            <a:xfrm>
              <a:off x="962025" y="3922712"/>
              <a:ext cx="2159000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600" b="1" dirty="0">
                  <a:latin typeface="Arial" pitchFamily="34" charset="0"/>
                  <a:cs typeface="Arial" pitchFamily="34" charset="0"/>
                </a:rPr>
                <a:t>7)</a:t>
              </a:r>
            </a:p>
          </p:txBody>
        </p:sp>
        <p:graphicFrame>
          <p:nvGraphicFramePr>
            <p:cNvPr id="1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0777751"/>
                </p:ext>
              </p:extLst>
            </p:nvPr>
          </p:nvGraphicFramePr>
          <p:xfrm>
            <a:off x="1470025" y="3724274"/>
            <a:ext cx="4179887" cy="1355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497" name="Equation" r:id="rId9" imgW="1930320" imgH="634680" progId="Equation.3">
                    <p:embed/>
                  </p:oleObj>
                </mc:Choice>
                <mc:Fallback>
                  <p:oleObj name="Equation" r:id="rId9" imgW="193032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0025" y="3724274"/>
                          <a:ext cx="4179887" cy="1355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14396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709738" y="1308390"/>
            <a:ext cx="5668962" cy="53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863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26</a:t>
            </a:fld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914400" y="1417638"/>
            <a:ext cx="7881938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7259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27</a:t>
            </a:fld>
            <a:endParaRPr lang="sv-S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2000" contrast="20000"/>
          </a:blip>
          <a:srcRect l="38110" t="8736"/>
          <a:stretch>
            <a:fillRect/>
          </a:stretch>
        </p:blipFill>
        <p:spPr bwMode="auto">
          <a:xfrm>
            <a:off x="2998788" y="4757738"/>
            <a:ext cx="30988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2000" contrast="20000"/>
          </a:blip>
          <a:srcRect t="6757"/>
          <a:stretch>
            <a:fillRect/>
          </a:stretch>
        </p:blipFill>
        <p:spPr bwMode="auto">
          <a:xfrm>
            <a:off x="896938" y="419100"/>
            <a:ext cx="542925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9576" y="424656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Perpetua" pitchFamily="18" charset="0"/>
              </a:rPr>
              <a:t>T = T</a:t>
            </a:r>
            <a:r>
              <a:rPr lang="en-US" b="1" baseline="-25000" dirty="0">
                <a:latin typeface="Perpetua" pitchFamily="18" charset="0"/>
              </a:rPr>
              <a:t>0</a:t>
            </a:r>
            <a:endParaRPr lang="en-US" sz="2000" b="1" baseline="-250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9" name="Picture 4" descr="Picture 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3296290"/>
            <a:ext cx="1701800" cy="225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Robert the Worrier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wonders: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What if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 increase the catalyst size by a factor of 2?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n 3"/>
          <p:cNvSpPr/>
          <p:nvPr/>
        </p:nvSpPr>
        <p:spPr>
          <a:xfrm rot="16200000">
            <a:off x="5184775" y="1578615"/>
            <a:ext cx="1123950" cy="340995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 rot="16200000">
            <a:off x="5162550" y="3832225"/>
            <a:ext cx="1123950" cy="340995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06900" y="29914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84675" y="4975224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99000" y="5464175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0865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35600" y="5441950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8650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61075" y="5521325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9270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97675" y="5353047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10150" y="27254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02250" y="32835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56200" y="30041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27550" y="33032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11700" y="29159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45200" y="30111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29375" y="27698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00700" y="2991489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72225" y="322772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94325" y="2722894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10400" y="284165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18300" y="33032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51525" y="27698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84750" y="35001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68975" y="32220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226175" y="353633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40375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45200" y="33096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619875" y="30175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10400" y="351982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94475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26000" y="31572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337050" y="35141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6900" y="27648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137400" y="32080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37275" y="27254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24400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778625" y="27120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867400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546725" y="3935733"/>
            <a:ext cx="450850" cy="9493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29</a:t>
            </a:fld>
            <a:endParaRPr lang="sv-SE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lum bright="4000" contrast="20000"/>
          </a:blip>
          <a:srcRect b="62484"/>
          <a:stretch/>
        </p:blipFill>
        <p:spPr bwMode="auto">
          <a:xfrm>
            <a:off x="914400" y="1893888"/>
            <a:ext cx="768508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14400" y="3454400"/>
                <a:ext cx="2919069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𝑀𝑊</m:t>
                      </m: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𝑀𝑊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54400"/>
                <a:ext cx="2919069" cy="6579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14400" y="4353637"/>
                <a:ext cx="5216749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𝑀𝑊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150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+1.75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353637"/>
                <a:ext cx="5216749" cy="7087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14400" y="5311080"/>
                <a:ext cx="1276311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311080"/>
                <a:ext cx="1276311" cy="7693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5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5"/>
          <p:cNvGrpSpPr/>
          <p:nvPr/>
        </p:nvGrpSpPr>
        <p:grpSpPr>
          <a:xfrm>
            <a:off x="930446" y="2576759"/>
            <a:ext cx="7413453" cy="1176338"/>
            <a:chOff x="498647" y="2235200"/>
            <a:chExt cx="5864054" cy="1365095"/>
          </a:xfrm>
        </p:grpSpPr>
        <p:sp>
          <p:nvSpPr>
            <p:cNvPr id="11" name="Rektangel 10"/>
            <p:cNvSpPr/>
            <p:nvPr/>
          </p:nvSpPr>
          <p:spPr>
            <a:xfrm>
              <a:off x="498647" y="2235200"/>
              <a:ext cx="5864054" cy="136509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536747" y="2637311"/>
              <a:ext cx="3750503" cy="57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Gas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Phase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Flow System:</a:t>
              </a:r>
            </a:p>
          </p:txBody>
        </p:sp>
      </p:grpSp>
      <p:grpSp>
        <p:nvGrpSpPr>
          <p:cNvPr id="3" name="Grupp 14"/>
          <p:cNvGrpSpPr/>
          <p:nvPr/>
        </p:nvGrpSpPr>
        <p:grpSpPr>
          <a:xfrm>
            <a:off x="920750" y="1439024"/>
            <a:ext cx="6648450" cy="1079500"/>
            <a:chOff x="498647" y="402476"/>
            <a:chExt cx="5315396" cy="1307791"/>
          </a:xfrm>
        </p:grpSpPr>
        <p:sp>
          <p:nvSpPr>
            <p:cNvPr id="10" name="Rektangel 9"/>
            <p:cNvSpPr/>
            <p:nvPr/>
          </p:nvSpPr>
          <p:spPr>
            <a:xfrm>
              <a:off x="498647" y="402476"/>
              <a:ext cx="5315396" cy="1307791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ktangel 8"/>
            <p:cNvSpPr/>
            <p:nvPr/>
          </p:nvSpPr>
          <p:spPr>
            <a:xfrm>
              <a:off x="576942" y="806974"/>
              <a:ext cx="4358886" cy="5965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Concentration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Flow System:</a:t>
              </a:r>
            </a:p>
          </p:txBody>
        </p:sp>
      </p:grp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129458"/>
              </p:ext>
            </p:extLst>
          </p:nvPr>
        </p:nvGraphicFramePr>
        <p:xfrm>
          <a:off x="885825" y="3987800"/>
          <a:ext cx="50784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3" name="Equation" r:id="rId3" imgW="2844720" imgH="622080" progId="Equation.3">
                  <p:embed/>
                </p:oleObj>
              </mc:Choice>
              <mc:Fallback>
                <p:oleObj name="Equation" r:id="rId3" imgW="2844720" imgH="6220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3987800"/>
                        <a:ext cx="507841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87333"/>
              </p:ext>
            </p:extLst>
          </p:nvPr>
        </p:nvGraphicFramePr>
        <p:xfrm>
          <a:off x="5573398" y="1595797"/>
          <a:ext cx="1469732" cy="84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4" name="Equation" r:id="rId5" imgW="571320" imgH="393480" progId="Equation.3">
                  <p:embed/>
                </p:oleObj>
              </mc:Choice>
              <mc:Fallback>
                <p:oleObj name="Equation" r:id="rId5" imgW="571320" imgH="393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398" y="1595797"/>
                        <a:ext cx="1469732" cy="846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254396"/>
              </p:ext>
            </p:extLst>
          </p:nvPr>
        </p:nvGraphicFramePr>
        <p:xfrm>
          <a:off x="5217059" y="2839290"/>
          <a:ext cx="267863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5" name="Equation" r:id="rId7" imgW="1231560" imgH="431640" progId="Equation.3">
                  <p:embed/>
                </p:oleObj>
              </mc:Choice>
              <mc:Fallback>
                <p:oleObj name="Equation" r:id="rId7" imgW="123156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059" y="2839290"/>
                        <a:ext cx="267863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428775"/>
              </p:ext>
            </p:extLst>
          </p:nvPr>
        </p:nvGraphicFramePr>
        <p:xfrm>
          <a:off x="885825" y="5143500"/>
          <a:ext cx="567055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6" name="Equation" r:id="rId9" imgW="3174840" imgH="838080" progId="Equation.3">
                  <p:embed/>
                </p:oleObj>
              </mc:Choice>
              <mc:Fallback>
                <p:oleObj name="Equation" r:id="rId9" imgW="3174840" imgH="8380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5143500"/>
                        <a:ext cx="567055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30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4000" contrast="20000"/>
          </a:blip>
          <a:srcRect/>
          <a:stretch>
            <a:fillRect/>
          </a:stretch>
        </p:blipFill>
        <p:spPr bwMode="auto">
          <a:xfrm>
            <a:off x="747713" y="1358900"/>
            <a:ext cx="61245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4000" contrast="20000"/>
          </a:blip>
          <a:srcRect/>
          <a:stretch>
            <a:fillRect/>
          </a:stretch>
        </p:blipFill>
        <p:spPr bwMode="auto">
          <a:xfrm>
            <a:off x="514350" y="3835400"/>
            <a:ext cx="82232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24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31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4000" contrast="20000"/>
          </a:blip>
          <a:srcRect/>
          <a:stretch>
            <a:fillRect/>
          </a:stretch>
        </p:blipFill>
        <p:spPr bwMode="auto">
          <a:xfrm>
            <a:off x="679450" y="1460500"/>
            <a:ext cx="70897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32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3390900" y="3962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3390900" y="3352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3390900" y="27432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3390900" y="21336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 dirty="0">
              <a:latin typeface="Arial" pitchFamily="34" charset="0"/>
              <a:cs typeface="Perpetua"/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3390900" y="15240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End of Lecture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1AE34-BBFD-4FA0-AB1E-90EBD799E879}" type="slidenum">
              <a:rPr lang="sv-SE"/>
              <a:pPr>
                <a:defRPr/>
              </a:pPr>
              <a:t>33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Pressure Drop -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34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Liquid Phase Reactions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Pressure Drop does not affect concentrations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lquid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phase reactions. 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Gas Phase Reactions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Epsilon does not equal to zero</a:t>
            </a:r>
          </a:p>
          <a:p>
            <a:pPr marL="868680" lvl="3" indent="0">
              <a:lnSpc>
                <a:spcPct val="8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d(P)/d(W)=… </a:t>
            </a:r>
          </a:p>
          <a:p>
            <a:pPr marL="868680" lvl="3" indent="0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Polymath will combine with d(X)/d(W) =… for you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Epsilon = 0 and isothermal</a:t>
            </a:r>
          </a:p>
          <a:p>
            <a:pPr marL="594360" lvl="2" indent="0">
              <a:lnSpc>
                <a:spcPct val="8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P=f(W)</a:t>
            </a:r>
          </a:p>
          <a:p>
            <a:pPr marL="594360" lvl="2" indent="0">
              <a:lnSpc>
                <a:spcPct val="8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Combine then separate variables (X,W) and integrate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Engineering Analysis of Pressure Drop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Change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Molar Flow Rate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35</a:t>
            </a:fld>
            <a:endParaRPr lang="sv-SE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963217"/>
              </p:ext>
            </p:extLst>
          </p:nvPr>
        </p:nvGraphicFramePr>
        <p:xfrm>
          <a:off x="1079500" y="1430338"/>
          <a:ext cx="2882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24" name="Equation" r:id="rId3" imgW="1333293" imgH="647631" progId="Equation.3">
                  <p:embed/>
                </p:oleObj>
              </mc:Choice>
              <mc:Fallback>
                <p:oleObj name="Equation" r:id="rId3" imgW="1333293" imgH="6476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430338"/>
                        <a:ext cx="28829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61277"/>
              </p:ext>
            </p:extLst>
          </p:nvPr>
        </p:nvGraphicFramePr>
        <p:xfrm>
          <a:off x="1039813" y="2825750"/>
          <a:ext cx="319167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25" name="Equation" r:id="rId5" imgW="1460064" imgH="647631" progId="Equation.3">
                  <p:embed/>
                </p:oleObj>
              </mc:Choice>
              <mc:Fallback>
                <p:oleObj name="Equation" r:id="rId5" imgW="1460064" imgH="6476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825750"/>
                        <a:ext cx="319167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14103"/>
              </p:ext>
            </p:extLst>
          </p:nvPr>
        </p:nvGraphicFramePr>
        <p:xfrm>
          <a:off x="5453062" y="3130550"/>
          <a:ext cx="2624137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26" name="Equation" r:id="rId7" imgW="1167941" imgH="431570" progId="Equation.3">
                  <p:embed/>
                </p:oleObj>
              </mc:Choice>
              <mc:Fallback>
                <p:oleObj name="Equation" r:id="rId7" imgW="1167941" imgH="4315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2" y="3130550"/>
                        <a:ext cx="2624137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 15"/>
          <p:cNvGrpSpPr/>
          <p:nvPr/>
        </p:nvGrpSpPr>
        <p:grpSpPr>
          <a:xfrm>
            <a:off x="914400" y="4273550"/>
            <a:ext cx="8013701" cy="1092729"/>
            <a:chOff x="939800" y="5505448"/>
            <a:chExt cx="8013701" cy="1092729"/>
          </a:xfrm>
        </p:grpSpPr>
        <p:grpSp>
          <p:nvGrpSpPr>
            <p:cNvPr id="10" name="Grupp 9"/>
            <p:cNvGrpSpPr/>
            <p:nvPr/>
          </p:nvGrpSpPr>
          <p:grpSpPr>
            <a:xfrm>
              <a:off x="939800" y="5505448"/>
              <a:ext cx="2908300" cy="1092729"/>
              <a:chOff x="812802" y="5502807"/>
              <a:chExt cx="2908300" cy="1092729"/>
            </a:xfrm>
          </p:grpSpPr>
          <p:graphicFrame>
            <p:nvGraphicFramePr>
              <p:cNvPr id="13" name="Object 7"/>
              <p:cNvGraphicFramePr>
                <a:graphicFrameLocks noChangeAspect="1"/>
              </p:cNvGraphicFramePr>
              <p:nvPr/>
            </p:nvGraphicFramePr>
            <p:xfrm>
              <a:off x="950915" y="5645684"/>
              <a:ext cx="2527300" cy="922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4527" name="Equation" r:id="rId9" imgW="1167941" imgH="431570" progId="Equation.3">
                      <p:embed/>
                    </p:oleObj>
                  </mc:Choice>
                  <mc:Fallback>
                    <p:oleObj name="Equation" r:id="rId9" imgW="1167941" imgH="43157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0915" y="5645684"/>
                            <a:ext cx="2527300" cy="9223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Rektangel 8"/>
              <p:cNvSpPr/>
              <p:nvPr/>
            </p:nvSpPr>
            <p:spPr>
              <a:xfrm>
                <a:off x="812802" y="5502807"/>
                <a:ext cx="2908300" cy="1092729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textruta 11"/>
            <p:cNvSpPr txBox="1"/>
            <p:nvPr/>
          </p:nvSpPr>
          <p:spPr>
            <a:xfrm>
              <a:off x="4718051" y="5670390"/>
              <a:ext cx="423545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Use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for heat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effects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multiple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rxns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Rak 13"/>
            <p:cNvCxnSpPr/>
            <p:nvPr/>
          </p:nvCxnSpPr>
          <p:spPr>
            <a:xfrm>
              <a:off x="3848100" y="6102668"/>
              <a:ext cx="817567" cy="0"/>
            </a:xfrm>
            <a:prstGeom prst="line">
              <a:avLst/>
            </a:prstGeom>
            <a:ln>
              <a:solidFill>
                <a:srgbClr val="C6491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57577"/>
              </p:ext>
            </p:extLst>
          </p:nvPr>
        </p:nvGraphicFramePr>
        <p:xfrm>
          <a:off x="928688" y="5514975"/>
          <a:ext cx="18669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28" name="Equation" r:id="rId11" imgW="863692" imgH="431570" progId="Equation.3">
                  <p:embed/>
                </p:oleObj>
              </mc:Choice>
              <mc:Fallback>
                <p:oleObj name="Equation" r:id="rId11" imgW="863692" imgH="4315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514975"/>
                        <a:ext cx="18669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latshållare för innehåll 5"/>
          <p:cNvSpPr txBox="1">
            <a:spLocks/>
          </p:cNvSpPr>
          <p:nvPr/>
        </p:nvSpPr>
        <p:spPr>
          <a:xfrm>
            <a:off x="3004609" y="5706533"/>
            <a:ext cx="2436283" cy="537369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Isothermal: T</a:t>
            </a:r>
            <a:r>
              <a:rPr kumimoji="0" lang="sv-S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T</a:t>
            </a:r>
            <a:r>
              <a:rPr kumimoji="0" lang="sv-SE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 9"/>
          <p:cNvGrpSpPr/>
          <p:nvPr/>
        </p:nvGrpSpPr>
        <p:grpSpPr>
          <a:xfrm>
            <a:off x="5676901" y="5436629"/>
            <a:ext cx="2908300" cy="1092729"/>
            <a:chOff x="812802" y="5121807"/>
            <a:chExt cx="2908300" cy="1092729"/>
          </a:xfrm>
        </p:grpSpPr>
        <p:graphicFrame>
          <p:nvGraphicFramePr>
            <p:cNvPr id="18" name="Object 7"/>
            <p:cNvGraphicFramePr>
              <a:graphicFrameLocks noChangeAspect="1"/>
            </p:cNvGraphicFramePr>
            <p:nvPr/>
          </p:nvGraphicFramePr>
          <p:xfrm>
            <a:off x="873392" y="5213911"/>
            <a:ext cx="2608262" cy="89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529" name="Equation" r:id="rId13" imgW="1206523" imgH="418893" progId="Equation.3">
                    <p:embed/>
                  </p:oleObj>
                </mc:Choice>
                <mc:Fallback>
                  <p:oleObj name="Equation" r:id="rId13" imgW="1206523" imgH="41889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3392" y="5213911"/>
                          <a:ext cx="2608262" cy="895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8"/>
            <p:cNvSpPr/>
            <p:nvPr/>
          </p:nvSpPr>
          <p:spPr>
            <a:xfrm>
              <a:off x="812802" y="5121807"/>
              <a:ext cx="2908300" cy="1092729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12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36</a:t>
            </a:fld>
            <a:endParaRPr lang="sv-SE"/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914400" y="1493838"/>
            <a:ext cx="7772400" cy="50466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+ B 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ingdings" charset="2"/>
              </a:rPr>
              <a:t> 2C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1: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	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2: 	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466975" y="4940300"/>
            <a:ext cx="3848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998403"/>
              </p:ext>
            </p:extLst>
          </p:nvPr>
        </p:nvGraphicFramePr>
        <p:xfrm>
          <a:off x="1693863" y="5184775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48" name="Equation" r:id="rId4" imgW="253800" imgH="228600" progId="Equation.3">
                  <p:embed/>
                </p:oleObj>
              </mc:Choice>
              <mc:Fallback>
                <p:oleObj name="Equation" r:id="rId4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5184775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37939"/>
              </p:ext>
            </p:extLst>
          </p:nvPr>
        </p:nvGraphicFramePr>
        <p:xfrm>
          <a:off x="1681163" y="5718175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49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5718175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5894388" y="5715000"/>
            <a:ext cx="9731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482652"/>
              </p:ext>
            </p:extLst>
          </p:nvPr>
        </p:nvGraphicFramePr>
        <p:xfrm>
          <a:off x="7086600" y="5248275"/>
          <a:ext cx="9128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50" name="Equation" r:id="rId8" imgW="393480" imgH="406080" progId="Equation.DSMT4">
                  <p:embed/>
                </p:oleObj>
              </mc:Choice>
              <mc:Fallback>
                <p:oleObj name="Equation" r:id="rId8" imgW="393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248275"/>
                        <a:ext cx="9128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86927"/>
              </p:ext>
            </p:extLst>
          </p:nvPr>
        </p:nvGraphicFramePr>
        <p:xfrm>
          <a:off x="601663" y="2133600"/>
          <a:ext cx="80835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51" name="Equation" r:id="rId10" imgW="3543120" imgH="444240" progId="Equation.3">
                  <p:embed/>
                </p:oleObj>
              </mc:Choice>
              <mc:Fallback>
                <p:oleObj name="Equation" r:id="rId10" imgW="3543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2133600"/>
                        <a:ext cx="8083550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42616"/>
              </p:ext>
            </p:extLst>
          </p:nvPr>
        </p:nvGraphicFramePr>
        <p:xfrm>
          <a:off x="2570163" y="3302000"/>
          <a:ext cx="45767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52" name="Equation" r:id="rId12" imgW="2006280" imgH="215640" progId="Equation.3">
                  <p:embed/>
                </p:oleObj>
              </mc:Choice>
              <mc:Fallback>
                <p:oleObj name="Equation" r:id="rId12" imgW="2006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3302000"/>
                        <a:ext cx="457676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473489"/>
              </p:ext>
            </p:extLst>
          </p:nvPr>
        </p:nvGraphicFramePr>
        <p:xfrm>
          <a:off x="2270125" y="4002088"/>
          <a:ext cx="66913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53" name="Equation" r:id="rId14" imgW="2933640" imgH="393480" progId="Equation.3">
                  <p:embed/>
                </p:oleObj>
              </mc:Choice>
              <mc:Fallback>
                <p:oleObj name="Equation" r:id="rId14" imgW="2933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4002088"/>
                        <a:ext cx="6691312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1165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4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37</a:t>
            </a:fld>
            <a:endParaRPr lang="sv-SE"/>
          </a:p>
        </p:txBody>
      </p:sp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810559"/>
              </p:ext>
            </p:extLst>
          </p:nvPr>
        </p:nvGraphicFramePr>
        <p:xfrm>
          <a:off x="1270000" y="1952625"/>
          <a:ext cx="504825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3" name="Equation" r:id="rId3" imgW="2120760" imgH="1562040" progId="Equation.DSMT4">
                  <p:embed/>
                </p:oleObj>
              </mc:Choice>
              <mc:Fallback>
                <p:oleObj name="Equation" r:id="rId3" imgW="2120760" imgH="1562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952625"/>
                        <a:ext cx="5048250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dirty="0">
                <a:latin typeface="Arial" pitchFamily="34" charset="0"/>
                <a:cs typeface="Arial" pitchFamily="34" charset="0"/>
              </a:rPr>
              <a:t>Note: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 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does </a:t>
            </a:r>
            <a:r>
              <a:rPr lang="sv-SE" sz="2200" dirty="0">
                <a:latin typeface="Arial" pitchFamily="34" charset="0"/>
                <a:cs typeface="Arial" pitchFamily="34" charset="0"/>
              </a:rPr>
              <a:t>NOT affect 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liquid phase reactions</a:t>
            </a:r>
          </a:p>
          <a:p>
            <a:pPr marL="0" indent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400" i="1" dirty="0">
                <a:latin typeface="Arial" pitchFamily="34" charset="0"/>
                <a:cs typeface="Arial" pitchFamily="34" charset="0"/>
              </a:rPr>
              <a:t>Sample Question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:</a:t>
            </a:r>
            <a:endParaRPr lang="sv-SE" sz="24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Analyze the following second order gas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phase reaction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that occurs isothermally in a </a:t>
            </a:r>
            <a:r>
              <a:rPr lang="sv-SE" sz="2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		</a:t>
            </a:r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400" b="1" dirty="0">
                <a:latin typeface="Arial" pitchFamily="34" charset="0"/>
                <a:cs typeface="Arial" pitchFamily="34" charset="0"/>
                <a:sym typeface="Wingdings"/>
              </a:rPr>
              <a:t>B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sz="2400" dirty="0">
                <a:latin typeface="Arial" pitchFamily="34" charset="0"/>
                <a:cs typeface="Arial" pitchFamily="34" charset="0"/>
                <a:sym typeface="Wingdings"/>
              </a:rPr>
              <a:t>Must use the differential </a:t>
            </a:r>
            <a:r>
              <a:rPr lang="sv-SE" sz="2400" dirty="0" smtClean="0">
                <a:latin typeface="Arial" pitchFamily="34" charset="0"/>
                <a:cs typeface="Arial" pitchFamily="34" charset="0"/>
                <a:sym typeface="Wingdings"/>
              </a:rPr>
              <a:t>form </a:t>
            </a:r>
            <a:r>
              <a:rPr lang="sv-SE" sz="2400" dirty="0">
                <a:latin typeface="Arial" pitchFamily="34" charset="0"/>
                <a:cs typeface="Arial" pitchFamily="34" charset="0"/>
                <a:sym typeface="Wingdings"/>
              </a:rPr>
              <a:t>of the mole balance to separate variables:</a:t>
            </a: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sz="2400" dirty="0">
                <a:latin typeface="Arial" pitchFamily="34" charset="0"/>
                <a:cs typeface="Arial" pitchFamily="34" charset="0"/>
                <a:sym typeface="Wingdings"/>
              </a:rPr>
              <a:t>Second order in A and irreversible: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12507"/>
              </p:ext>
            </p:extLst>
          </p:nvPr>
        </p:nvGraphicFramePr>
        <p:xfrm>
          <a:off x="5988844" y="4406900"/>
          <a:ext cx="19065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28" name="Equation" r:id="rId3" imgW="914400" imgH="393480" progId="Equation.3">
                  <p:embed/>
                </p:oleObj>
              </mc:Choice>
              <mc:Fallback>
                <p:oleObj name="Equation" r:id="rId3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844" y="4406900"/>
                        <a:ext cx="19065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195697"/>
              </p:ext>
            </p:extLst>
          </p:nvPr>
        </p:nvGraphicFramePr>
        <p:xfrm>
          <a:off x="5883275" y="5308600"/>
          <a:ext cx="16049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29" name="Equation" r:id="rId5" imgW="698400" imgH="279360" progId="Equation.3">
                  <p:embed/>
                </p:oleObj>
              </mc:Choice>
              <mc:Fallback>
                <p:oleObj name="Equation" r:id="rId5" imgW="698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5308600"/>
                        <a:ext cx="160496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5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20"/>
          <p:cNvGrpSpPr/>
          <p:nvPr/>
        </p:nvGrpSpPr>
        <p:grpSpPr>
          <a:xfrm>
            <a:off x="984283" y="1702384"/>
            <a:ext cx="6277025" cy="804862"/>
            <a:chOff x="518616" y="4084681"/>
            <a:chExt cx="6277025" cy="804862"/>
          </a:xfrm>
        </p:grpSpPr>
        <p:graphicFrame>
          <p:nvGraphicFramePr>
            <p:cNvPr id="31748" name="Object 4"/>
            <p:cNvGraphicFramePr>
              <a:graphicFrameLocks noChangeAspect="1"/>
            </p:cNvGraphicFramePr>
            <p:nvPr/>
          </p:nvGraphicFramePr>
          <p:xfrm>
            <a:off x="3381291" y="4084681"/>
            <a:ext cx="3414350" cy="804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61" name="Equation" r:id="rId4" imgW="1775919" imgH="418641" progId="Equation.3">
                    <p:embed/>
                  </p:oleObj>
                </mc:Choice>
                <mc:Fallback>
                  <p:oleObj name="Equation" r:id="rId4" imgW="1775919" imgH="418641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1291" y="4084681"/>
                          <a:ext cx="3414350" cy="804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9"/>
            <p:cNvSpPr/>
            <p:nvPr/>
          </p:nvSpPr>
          <p:spPr>
            <a:xfrm>
              <a:off x="518616" y="4148181"/>
              <a:ext cx="2236510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Stoichiometry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p 22"/>
          <p:cNvGrpSpPr/>
          <p:nvPr/>
        </p:nvGrpSpPr>
        <p:grpSpPr>
          <a:xfrm>
            <a:off x="984283" y="3002546"/>
            <a:ext cx="5653584" cy="770528"/>
            <a:chOff x="518616" y="4380383"/>
            <a:chExt cx="5653584" cy="770528"/>
          </a:xfrm>
        </p:grpSpPr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3836454" y="4380383"/>
            <a:ext cx="2335746" cy="770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62" name="Equation" r:id="rId6" imgW="1269143" imgH="418641" progId="Equation.3">
                    <p:embed/>
                  </p:oleObj>
                </mc:Choice>
                <mc:Fallback>
                  <p:oleObj name="Equation" r:id="rId6" imgW="1269143" imgH="418641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6454" y="4380383"/>
                          <a:ext cx="2335746" cy="770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ktangel 21"/>
            <p:cNvSpPr/>
            <p:nvPr/>
          </p:nvSpPr>
          <p:spPr>
            <a:xfrm>
              <a:off x="518616" y="4442851"/>
              <a:ext cx="274023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  <a:sym typeface="Wingdings"/>
                </a:rPr>
                <a:t>Isothermal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, T=T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  <a:sym typeface="Wingdings"/>
                </a:rPr>
                <a:t>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 </a:t>
              </a:r>
            </a:p>
          </p:txBody>
        </p:sp>
      </p:grpSp>
      <p:grpSp>
        <p:nvGrpSpPr>
          <p:cNvPr id="7" name="Grupp 25"/>
          <p:cNvGrpSpPr/>
          <p:nvPr/>
        </p:nvGrpSpPr>
        <p:grpSpPr>
          <a:xfrm>
            <a:off x="984283" y="4318000"/>
            <a:ext cx="6277025" cy="927100"/>
            <a:chOff x="518616" y="5035337"/>
            <a:chExt cx="6277025" cy="927100"/>
          </a:xfrm>
        </p:grpSpPr>
        <p:grpSp>
          <p:nvGrpSpPr>
            <p:cNvPr id="8" name="Grupp 24"/>
            <p:cNvGrpSpPr/>
            <p:nvPr/>
          </p:nvGrpSpPr>
          <p:grpSpPr>
            <a:xfrm>
              <a:off x="3381291" y="5035337"/>
              <a:ext cx="3414350" cy="927100"/>
              <a:chOff x="3381291" y="5035337"/>
              <a:chExt cx="3414350" cy="927100"/>
            </a:xfrm>
          </p:grpSpPr>
          <p:graphicFrame>
            <p:nvGraphicFramePr>
              <p:cNvPr id="32775" name="Object 7"/>
              <p:cNvGraphicFramePr>
                <a:graphicFrameLocks noChangeAspect="1"/>
              </p:cNvGraphicFramePr>
              <p:nvPr/>
            </p:nvGraphicFramePr>
            <p:xfrm>
              <a:off x="3457046" y="5035337"/>
              <a:ext cx="3125787" cy="927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63" name="Equation" r:id="rId8" imgW="1714320" imgH="507960" progId="Equation.3">
                      <p:embed/>
                    </p:oleObj>
                  </mc:Choice>
                  <mc:Fallback>
                    <p:oleObj name="Equation" r:id="rId8" imgW="1714320" imgH="507960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7046" y="5035337"/>
                            <a:ext cx="3125787" cy="927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Rektangel 10"/>
              <p:cNvSpPr/>
              <p:nvPr/>
            </p:nvSpPr>
            <p:spPr>
              <a:xfrm>
                <a:off x="3381291" y="5061545"/>
                <a:ext cx="3414350" cy="883116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" name="Rektangel 23"/>
            <p:cNvSpPr/>
            <p:nvPr/>
          </p:nvSpPr>
          <p:spPr>
            <a:xfrm>
              <a:off x="518616" y="5150910"/>
              <a:ext cx="1603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400" b="1" dirty="0" err="1" smtClean="0">
                  <a:latin typeface="Arial" pitchFamily="34" charset="0"/>
                  <a:cs typeface="Arial" pitchFamily="34" charset="0"/>
                  <a:sym typeface="Wingdings"/>
                </a:rPr>
                <a:t>Combine</a:t>
              </a:r>
              <a:r>
                <a:rPr lang="sv-SE" sz="2400" b="1" dirty="0" smtClean="0">
                  <a:latin typeface="Arial" pitchFamily="34" charset="0"/>
                  <a:cs typeface="Arial" pitchFamily="34" charset="0"/>
                  <a:sym typeface="Wingdings"/>
                </a:rPr>
                <a:t>:</a:t>
              </a:r>
            </a:p>
          </p:txBody>
        </p:sp>
      </p:grpSp>
      <p:sp>
        <p:nvSpPr>
          <p:cNvPr id="27" name="Rektangel 26"/>
          <p:cNvSpPr/>
          <p:nvPr/>
        </p:nvSpPr>
        <p:spPr>
          <a:xfrm>
            <a:off x="581524" y="5668610"/>
            <a:ext cx="827616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300" dirty="0" smtClean="0">
                <a:latin typeface="Arial" pitchFamily="34" charset="0"/>
                <a:cs typeface="Arial" pitchFamily="34" charset="0"/>
                <a:sym typeface="Wingdings"/>
              </a:rPr>
              <a:t>Need to find (P/P</a:t>
            </a:r>
            <a:r>
              <a:rPr lang="sv-SE" sz="2300" baseline="-25000" dirty="0" smtClean="0">
                <a:latin typeface="Arial" pitchFamily="34" charset="0"/>
                <a:cs typeface="Arial" pitchFamily="34" charset="0"/>
                <a:sym typeface="Wingdings"/>
              </a:rPr>
              <a:t>0</a:t>
            </a:r>
            <a:r>
              <a:rPr lang="sv-SE" sz="2300" dirty="0" smtClean="0">
                <a:latin typeface="Arial" pitchFamily="34" charset="0"/>
                <a:cs typeface="Arial" pitchFamily="34" charset="0"/>
                <a:sym typeface="Wingdings"/>
              </a:rPr>
              <a:t>) as a function of W (or V if you have a </a:t>
            </a:r>
            <a:r>
              <a:rPr lang="en-US" sz="23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300" dirty="0" smtClean="0">
                <a:latin typeface="Arial" pitchFamily="34" charset="0"/>
                <a:cs typeface="Arial" pitchFamily="34" charset="0"/>
                <a:sym typeface="Wingdings"/>
              </a:rPr>
              <a:t>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4"/>
          <p:cNvGrpSpPr/>
          <p:nvPr/>
        </p:nvGrpSpPr>
        <p:grpSpPr>
          <a:xfrm>
            <a:off x="914400" y="1435100"/>
            <a:ext cx="7426325" cy="1435100"/>
            <a:chOff x="457200" y="584200"/>
            <a:chExt cx="7426325" cy="1435100"/>
          </a:xfrm>
        </p:grpSpPr>
        <p:graphicFrame>
          <p:nvGraphicFramePr>
            <p:cNvPr id="3379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5594325"/>
                </p:ext>
              </p:extLst>
            </p:nvPr>
          </p:nvGraphicFramePr>
          <p:xfrm>
            <a:off x="3140075" y="584200"/>
            <a:ext cx="4743450" cy="143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26" name="Equation" r:id="rId3" imgW="2755800" imgH="838080" progId="Equation.3">
                    <p:embed/>
                  </p:oleObj>
                </mc:Choice>
                <mc:Fallback>
                  <p:oleObj name="Equation" r:id="rId3" imgW="2755800" imgH="8380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0075" y="584200"/>
                          <a:ext cx="4743450" cy="143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3"/>
            <p:cNvSpPr/>
            <p:nvPr/>
          </p:nvSpPr>
          <p:spPr>
            <a:xfrm>
              <a:off x="457200" y="941390"/>
              <a:ext cx="258115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u="sng" dirty="0" err="1" smtClean="0">
                  <a:latin typeface="Arial" pitchFamily="34" charset="0"/>
                  <a:cs typeface="Arial" pitchFamily="34" charset="0"/>
                </a:rPr>
                <a:t>Ergun</a:t>
              </a:r>
              <a:r>
                <a:rPr lang="sv-SE" sz="2600" u="sng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u="sng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u="sng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6</a:t>
            </a:fld>
            <a:endParaRPr lang="sv-SE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95657"/>
              </p:ext>
            </p:extLst>
          </p:nvPr>
        </p:nvGraphicFramePr>
        <p:xfrm>
          <a:off x="3570288" y="5816600"/>
          <a:ext cx="26876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7" name="Equation" r:id="rId5" imgW="1244520" imgH="431640" progId="Equation.3">
                  <p:embed/>
                </p:oleObj>
              </mc:Choice>
              <mc:Fallback>
                <p:oleObj name="Equation" r:id="rId5" imgW="12445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5816600"/>
                        <a:ext cx="26876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885461"/>
              </p:ext>
            </p:extLst>
          </p:nvPr>
        </p:nvGraphicFramePr>
        <p:xfrm>
          <a:off x="3557588" y="4940300"/>
          <a:ext cx="2219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8" name="Equation" r:id="rId7" imgW="1028520" imgH="431640" progId="Equation.3">
                  <p:embed/>
                </p:oleObj>
              </mc:Choice>
              <mc:Fallback>
                <p:oleObj name="Equation" r:id="rId7" imgW="10285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940300"/>
                        <a:ext cx="2219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47399"/>
              </p:ext>
            </p:extLst>
          </p:nvPr>
        </p:nvGraphicFramePr>
        <p:xfrm>
          <a:off x="4164013" y="2946400"/>
          <a:ext cx="1450975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9" name="Equation" r:id="rId9" imgW="672840" imgH="863280" progId="Equation.3">
                  <p:embed/>
                </p:oleObj>
              </mc:Choice>
              <mc:Fallback>
                <p:oleObj name="Equation" r:id="rId9" imgW="672840" imgH="863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2946400"/>
                        <a:ext cx="1450975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13"/>
          <p:cNvSpPr/>
          <p:nvPr/>
        </p:nvSpPr>
        <p:spPr>
          <a:xfrm>
            <a:off x="914400" y="2887663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Constant mass flow: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856249"/>
              </p:ext>
            </p:extLst>
          </p:nvPr>
        </p:nvGraphicFramePr>
        <p:xfrm>
          <a:off x="1109663" y="3187700"/>
          <a:ext cx="60118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3" name="Equation" r:id="rId3" imgW="3276360" imgH="507960" progId="Equation.3">
                  <p:embed/>
                </p:oleObj>
              </mc:Choice>
              <mc:Fallback>
                <p:oleObj name="Equation" r:id="rId3" imgW="327636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3187700"/>
                        <a:ext cx="60118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6"/>
          <p:cNvGrpSpPr/>
          <p:nvPr/>
        </p:nvGrpSpPr>
        <p:grpSpPr>
          <a:xfrm>
            <a:off x="1079500" y="1763448"/>
            <a:ext cx="5221288" cy="901700"/>
            <a:chOff x="457200" y="1661848"/>
            <a:chExt cx="5221288" cy="901700"/>
          </a:xfrm>
        </p:grpSpPr>
        <p:graphicFrame>
          <p:nvGraphicFramePr>
            <p:cNvPr id="3379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5926983"/>
                </p:ext>
              </p:extLst>
            </p:nvPr>
          </p:nvGraphicFramePr>
          <p:xfrm>
            <a:off x="3452813" y="1661848"/>
            <a:ext cx="2225675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14" name="Equation" r:id="rId5" imgW="1066680" imgH="431640" progId="Equation.3">
                    <p:embed/>
                  </p:oleObj>
                </mc:Choice>
                <mc:Fallback>
                  <p:oleObj name="Equation" r:id="rId5" imgW="106668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2813" y="1661848"/>
                          <a:ext cx="2225675" cy="901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15"/>
            <p:cNvSpPr/>
            <p:nvPr/>
          </p:nvSpPr>
          <p:spPr>
            <a:xfrm>
              <a:off x="457200" y="1804405"/>
              <a:ext cx="28829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Variable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Density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18"/>
          <p:cNvGrpSpPr/>
          <p:nvPr/>
        </p:nvGrpSpPr>
        <p:grpSpPr>
          <a:xfrm>
            <a:off x="947737" y="4711700"/>
            <a:ext cx="6173789" cy="876300"/>
            <a:chOff x="457200" y="3322090"/>
            <a:chExt cx="4763483" cy="676123"/>
          </a:xfrm>
        </p:grpSpPr>
        <p:graphicFrame>
          <p:nvGraphicFramePr>
            <p:cNvPr id="3379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7148121"/>
                </p:ext>
              </p:extLst>
            </p:nvPr>
          </p:nvGraphicFramePr>
          <p:xfrm>
            <a:off x="1706558" y="3322090"/>
            <a:ext cx="3514125" cy="676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15" name="Equation" r:id="rId7" imgW="2628720" imgH="507960" progId="Equation.3">
                    <p:embed/>
                  </p:oleObj>
                </mc:Choice>
                <mc:Fallback>
                  <p:oleObj name="Equation" r:id="rId7" imgW="2628720" imgH="5079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6558" y="3322090"/>
                          <a:ext cx="3514125" cy="676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ktangel 17"/>
            <p:cNvSpPr/>
            <p:nvPr/>
          </p:nvSpPr>
          <p:spPr>
            <a:xfrm>
              <a:off x="457200" y="3429000"/>
              <a:ext cx="595035" cy="379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Let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418506"/>
              </p:ext>
            </p:extLst>
          </p:nvPr>
        </p:nvGraphicFramePr>
        <p:xfrm>
          <a:off x="2922612" y="4343400"/>
          <a:ext cx="3632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60" name="Equation" r:id="rId3" imgW="1752480" imgH="431640" progId="Equation.3">
                  <p:embed/>
                </p:oleObj>
              </mc:Choice>
              <mc:Fallback>
                <p:oleObj name="Equation" r:id="rId3" imgW="1752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612" y="4343400"/>
                        <a:ext cx="3632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20"/>
          <p:cNvGrpSpPr/>
          <p:nvPr/>
        </p:nvGrpSpPr>
        <p:grpSpPr>
          <a:xfrm>
            <a:off x="914400" y="1672341"/>
            <a:ext cx="6908800" cy="558800"/>
            <a:chOff x="457200" y="4117648"/>
            <a:chExt cx="6908800" cy="558800"/>
          </a:xfrm>
        </p:grpSpPr>
        <p:graphicFrame>
          <p:nvGraphicFramePr>
            <p:cNvPr id="3379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9165981"/>
                </p:ext>
              </p:extLst>
            </p:nvPr>
          </p:nvGraphicFramePr>
          <p:xfrm>
            <a:off x="3516313" y="4117648"/>
            <a:ext cx="3849687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61" name="Equation" r:id="rId5" imgW="1549080" imgH="228600" progId="Equation.3">
                    <p:embed/>
                  </p:oleObj>
                </mc:Choice>
                <mc:Fallback>
                  <p:oleObj name="Equation" r:id="rId5" imgW="154908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313" y="4117648"/>
                          <a:ext cx="3849687" cy="55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9"/>
            <p:cNvSpPr/>
            <p:nvPr/>
          </p:nvSpPr>
          <p:spPr>
            <a:xfrm>
              <a:off x="457200" y="4138127"/>
              <a:ext cx="251581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Catalyst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Weight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 24"/>
          <p:cNvGrpSpPr/>
          <p:nvPr/>
        </p:nvGrpSpPr>
        <p:grpSpPr>
          <a:xfrm>
            <a:off x="914400" y="5486646"/>
            <a:ext cx="3266095" cy="833437"/>
            <a:chOff x="457200" y="6112651"/>
            <a:chExt cx="3266095" cy="833437"/>
          </a:xfrm>
        </p:grpSpPr>
        <p:graphicFrame>
          <p:nvGraphicFramePr>
            <p:cNvPr id="3380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0888540"/>
                </p:ext>
              </p:extLst>
            </p:nvPr>
          </p:nvGraphicFramePr>
          <p:xfrm>
            <a:off x="1473808" y="6112651"/>
            <a:ext cx="2249487" cy="833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62" name="Equation" r:id="rId7" imgW="1168200" imgH="431640" progId="Equation.3">
                    <p:embed/>
                  </p:oleObj>
                </mc:Choice>
                <mc:Fallback>
                  <p:oleObj name="Equation" r:id="rId7" imgW="116820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808" y="6112651"/>
                          <a:ext cx="2249487" cy="833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ktangel 23"/>
            <p:cNvSpPr/>
            <p:nvPr/>
          </p:nvSpPr>
          <p:spPr>
            <a:xfrm>
              <a:off x="457200" y="6217267"/>
              <a:ext cx="64953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Let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400" y="2540000"/>
            <a:ext cx="6362700" cy="1651000"/>
            <a:chOff x="914400" y="2540000"/>
            <a:chExt cx="6362700" cy="1651000"/>
          </a:xfrm>
        </p:grpSpPr>
        <p:grpSp>
          <p:nvGrpSpPr>
            <p:cNvPr id="3" name="Grupp 25"/>
            <p:cNvGrpSpPr/>
            <p:nvPr/>
          </p:nvGrpSpPr>
          <p:grpSpPr>
            <a:xfrm>
              <a:off x="914400" y="2540000"/>
              <a:ext cx="6362700" cy="1236872"/>
              <a:chOff x="457200" y="2489200"/>
              <a:chExt cx="6362700" cy="1236872"/>
            </a:xfrm>
          </p:grpSpPr>
          <p:graphicFrame>
            <p:nvGraphicFramePr>
              <p:cNvPr id="33799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8600610"/>
                  </p:ext>
                </p:extLst>
              </p:nvPr>
            </p:nvGraphicFramePr>
            <p:xfrm>
              <a:off x="2365273" y="2565401"/>
              <a:ext cx="2460727" cy="3843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263" name="Equation" r:id="rId9" imgW="1130331" imgH="178473" progId="Equation.3">
                      <p:embed/>
                    </p:oleObj>
                  </mc:Choice>
                  <mc:Fallback>
                    <p:oleObj name="Equation" r:id="rId9" imgW="1130331" imgH="178473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2565401"/>
                            <a:ext cx="2460727" cy="3843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00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55103211"/>
                  </p:ext>
                </p:extLst>
              </p:nvPr>
            </p:nvGraphicFramePr>
            <p:xfrm>
              <a:off x="2365273" y="2971374"/>
              <a:ext cx="3732339" cy="3814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264" name="Equation" r:id="rId11" imgW="1725241" imgH="178473" progId="Equation.3">
                      <p:embed/>
                    </p:oleObj>
                  </mc:Choice>
                  <mc:Fallback>
                    <p:oleObj name="Equation" r:id="rId11" imgW="1725241" imgH="178473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2971374"/>
                            <a:ext cx="3732339" cy="3814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01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6918432"/>
                  </p:ext>
                </p:extLst>
              </p:nvPr>
            </p:nvGraphicFramePr>
            <p:xfrm>
              <a:off x="2365273" y="3378200"/>
              <a:ext cx="4454627" cy="3478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265" name="Equation" r:id="rId13" imgW="2258458" imgH="178473" progId="Equation.DSMT4">
                      <p:embed/>
                    </p:oleObj>
                  </mc:Choice>
                  <mc:Fallback>
                    <p:oleObj name="Equation" r:id="rId13" imgW="2258458" imgH="178473" progId="Equation.DSMT4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3378200"/>
                            <a:ext cx="4454627" cy="3478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Rektangel 21"/>
              <p:cNvSpPr/>
              <p:nvPr/>
            </p:nvSpPr>
            <p:spPr>
              <a:xfrm>
                <a:off x="457200" y="2489200"/>
                <a:ext cx="135325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Where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graphicFrame>
          <p:nvGraphicFramePr>
            <p:cNvPr id="1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2445824"/>
                </p:ext>
              </p:extLst>
            </p:nvPr>
          </p:nvGraphicFramePr>
          <p:xfrm>
            <a:off x="2819425" y="3794125"/>
            <a:ext cx="2730500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66" name="Equation" r:id="rId15" imgW="1384200" imgH="203040" progId="Equation.DSMT4">
                    <p:embed/>
                  </p:oleObj>
                </mc:Choice>
                <mc:Fallback>
                  <p:oleObj name="Equation" r:id="rId15" imgW="1384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25" y="3794125"/>
                          <a:ext cx="2730500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"/>
          </p:nvPr>
        </p:nvSpPr>
        <p:spPr>
          <a:xfrm>
            <a:off x="939800" y="2506923"/>
            <a:ext cx="5410200" cy="4579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this form for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reactions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416615"/>
              </p:ext>
            </p:extLst>
          </p:nvPr>
        </p:nvGraphicFramePr>
        <p:xfrm>
          <a:off x="974725" y="3073400"/>
          <a:ext cx="43497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35" name="Equation" r:id="rId3" imgW="2006280" imgH="431640" progId="Equation.3">
                  <p:embed/>
                </p:oleObj>
              </mc:Choice>
              <mc:Fallback>
                <p:oleObj name="Equation" r:id="rId3" imgW="20062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3073400"/>
                        <a:ext cx="43497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4"/>
          <p:cNvGrpSpPr/>
          <p:nvPr/>
        </p:nvGrpSpPr>
        <p:grpSpPr>
          <a:xfrm>
            <a:off x="923925" y="1381125"/>
            <a:ext cx="5465763" cy="1046162"/>
            <a:chOff x="507654" y="357921"/>
            <a:chExt cx="3125800" cy="598287"/>
          </a:xfrm>
        </p:grpSpPr>
        <p:graphicFrame>
          <p:nvGraphicFramePr>
            <p:cNvPr id="34818" name="Object 2"/>
            <p:cNvGraphicFramePr>
              <a:graphicFrameLocks noChangeAspect="1"/>
            </p:cNvGraphicFramePr>
            <p:nvPr/>
          </p:nvGraphicFramePr>
          <p:xfrm>
            <a:off x="507654" y="357921"/>
            <a:ext cx="1578787" cy="573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36" name="Equation" r:id="rId5" imgW="1180800" imgH="431640" progId="Equation.3">
                    <p:embed/>
                  </p:oleObj>
                </mc:Choice>
                <mc:Fallback>
                  <p:oleObj name="Equation" r:id="rId5" imgW="118080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54" y="357921"/>
                          <a:ext cx="1578787" cy="573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19" name="Object 3"/>
            <p:cNvGraphicFramePr>
              <a:graphicFrameLocks noChangeAspect="1"/>
            </p:cNvGraphicFramePr>
            <p:nvPr/>
          </p:nvGraphicFramePr>
          <p:xfrm>
            <a:off x="3039706" y="377894"/>
            <a:ext cx="593748" cy="578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37" name="Equation" r:id="rId7" imgW="444240" imgH="431640" progId="Equation.3">
                    <p:embed/>
                  </p:oleObj>
                </mc:Choice>
                <mc:Fallback>
                  <p:oleObj name="Equation" r:id="rId7" imgW="44424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9706" y="377894"/>
                          <a:ext cx="593748" cy="578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16"/>
          <p:cNvGrpSpPr/>
          <p:nvPr/>
        </p:nvGrpSpPr>
        <p:grpSpPr>
          <a:xfrm>
            <a:off x="923925" y="4182532"/>
            <a:ext cx="3473506" cy="1097280"/>
            <a:chOff x="514471" y="2407710"/>
            <a:chExt cx="1893767" cy="630238"/>
          </a:xfrm>
        </p:grpSpPr>
        <p:graphicFrame>
          <p:nvGraphicFramePr>
            <p:cNvPr id="34821" name="Object 5"/>
            <p:cNvGraphicFramePr>
              <a:graphicFrameLocks noChangeAspect="1"/>
            </p:cNvGraphicFramePr>
            <p:nvPr/>
          </p:nvGraphicFramePr>
          <p:xfrm>
            <a:off x="514471" y="2433965"/>
            <a:ext cx="1866906" cy="578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38" name="Equation" r:id="rId9" imgW="1396800" imgH="431640" progId="Equation.3">
                    <p:embed/>
                  </p:oleObj>
                </mc:Choice>
                <mc:Fallback>
                  <p:oleObj name="Equation" r:id="rId9" imgW="1396800" imgH="431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471" y="2433965"/>
                          <a:ext cx="1866906" cy="578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3"/>
            <p:cNvSpPr/>
            <p:nvPr/>
          </p:nvSpPr>
          <p:spPr>
            <a:xfrm>
              <a:off x="523876" y="2407710"/>
              <a:ext cx="1884362" cy="630238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 17"/>
          <p:cNvGrpSpPr/>
          <p:nvPr/>
        </p:nvGrpSpPr>
        <p:grpSpPr>
          <a:xfrm>
            <a:off x="941176" y="5437715"/>
            <a:ext cx="3456256" cy="1155969"/>
            <a:chOff x="523876" y="3104093"/>
            <a:chExt cx="1884362" cy="630238"/>
          </a:xfrm>
        </p:grpSpPr>
        <p:graphicFrame>
          <p:nvGraphicFramePr>
            <p:cNvPr id="34822" name="Object 6"/>
            <p:cNvGraphicFramePr>
              <a:graphicFrameLocks noChangeAspect="1"/>
            </p:cNvGraphicFramePr>
            <p:nvPr/>
          </p:nvGraphicFramePr>
          <p:xfrm>
            <a:off x="618332" y="3137560"/>
            <a:ext cx="1623697" cy="560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39" name="Equation" r:id="rId11" imgW="1218960" imgH="419040" progId="Equation.3">
                    <p:embed/>
                  </p:oleObj>
                </mc:Choice>
                <mc:Fallback>
                  <p:oleObj name="Equation" r:id="rId11" imgW="1218960" imgH="419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332" y="3137560"/>
                          <a:ext cx="1623697" cy="5608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15"/>
            <p:cNvSpPr/>
            <p:nvPr/>
          </p:nvSpPr>
          <p:spPr>
            <a:xfrm>
              <a:off x="523876" y="3104093"/>
              <a:ext cx="1884362" cy="630238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latshållare för innehåll 5"/>
          <p:cNvSpPr txBox="1">
            <a:spLocks/>
          </p:cNvSpPr>
          <p:nvPr/>
        </p:nvSpPr>
        <p:spPr>
          <a:xfrm>
            <a:off x="4641226" y="5891216"/>
            <a:ext cx="1944348" cy="45799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Isothermal case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2708</TotalTime>
  <Words>716</Words>
  <Application>Microsoft Office PowerPoint</Application>
  <PresentationFormat>On-screen Show (4:3)</PresentationFormat>
  <Paragraphs>189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Lecture_1_draft_yellow</vt:lpstr>
      <vt:lpstr>Equation</vt:lpstr>
      <vt:lpstr>Lecture 8</vt:lpstr>
      <vt:lpstr>Lecture 8 – Tuesday 2/5/2013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Packed Bed Reactors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1: Gas Phase Reaction in PBR for δ=0</vt:lpstr>
      <vt:lpstr>Example 1: Gas Phase Reaction in PBR for δ=0</vt:lpstr>
      <vt:lpstr>Example 1: Gas Phase Reaction in PBR for δ=0</vt:lpstr>
      <vt:lpstr>Example 1: Gas Phase Reaction in PBR for δ=0</vt:lpstr>
      <vt:lpstr>Example 2: Gas Phase Reaction in PBR for δ≠0</vt:lpstr>
      <vt:lpstr>Example 2: Gas Phase Reaction in PBR for δ≠0</vt:lpstr>
      <vt:lpstr>Example 2: Gas Phase Reaction in PBR for δ≠0</vt:lpstr>
      <vt:lpstr>Example 2: Gas Phase Reaction in PBR for δ≠0</vt:lpstr>
      <vt:lpstr>Example 2: Gas Phase Reaction in PBR for δ≠0</vt:lpstr>
      <vt:lpstr>PowerPoint Presentation</vt:lpstr>
      <vt:lpstr>PowerPoint Presentation</vt:lpstr>
      <vt:lpstr>Pressure Drop Engineering Analysis</vt:lpstr>
      <vt:lpstr>Pressure Drop Engineering Analysis</vt:lpstr>
      <vt:lpstr>Pressure Drop Engineering Analysis</vt:lpstr>
      <vt:lpstr>PowerPoint Presentation</vt:lpstr>
      <vt:lpstr>End of Lecture 8</vt:lpstr>
      <vt:lpstr>Pressure Drop - Summary</vt:lpstr>
      <vt:lpstr>Pressure Change – Molar Flow Rate</vt:lpstr>
      <vt:lpstr>Example 1: Gas Phase Reaction in PBR for δ=0</vt:lpstr>
      <vt:lpstr>PBR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</dc:title>
  <dc:creator>Emma Sundin</dc:creator>
  <cp:lastModifiedBy>Shih, Albert</cp:lastModifiedBy>
  <cp:revision>139</cp:revision>
  <dcterms:created xsi:type="dcterms:W3CDTF">2010-08-03T19:41:18Z</dcterms:created>
  <dcterms:modified xsi:type="dcterms:W3CDTF">2013-02-04T17:18:05Z</dcterms:modified>
</cp:coreProperties>
</file>