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404" r:id="rId4"/>
    <p:sldId id="405" r:id="rId5"/>
    <p:sldId id="406" r:id="rId6"/>
    <p:sldId id="407" r:id="rId7"/>
    <p:sldId id="385" r:id="rId8"/>
    <p:sldId id="408" r:id="rId9"/>
    <p:sldId id="409" r:id="rId10"/>
    <p:sldId id="410" r:id="rId11"/>
    <p:sldId id="411" r:id="rId12"/>
    <p:sldId id="412" r:id="rId13"/>
    <p:sldId id="413" r:id="rId14"/>
    <p:sldId id="414" r:id="rId15"/>
    <p:sldId id="417" r:id="rId16"/>
    <p:sldId id="392" r:id="rId17"/>
    <p:sldId id="420" r:id="rId18"/>
    <p:sldId id="421" r:id="rId19"/>
    <p:sldId id="418" r:id="rId20"/>
    <p:sldId id="422" r:id="rId21"/>
    <p:sldId id="397" r:id="rId22"/>
    <p:sldId id="398" r:id="rId23"/>
    <p:sldId id="399" r:id="rId24"/>
    <p:sldId id="419" r:id="rId25"/>
    <p:sldId id="423" r:id="rId26"/>
    <p:sldId id="402" r:id="rId27"/>
    <p:sldId id="424" r:id="rId28"/>
  </p:sldIdLst>
  <p:sldSz cx="9144000" cy="6858000" type="screen4x3"/>
  <p:notesSz cx="7102475" cy="10231438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8">
          <p15:clr>
            <a:srgbClr val="A4A3A4"/>
          </p15:clr>
        </p15:guide>
        <p15:guide id="2" pos="58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7" d="100"/>
          <a:sy n="57" d="100"/>
        </p:scale>
        <p:origin x="1128" y="66"/>
      </p:cViewPr>
      <p:guideLst>
        <p:guide orient="horz" pos="528"/>
        <p:guide pos="58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4" Type="http://schemas.openxmlformats.org/officeDocument/2006/relationships/image" Target="../media/image42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6" Type="http://schemas.openxmlformats.org/officeDocument/2006/relationships/image" Target="../media/image48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6" Type="http://schemas.openxmlformats.org/officeDocument/2006/relationships/image" Target="../media/image55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3BD49C-D2DA-4054-8E82-B5B8986A7EEC}" type="datetimeFigureOut">
              <a:rPr lang="en-US" smtClean="0"/>
              <a:pPr/>
              <a:t>7/13/2016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18675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25" y="9718675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6E2849-D3B6-44D8-91CE-5672418C9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753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3477394E-2491-C040-9EAD-E5031E9872D8}" type="datetimeFigureOut">
              <a:rPr lang="sv-SE" smtClean="0"/>
              <a:pPr/>
              <a:t>2016-07-13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10248" y="4859933"/>
            <a:ext cx="5681980" cy="4604147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71809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023092" y="971809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E44DC2EB-311F-3C4D-BBE8-9782FBA1CD2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2629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DC2EB-311F-3C4D-BBE8-9782FBA1CD20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3449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7C4CD9-BA4E-2648-951E-64433B33BA8E}" type="slidenum">
              <a:rPr lang="en-US"/>
              <a:pPr/>
              <a:t>16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70431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7C4CD9-BA4E-2648-951E-64433B33BA8E}" type="slidenum">
              <a:rPr lang="en-US"/>
              <a:pPr/>
              <a:t>17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2890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7C4CD9-BA4E-2648-951E-64433B33BA8E}" type="slidenum">
              <a:rPr lang="en-US"/>
              <a:pPr/>
              <a:t>18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4718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B6DFF1-9116-AF4F-867B-6BBCBB66B087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62623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185FA3-EBFB-D34B-9996-7D5CC492623D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21033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2A2A24-84B8-3B4F-9DBF-9D6A6989DA5B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317489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E0A59B-FB9B-47BD-AA1F-C4FB2D54761E}" type="slidenum">
              <a:rPr lang="en-US"/>
              <a:pPr/>
              <a:t>26</a:t>
            </a:fld>
            <a:endParaRPr 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5101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E0A59B-FB9B-47BD-AA1F-C4FB2D54761E}" type="slidenum">
              <a:rPr lang="en-US"/>
              <a:pPr/>
              <a:t>27</a:t>
            </a:fld>
            <a:endParaRPr 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083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ktangel med rundade hörn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Underrubrik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v-SE" smtClean="0"/>
              <a:t>Klicka här för att ändra format på underrubrik i bakgrunden</a:t>
            </a:r>
            <a:endParaRPr kumimoji="0" lang="en-US"/>
          </a:p>
        </p:txBody>
      </p:sp>
      <p:sp>
        <p:nvSpPr>
          <p:cNvPr id="28" name="Platshållare för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29ADE-65A1-4E6E-A670-8E9E42DB2A7D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17" name="Platshållare för sidfo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9" name="Platshållare för bildnumm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3945FEE-68F9-5743-AC70-6D3A8D28707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ktangel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ktangel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ubrik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CEE48-C511-4EA0-8CE1-F0C302F99922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A9437-D662-44F8-9967-EBE1E4AA1A7D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Rubrik och text över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8826A0-92FB-4C9F-B715-E25A66779B49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945FEE-68F9-5743-AC70-6D3A8D28707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DF7050A-28B6-479C-9328-CDA0AA840936}" type="datetime1">
              <a:rPr lang="sv-SE" smtClean="0"/>
              <a:pPr/>
              <a:t>2016-07-13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292E217-DF24-4EFA-995A-2714982F4E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299A8-C4C5-4F9E-A59F-ECD87B80BC0B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ktangel med rundade hörn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D9310-C84C-4C69-8F7A-E1C166CA1FEC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Rektangel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ktangel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ktangel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3945FEE-68F9-5743-AC70-6D3A8D28707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9E113-3B9E-4B41-917D-65D5995D64E9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74780-9ED3-4D14-A755-14DFFD54D36A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3" name="Platshållare för innehåll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F786D-CC8E-4105-98AF-B1311B1C14AF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3EAAD-8732-4649-8DA9-3E48A65E2E4D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ktangel med rundade hörn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DFE29-8911-406A-A228-3A178F07055A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843FC-4732-4BA4-B3ED-4056A27A70DF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3945FEE-68F9-5743-AC70-6D3A8D28707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Rektangel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ktangel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ktangel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v-SE" smtClean="0"/>
              <a:t>Klicka på ikonen för att lägga till en bild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ktangel med rundade hörn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Platshållare för rubrik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13" name="Platshållare för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  <a:p>
            <a:pPr lvl="1" eaLnBrk="1" latinLnBrk="0" hangingPunct="1"/>
            <a:r>
              <a:rPr kumimoji="0" lang="sv-SE" smtClean="0"/>
              <a:t>Nivå två</a:t>
            </a:r>
          </a:p>
          <a:p>
            <a:pPr lvl="2" eaLnBrk="1" latinLnBrk="0" hangingPunct="1"/>
            <a:r>
              <a:rPr kumimoji="0" lang="sv-SE" smtClean="0"/>
              <a:t>Nivå tre</a:t>
            </a:r>
          </a:p>
          <a:p>
            <a:pPr lvl="3" eaLnBrk="1" latinLnBrk="0" hangingPunct="1"/>
            <a:r>
              <a:rPr kumimoji="0" lang="sv-SE" smtClean="0"/>
              <a:t>Nivå fyra</a:t>
            </a:r>
          </a:p>
          <a:p>
            <a:pPr lvl="4" eaLnBrk="1" latinLnBrk="0" hangingPunct="1"/>
            <a:r>
              <a:rPr kumimoji="0" lang="sv-SE" smtClean="0"/>
              <a:t>Nivå fem</a:t>
            </a:r>
            <a:endParaRPr kumimoji="0" lang="en-US"/>
          </a:p>
        </p:txBody>
      </p:sp>
      <p:sp>
        <p:nvSpPr>
          <p:cNvPr id="14" name="Platshållare för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697F7D9-4B2B-4D44-90F8-9647EC73F5FE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23" name="Platshållare för bildnumm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noFill/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3945FEE-68F9-5743-AC70-6D3A8D28707B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2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image" Target="../media/image29.gi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28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4.wmf"/><Relationship Id="rId11" Type="http://schemas.openxmlformats.org/officeDocument/2006/relationships/image" Target="../media/image27.png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26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2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0.wmf"/><Relationship Id="rId5" Type="http://schemas.openxmlformats.org/officeDocument/2006/relationships/oleObject" Target="../embeddings/Microsoft_Word_97_-_2003_Document1.doc"/><Relationship Id="rId4" Type="http://schemas.openxmlformats.org/officeDocument/2006/relationships/oleObject" Target="../embeddings/oleObject23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image" Target="../media/image27.png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24.bin"/><Relationship Id="rId9" Type="http://schemas.openxmlformats.org/officeDocument/2006/relationships/image" Target="../media/image33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13" Type="http://schemas.openxmlformats.org/officeDocument/2006/relationships/image" Target="../media/image38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5.wmf"/><Relationship Id="rId12" Type="http://schemas.openxmlformats.org/officeDocument/2006/relationships/oleObject" Target="../embeddings/oleObject3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37.wmf"/><Relationship Id="rId5" Type="http://schemas.openxmlformats.org/officeDocument/2006/relationships/image" Target="../media/image34.wmf"/><Relationship Id="rId10" Type="http://schemas.openxmlformats.org/officeDocument/2006/relationships/oleObject" Target="../embeddings/oleObject30.bin"/><Relationship Id="rId4" Type="http://schemas.openxmlformats.org/officeDocument/2006/relationships/oleObject" Target="../embeddings/oleObject27.bin"/><Relationship Id="rId9" Type="http://schemas.openxmlformats.org/officeDocument/2006/relationships/image" Target="../media/image36.wmf"/><Relationship Id="rId1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33.bin"/><Relationship Id="rId12" Type="http://schemas.openxmlformats.org/officeDocument/2006/relationships/image" Target="../media/image4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9.wmf"/><Relationship Id="rId11" Type="http://schemas.openxmlformats.org/officeDocument/2006/relationships/oleObject" Target="../embeddings/oleObject35.bin"/><Relationship Id="rId5" Type="http://schemas.openxmlformats.org/officeDocument/2006/relationships/oleObject" Target="../embeddings/oleObject32.bin"/><Relationship Id="rId10" Type="http://schemas.openxmlformats.org/officeDocument/2006/relationships/image" Target="../media/image41.wmf"/><Relationship Id="rId4" Type="http://schemas.openxmlformats.org/officeDocument/2006/relationships/image" Target="../media/image27.png"/><Relationship Id="rId9" Type="http://schemas.openxmlformats.org/officeDocument/2006/relationships/oleObject" Target="../embeddings/oleObject34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13" Type="http://schemas.openxmlformats.org/officeDocument/2006/relationships/oleObject" Target="../embeddings/oleObject40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37.bin"/><Relationship Id="rId12" Type="http://schemas.openxmlformats.org/officeDocument/2006/relationships/image" Target="../media/image46.w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48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3.wmf"/><Relationship Id="rId11" Type="http://schemas.openxmlformats.org/officeDocument/2006/relationships/oleObject" Target="../embeddings/oleObject39.bin"/><Relationship Id="rId5" Type="http://schemas.openxmlformats.org/officeDocument/2006/relationships/oleObject" Target="../embeddings/oleObject36.bin"/><Relationship Id="rId15" Type="http://schemas.openxmlformats.org/officeDocument/2006/relationships/oleObject" Target="../embeddings/oleObject41.bin"/><Relationship Id="rId10" Type="http://schemas.openxmlformats.org/officeDocument/2006/relationships/image" Target="../media/image45.wmf"/><Relationship Id="rId4" Type="http://schemas.openxmlformats.org/officeDocument/2006/relationships/image" Target="../media/image27.png"/><Relationship Id="rId9" Type="http://schemas.openxmlformats.org/officeDocument/2006/relationships/oleObject" Target="../embeddings/oleObject38.bin"/><Relationship Id="rId14" Type="http://schemas.openxmlformats.org/officeDocument/2006/relationships/image" Target="../media/image47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9.emf"/><Relationship Id="rId5" Type="http://schemas.openxmlformats.org/officeDocument/2006/relationships/oleObject" Target="../embeddings/Microsoft_Word_97_-_2003_Document2.doc"/><Relationship Id="rId4" Type="http://schemas.openxmlformats.org/officeDocument/2006/relationships/oleObject" Target="../embeddings/oleObject42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13" Type="http://schemas.openxmlformats.org/officeDocument/2006/relationships/image" Target="../media/image54.wmf"/><Relationship Id="rId3" Type="http://schemas.openxmlformats.org/officeDocument/2006/relationships/image" Target="../media/image28.png"/><Relationship Id="rId7" Type="http://schemas.openxmlformats.org/officeDocument/2006/relationships/image" Target="../media/image51.wmf"/><Relationship Id="rId12" Type="http://schemas.openxmlformats.org/officeDocument/2006/relationships/oleObject" Target="../embeddings/oleObject4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44.bin"/><Relationship Id="rId11" Type="http://schemas.openxmlformats.org/officeDocument/2006/relationships/image" Target="../media/image53.wmf"/><Relationship Id="rId5" Type="http://schemas.openxmlformats.org/officeDocument/2006/relationships/image" Target="../media/image50.wmf"/><Relationship Id="rId15" Type="http://schemas.openxmlformats.org/officeDocument/2006/relationships/image" Target="../media/image55.wmf"/><Relationship Id="rId10" Type="http://schemas.openxmlformats.org/officeDocument/2006/relationships/oleObject" Target="../embeddings/oleObject46.bin"/><Relationship Id="rId4" Type="http://schemas.openxmlformats.org/officeDocument/2006/relationships/oleObject" Target="../embeddings/oleObject43.bin"/><Relationship Id="rId9" Type="http://schemas.openxmlformats.org/officeDocument/2006/relationships/image" Target="../media/image52.wmf"/><Relationship Id="rId14" Type="http://schemas.openxmlformats.org/officeDocument/2006/relationships/oleObject" Target="../embeddings/oleObject48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50.bin"/><Relationship Id="rId5" Type="http://schemas.openxmlformats.org/officeDocument/2006/relationships/image" Target="../media/image56.wmf"/><Relationship Id="rId4" Type="http://schemas.openxmlformats.org/officeDocument/2006/relationships/oleObject" Target="../embeddings/oleObject49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5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52.bin"/><Relationship Id="rId5" Type="http://schemas.openxmlformats.org/officeDocument/2006/relationships/image" Target="../media/image58.wmf"/><Relationship Id="rId4" Type="http://schemas.openxmlformats.org/officeDocument/2006/relationships/oleObject" Target="../embeddings/oleObject5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60.wmf"/><Relationship Id="rId5" Type="http://schemas.openxmlformats.org/officeDocument/2006/relationships/oleObject" Target="../embeddings/oleObject53.bin"/><Relationship Id="rId4" Type="http://schemas.openxmlformats.org/officeDocument/2006/relationships/image" Target="../media/image6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62.wmf"/><Relationship Id="rId5" Type="http://schemas.openxmlformats.org/officeDocument/2006/relationships/oleObject" Target="../embeddings/Microsoft_Word_97_-_2003_Document3.doc"/><Relationship Id="rId4" Type="http://schemas.openxmlformats.org/officeDocument/2006/relationships/oleObject" Target="../embeddings/oleObject54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7.bin"/><Relationship Id="rId3" Type="http://schemas.openxmlformats.org/officeDocument/2006/relationships/image" Target="../media/image29.gif"/><Relationship Id="rId7" Type="http://schemas.openxmlformats.org/officeDocument/2006/relationships/image" Target="../media/image6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56.bin"/><Relationship Id="rId5" Type="http://schemas.openxmlformats.org/officeDocument/2006/relationships/image" Target="../media/image63.wmf"/><Relationship Id="rId4" Type="http://schemas.openxmlformats.org/officeDocument/2006/relationships/oleObject" Target="../embeddings/oleObject55.bin"/><Relationship Id="rId9" Type="http://schemas.openxmlformats.org/officeDocument/2006/relationships/image" Target="../media/image65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17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1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Chemical Reaction Engineering</a:t>
            </a:r>
            <a:r>
              <a:rPr lang="en-US" dirty="0" smtClean="0"/>
              <a:t> (CRE) is the field that studies the rates and mechanisms of chemical reactions and the design of the reactors in which they take place.</a:t>
            </a:r>
          </a:p>
          <a:p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err="1" smtClean="0">
                <a:solidFill>
                  <a:srgbClr val="000000"/>
                </a:solidFill>
              </a:rPr>
              <a:t>Lecture</a:t>
            </a:r>
            <a:r>
              <a:rPr lang="sv-SE" dirty="0" smtClean="0">
                <a:solidFill>
                  <a:srgbClr val="000000"/>
                </a:solidFill>
              </a:rPr>
              <a:t> 15</a:t>
            </a:r>
            <a:endParaRPr lang="sv-SE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>Enzymes</a:t>
            </a:r>
            <a:r>
              <a:rPr lang="en-US" b="1" dirty="0" smtClean="0"/>
              <a:t> - </a:t>
            </a:r>
            <a:r>
              <a:rPr lang="sv-SE" b="1" dirty="0">
                <a:cs typeface="Arial" pitchFamily="34" charset="0"/>
              </a:rPr>
              <a:t>Michaelis-Menten </a:t>
            </a:r>
            <a:r>
              <a:rPr lang="sv-SE" b="1" dirty="0" smtClean="0">
                <a:cs typeface="Arial" pitchFamily="34" charset="0"/>
              </a:rPr>
              <a:t>Kinetics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10</a:t>
            </a:fld>
            <a:endParaRPr lang="sv-SE"/>
          </a:p>
        </p:txBody>
      </p:sp>
      <p:sp>
        <p:nvSpPr>
          <p:cNvPr id="8" name="Rektangel 3"/>
          <p:cNvSpPr/>
          <p:nvPr/>
        </p:nvSpPr>
        <p:spPr>
          <a:xfrm>
            <a:off x="914400" y="2476293"/>
            <a:ext cx="7967663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Turnover Number: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k</a:t>
            </a:r>
            <a:r>
              <a:rPr lang="en-US" sz="2800" i="1" baseline="-25000" dirty="0" err="1" smtClean="0">
                <a:latin typeface="Arial" pitchFamily="34" charset="0"/>
                <a:cs typeface="Arial" pitchFamily="34" charset="0"/>
              </a:rPr>
              <a:t>cat</a:t>
            </a:r>
            <a:endParaRPr lang="en-US" sz="2800" i="1" baseline="-25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Number of substrate molecules (moles) converted to product in a given time (s) on a single enzyme molecule 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(molecules/molecule/time)</a:t>
            </a:r>
          </a:p>
          <a:p>
            <a:pPr algn="just">
              <a:buFontTx/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For the reaction: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ktangel 6"/>
          <p:cNvSpPr/>
          <p:nvPr/>
        </p:nvSpPr>
        <p:spPr>
          <a:xfrm>
            <a:off x="928048" y="5136331"/>
            <a:ext cx="79676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40,000,000 molecules of H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converted to product per second on a single enzyme molecule.</a:t>
            </a:r>
            <a:endParaRPr lang="sv-SE" sz="2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oup 8"/>
          <p:cNvGrpSpPr/>
          <p:nvPr/>
        </p:nvGrpSpPr>
        <p:grpSpPr>
          <a:xfrm>
            <a:off x="3822112" y="4125525"/>
            <a:ext cx="3996607" cy="720648"/>
            <a:chOff x="2508912" y="4111105"/>
            <a:chExt cx="3996607" cy="720648"/>
          </a:xfrm>
        </p:grpSpPr>
        <p:sp>
          <p:nvSpPr>
            <p:cNvPr id="11" name="Rektangel 4"/>
            <p:cNvSpPr/>
            <p:nvPr/>
          </p:nvSpPr>
          <p:spPr>
            <a:xfrm>
              <a:off x="2508912" y="4246978"/>
              <a:ext cx="399660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H</a:t>
              </a:r>
              <a:r>
                <a:rPr lang="en-US" sz="2600" baseline="-25000" dirty="0" smtClean="0"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O</a:t>
              </a:r>
              <a:r>
                <a:rPr lang="en-US" sz="2600" baseline="-25000" dirty="0" smtClean="0"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 + E 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→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  <a:sym typeface="Wingdings" charset="2"/>
                </a:rPr>
                <a:t>H</a:t>
              </a:r>
              <a:r>
                <a:rPr lang="en-US" sz="2600" baseline="-25000" dirty="0" smtClean="0">
                  <a:latin typeface="Arial" pitchFamily="34" charset="0"/>
                  <a:cs typeface="Arial" pitchFamily="34" charset="0"/>
                  <a:sym typeface="Wingdings" charset="2"/>
                </a:rPr>
                <a:t>2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  <a:sym typeface="Wingdings" charset="2"/>
                </a:rPr>
                <a:t>O + O +  E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944202" y="4111105"/>
              <a:ext cx="7969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k</a:t>
              </a:r>
              <a:r>
                <a:rPr lang="en-US" sz="2400" baseline="-25000" dirty="0" err="1" smtClean="0">
                  <a:latin typeface="Arial" pitchFamily="34" charset="0"/>
                  <a:cs typeface="Arial" pitchFamily="34" charset="0"/>
                </a:rPr>
                <a:t>cat</a:t>
              </a:r>
              <a:endParaRPr lang="en-US" baseline="-25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3931757" y="1737208"/>
            <a:ext cx="18886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err="1">
                <a:latin typeface="Arial" pitchFamily="34" charset="0"/>
                <a:cs typeface="Arial" pitchFamily="34" charset="0"/>
              </a:rPr>
              <a:t>V</a:t>
            </a:r>
            <a:r>
              <a:rPr lang="en-US" sz="2800" i="1" baseline="-40000" dirty="0" err="1">
                <a:latin typeface="Arial" pitchFamily="34" charset="0"/>
                <a:cs typeface="Arial" pitchFamily="34" charset="0"/>
              </a:rPr>
              <a:t>max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=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k</a:t>
            </a:r>
            <a:r>
              <a:rPr lang="en-US" sz="2800" i="1" baseline="-40000" dirty="0" err="1">
                <a:latin typeface="Arial" pitchFamily="34" charset="0"/>
                <a:cs typeface="Arial" pitchFamily="34" charset="0"/>
              </a:rPr>
              <a:t>cat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E</a:t>
            </a:r>
            <a:r>
              <a:rPr lang="en-US" sz="2800" i="1" baseline="-40000" dirty="0" err="1">
                <a:latin typeface="Arial" pitchFamily="34" charset="0"/>
                <a:cs typeface="Arial" pitchFamily="34" charset="0"/>
              </a:rPr>
              <a:t>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7497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>Enzymes</a:t>
            </a:r>
            <a:r>
              <a:rPr lang="en-US" b="1" dirty="0" smtClean="0"/>
              <a:t> - </a:t>
            </a:r>
            <a:r>
              <a:rPr lang="sv-SE" b="1" dirty="0">
                <a:cs typeface="Arial" pitchFamily="34" charset="0"/>
              </a:rPr>
              <a:t>Michaelis-Menten </a:t>
            </a:r>
            <a:r>
              <a:rPr lang="sv-SE" b="1" dirty="0" smtClean="0">
                <a:cs typeface="Arial" pitchFamily="34" charset="0"/>
              </a:rPr>
              <a:t>Kinetics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11</a:t>
            </a:fld>
            <a:endParaRPr lang="sv-SE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848776" y="3536601"/>
            <a:ext cx="33874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Michaelis-Menten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plot)</a:t>
            </a: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4608520" y="3923764"/>
            <a:ext cx="4383939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Solving:</a:t>
            </a:r>
          </a:p>
          <a:p>
            <a:pPr>
              <a:spcBef>
                <a:spcPct val="50000"/>
              </a:spcBef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=S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1/2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therefore K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is the concentration at which the </a:t>
            </a:r>
            <a:r>
              <a:rPr lang="en-US" sz="2400" dirty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is half the maximum </a:t>
            </a:r>
            <a:r>
              <a:rPr lang="en-US" sz="2400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03504" y="4029045"/>
            <a:ext cx="3904804" cy="2562614"/>
            <a:chOff x="766322" y="3152637"/>
            <a:chExt cx="4663404" cy="3110027"/>
          </a:xfrm>
        </p:grpSpPr>
        <p:grpSp>
          <p:nvGrpSpPr>
            <p:cNvPr id="17" name="Group 16"/>
            <p:cNvGrpSpPr/>
            <p:nvPr/>
          </p:nvGrpSpPr>
          <p:grpSpPr>
            <a:xfrm>
              <a:off x="766322" y="3152637"/>
              <a:ext cx="3791457" cy="3110027"/>
              <a:chOff x="841628" y="3733800"/>
              <a:chExt cx="2349248" cy="2068920"/>
            </a:xfrm>
          </p:grpSpPr>
          <p:grpSp>
            <p:nvGrpSpPr>
              <p:cNvPr id="19" name="Group 15"/>
              <p:cNvGrpSpPr/>
              <p:nvPr/>
            </p:nvGrpSpPr>
            <p:grpSpPr>
              <a:xfrm>
                <a:off x="1362075" y="3733800"/>
                <a:ext cx="1828801" cy="1763714"/>
                <a:chOff x="1362075" y="3733800"/>
                <a:chExt cx="1828801" cy="1763714"/>
              </a:xfrm>
            </p:grpSpPr>
            <p:sp>
              <p:nvSpPr>
                <p:cNvPr id="23" name="Line 6"/>
                <p:cNvSpPr>
                  <a:spLocks noChangeShapeType="1"/>
                </p:cNvSpPr>
                <p:nvPr/>
              </p:nvSpPr>
              <p:spPr bwMode="auto">
                <a:xfrm>
                  <a:off x="1362075" y="3733800"/>
                  <a:ext cx="0" cy="1752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4" name="Line 7"/>
                <p:cNvSpPr>
                  <a:spLocks noChangeShapeType="1"/>
                </p:cNvSpPr>
                <p:nvPr/>
              </p:nvSpPr>
              <p:spPr bwMode="auto">
                <a:xfrm>
                  <a:off x="1362075" y="5486400"/>
                  <a:ext cx="18288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5" name="Line 8"/>
                <p:cNvSpPr>
                  <a:spLocks noChangeShapeType="1"/>
                </p:cNvSpPr>
                <p:nvPr/>
              </p:nvSpPr>
              <p:spPr bwMode="auto">
                <a:xfrm>
                  <a:off x="1362075" y="4724400"/>
                  <a:ext cx="18288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6" name="Line 9"/>
                <p:cNvSpPr>
                  <a:spLocks noChangeShapeType="1"/>
                </p:cNvSpPr>
                <p:nvPr/>
              </p:nvSpPr>
              <p:spPr bwMode="auto">
                <a:xfrm>
                  <a:off x="1362075" y="3886200"/>
                  <a:ext cx="18288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7" name="Line 10"/>
                <p:cNvSpPr>
                  <a:spLocks noChangeShapeType="1"/>
                </p:cNvSpPr>
                <p:nvPr/>
              </p:nvSpPr>
              <p:spPr bwMode="auto">
                <a:xfrm>
                  <a:off x="1632337" y="4724402"/>
                  <a:ext cx="0" cy="7620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8" name="Arc 12"/>
                <p:cNvSpPr>
                  <a:spLocks/>
                </p:cNvSpPr>
                <p:nvPr/>
              </p:nvSpPr>
              <p:spPr bwMode="auto">
                <a:xfrm rot="10800000" flipV="1">
                  <a:off x="1362075" y="3962401"/>
                  <a:ext cx="1828801" cy="1535113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751"/>
                    <a:gd name="T2" fmla="*/ 21599 w 21600"/>
                    <a:gd name="T3" fmla="*/ 21751 h 21751"/>
                    <a:gd name="T4" fmla="*/ 0 w 21600"/>
                    <a:gd name="T5" fmla="*/ 21600 h 217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751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650"/>
                        <a:pt x="21599" y="21700"/>
                        <a:pt x="21599" y="21751"/>
                      </a:cubicBezTo>
                    </a:path>
                    <a:path w="21600" h="21751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650"/>
                        <a:pt x="21599" y="21700"/>
                        <a:pt x="21599" y="21751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20" name="Text Box 13"/>
              <p:cNvSpPr txBox="1">
                <a:spLocks noChangeArrowheads="1"/>
              </p:cNvSpPr>
              <p:nvPr/>
            </p:nvSpPr>
            <p:spPr bwMode="auto">
              <a:xfrm>
                <a:off x="841628" y="3733800"/>
                <a:ext cx="838200" cy="3480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dirty="0" err="1">
                    <a:latin typeface="Arial" pitchFamily="34" charset="0"/>
                    <a:cs typeface="Arial" pitchFamily="34" charset="0"/>
                  </a:rPr>
                  <a:t>V</a:t>
                </a:r>
                <a:r>
                  <a:rPr lang="en-US" sz="2800" baseline="-25000" dirty="0" err="1">
                    <a:latin typeface="Arial" pitchFamily="34" charset="0"/>
                    <a:cs typeface="Arial" pitchFamily="34" charset="0"/>
                  </a:rPr>
                  <a:t>max</a:t>
                </a:r>
                <a:endParaRPr lang="en-US" sz="28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" name="Text Box 14"/>
              <p:cNvSpPr txBox="1">
                <a:spLocks noChangeArrowheads="1"/>
              </p:cNvSpPr>
              <p:nvPr/>
            </p:nvSpPr>
            <p:spPr bwMode="auto">
              <a:xfrm>
                <a:off x="942974" y="4390691"/>
                <a:ext cx="838200" cy="3890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200" dirty="0">
                    <a:latin typeface="Arial" pitchFamily="34" charset="0"/>
                    <a:cs typeface="Arial" pitchFamily="34" charset="0"/>
                  </a:rPr>
                  <a:t>-</a:t>
                </a:r>
                <a:r>
                  <a:rPr lang="en-US" sz="3200" dirty="0" err="1">
                    <a:latin typeface="Arial" pitchFamily="34" charset="0"/>
                    <a:cs typeface="Arial" pitchFamily="34" charset="0"/>
                  </a:rPr>
                  <a:t>r</a:t>
                </a:r>
                <a:r>
                  <a:rPr lang="en-US" sz="3200" baseline="-25000" dirty="0" err="1">
                    <a:latin typeface="Arial" pitchFamily="34" charset="0"/>
                    <a:cs typeface="Arial" pitchFamily="34" charset="0"/>
                  </a:rPr>
                  <a:t>s</a:t>
                </a:r>
                <a:endParaRPr lang="en-US" sz="3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" name="Text Box 15"/>
              <p:cNvSpPr txBox="1">
                <a:spLocks noChangeArrowheads="1"/>
              </p:cNvSpPr>
              <p:nvPr/>
            </p:nvSpPr>
            <p:spPr bwMode="auto">
              <a:xfrm>
                <a:off x="1514475" y="5454652"/>
                <a:ext cx="838200" cy="3480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S</a:t>
                </a:r>
                <a:r>
                  <a:rPr lang="en-US" sz="2800" baseline="-25000" dirty="0">
                    <a:latin typeface="Arial" pitchFamily="34" charset="0"/>
                    <a:cs typeface="Arial" pitchFamily="34" charset="0"/>
                  </a:rPr>
                  <a:t>1/2</a:t>
                </a:r>
                <a:endParaRPr lang="en-US" sz="28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8" name="Text Box 14"/>
            <p:cNvSpPr txBox="1">
              <a:spLocks noChangeArrowheads="1"/>
            </p:cNvSpPr>
            <p:nvPr/>
          </p:nvSpPr>
          <p:spPr bwMode="auto">
            <a:xfrm>
              <a:off x="4196873" y="5673999"/>
              <a:ext cx="1232853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C</a:t>
              </a:r>
              <a:r>
                <a:rPr lang="en-US" sz="3200" baseline="-25000" dirty="0" smtClean="0">
                  <a:latin typeface="Arial" pitchFamily="34" charset="0"/>
                  <a:cs typeface="Arial" pitchFamily="34" charset="0"/>
                </a:rPr>
                <a:t>S</a:t>
              </a:r>
              <a:endParaRPr lang="en-US" sz="3200" baseline="-250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9" name="Grupp 14"/>
          <p:cNvGrpSpPr/>
          <p:nvPr/>
        </p:nvGrpSpPr>
        <p:grpSpPr>
          <a:xfrm>
            <a:off x="2338100" y="1454586"/>
            <a:ext cx="4340415" cy="1894349"/>
            <a:chOff x="996040" y="4690533"/>
            <a:chExt cx="4684543" cy="1894349"/>
          </a:xfrm>
        </p:grpSpPr>
        <p:sp>
          <p:nvSpPr>
            <p:cNvPr id="30" name="Rektangel med rundade hörn 13"/>
            <p:cNvSpPr/>
            <p:nvPr/>
          </p:nvSpPr>
          <p:spPr>
            <a:xfrm>
              <a:off x="996040" y="4690533"/>
              <a:ext cx="4684543" cy="1894349"/>
            </a:xfrm>
            <a:prstGeom prst="round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Rektangel 11"/>
            <p:cNvSpPr/>
            <p:nvPr/>
          </p:nvSpPr>
          <p:spPr>
            <a:xfrm>
              <a:off x="1310276" y="4787476"/>
              <a:ext cx="390203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sv-SE" sz="2400" dirty="0" smtClean="0">
                  <a:latin typeface="Arial" pitchFamily="34" charset="0"/>
                  <a:cs typeface="Arial" pitchFamily="34" charset="0"/>
                </a:rPr>
                <a:t>Michaelis-Menten Equation</a:t>
              </a:r>
            </a:p>
          </p:txBody>
        </p:sp>
        <p:graphicFrame>
          <p:nvGraphicFramePr>
            <p:cNvPr id="32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8756369"/>
                </p:ext>
              </p:extLst>
            </p:nvPr>
          </p:nvGraphicFramePr>
          <p:xfrm>
            <a:off x="1560840" y="5316410"/>
            <a:ext cx="2999762" cy="12031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218" name="Equation" r:id="rId3" imgW="1117600" imgH="431800" progId="Equation.3">
                    <p:embed/>
                  </p:oleObj>
                </mc:Choice>
                <mc:Fallback>
                  <p:oleObj name="Equation" r:id="rId3" imgW="1117600" imgH="431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60840" y="5316410"/>
                          <a:ext cx="2999762" cy="1203160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7677183"/>
              </p:ext>
            </p:extLst>
          </p:nvPr>
        </p:nvGraphicFramePr>
        <p:xfrm>
          <a:off x="5983287" y="3665587"/>
          <a:ext cx="2703513" cy="1096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19" name="Equation" r:id="rId5" imgW="1104900" imgH="431800" progId="Equation.3">
                  <p:embed/>
                </p:oleObj>
              </mc:Choice>
              <mc:Fallback>
                <p:oleObj name="Equation" r:id="rId5" imgW="11049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3287" y="3665587"/>
                        <a:ext cx="2703513" cy="1096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325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>Enzymes</a:t>
            </a:r>
            <a:r>
              <a:rPr lang="en-US" b="1" dirty="0" smtClean="0"/>
              <a:t> - </a:t>
            </a:r>
            <a:r>
              <a:rPr lang="sv-SE" b="1" dirty="0">
                <a:cs typeface="Arial" pitchFamily="34" charset="0"/>
              </a:rPr>
              <a:t>Michaelis-Menten </a:t>
            </a:r>
            <a:r>
              <a:rPr lang="sv-SE" b="1" dirty="0" smtClean="0">
                <a:cs typeface="Arial" pitchFamily="34" charset="0"/>
              </a:rPr>
              <a:t>Kinetics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12</a:t>
            </a:fld>
            <a:endParaRPr lang="sv-SE"/>
          </a:p>
        </p:txBody>
      </p:sp>
      <p:grpSp>
        <p:nvGrpSpPr>
          <p:cNvPr id="4" name="Group 3"/>
          <p:cNvGrpSpPr/>
          <p:nvPr/>
        </p:nvGrpSpPr>
        <p:grpSpPr>
          <a:xfrm>
            <a:off x="931863" y="1701811"/>
            <a:ext cx="6333003" cy="1114120"/>
            <a:chOff x="931863" y="1417638"/>
            <a:chExt cx="6333003" cy="1114120"/>
          </a:xfrm>
        </p:grpSpPr>
        <p:graphicFrame>
          <p:nvGraphicFramePr>
            <p:cNvPr id="34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79694545"/>
                </p:ext>
              </p:extLst>
            </p:nvPr>
          </p:nvGraphicFramePr>
          <p:xfrm>
            <a:off x="3796434" y="1417638"/>
            <a:ext cx="3468432" cy="11141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234" name="Equation" r:id="rId3" imgW="1435100" imgH="444500" progId="Equation.3">
                    <p:embed/>
                  </p:oleObj>
                </mc:Choice>
                <mc:Fallback>
                  <p:oleObj name="Equation" r:id="rId3" imgW="1435100" imgH="4445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96434" y="1417638"/>
                          <a:ext cx="3468432" cy="1114120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" name="Rektangel 12"/>
            <p:cNvSpPr/>
            <p:nvPr/>
          </p:nvSpPr>
          <p:spPr>
            <a:xfrm>
              <a:off x="931863" y="1701811"/>
              <a:ext cx="3409694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Inverting yields: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6" name="Grupp 29"/>
          <p:cNvGrpSpPr/>
          <p:nvPr/>
        </p:nvGrpSpPr>
        <p:grpSpPr>
          <a:xfrm>
            <a:off x="928255" y="2994971"/>
            <a:ext cx="6688137" cy="3580017"/>
            <a:chOff x="575755" y="3402224"/>
            <a:chExt cx="5658899" cy="3270802"/>
          </a:xfrm>
        </p:grpSpPr>
        <p:sp>
          <p:nvSpPr>
            <p:cNvPr id="37" name="Rektangel 15"/>
            <p:cNvSpPr/>
            <p:nvPr/>
          </p:nvSpPr>
          <p:spPr>
            <a:xfrm>
              <a:off x="575755" y="3402224"/>
              <a:ext cx="3627124" cy="4230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Lineweaver-Burk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Plot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8" name="Rak 17"/>
            <p:cNvCxnSpPr/>
            <p:nvPr/>
          </p:nvCxnSpPr>
          <p:spPr>
            <a:xfrm rot="16200000" flipH="1">
              <a:off x="210910" y="5070731"/>
              <a:ext cx="2356892" cy="1588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Rak 18"/>
            <p:cNvCxnSpPr/>
            <p:nvPr/>
          </p:nvCxnSpPr>
          <p:spPr>
            <a:xfrm rot="10800000" flipH="1">
              <a:off x="1388562" y="6247589"/>
              <a:ext cx="2356892" cy="1588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Rak 19"/>
            <p:cNvCxnSpPr/>
            <p:nvPr/>
          </p:nvCxnSpPr>
          <p:spPr>
            <a:xfrm rot="10800000" flipV="1">
              <a:off x="1388562" y="5317067"/>
              <a:ext cx="2356892" cy="552308"/>
            </a:xfrm>
            <a:prstGeom prst="line">
              <a:avLst/>
            </a:prstGeom>
            <a:ln w="19050"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Rak 21"/>
            <p:cNvCxnSpPr/>
            <p:nvPr/>
          </p:nvCxnSpPr>
          <p:spPr>
            <a:xfrm rot="10800000">
              <a:off x="1388562" y="5869376"/>
              <a:ext cx="2356893" cy="1588"/>
            </a:xfrm>
            <a:prstGeom prst="line">
              <a:avLst/>
            </a:prstGeom>
            <a:ln w="19050" cap="flat" cmpd="sng" algn="ctr">
              <a:solidFill>
                <a:schemeClr val="accent3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ruta 25"/>
            <p:cNvSpPr txBox="1"/>
            <p:nvPr/>
          </p:nvSpPr>
          <p:spPr>
            <a:xfrm>
              <a:off x="3745454" y="4969247"/>
              <a:ext cx="2489200" cy="423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solidFill>
                    <a:schemeClr val="accent5"/>
                  </a:solidFill>
                  <a:latin typeface="Arial" pitchFamily="34" charset="0"/>
                  <a:cs typeface="Arial" pitchFamily="34" charset="0"/>
                </a:rPr>
                <a:t>slope = K</a:t>
              </a:r>
              <a:r>
                <a:rPr lang="sv-SE" sz="2600" baseline="-25000" dirty="0" smtClean="0">
                  <a:solidFill>
                    <a:schemeClr val="accent5"/>
                  </a:solidFill>
                  <a:latin typeface="Arial" pitchFamily="34" charset="0"/>
                  <a:cs typeface="Arial" pitchFamily="34" charset="0"/>
                </a:rPr>
                <a:t>M</a:t>
              </a:r>
              <a:r>
                <a:rPr lang="sv-SE" sz="2600" dirty="0" smtClean="0">
                  <a:solidFill>
                    <a:schemeClr val="accent5"/>
                  </a:solidFill>
                  <a:latin typeface="Arial" pitchFamily="34" charset="0"/>
                  <a:cs typeface="Arial" pitchFamily="34" charset="0"/>
                </a:rPr>
                <a:t>/V</a:t>
              </a:r>
              <a:r>
                <a:rPr lang="sv-SE" sz="2600" baseline="-25000" dirty="0" smtClean="0">
                  <a:solidFill>
                    <a:schemeClr val="accent5"/>
                  </a:solidFill>
                  <a:latin typeface="Arial" pitchFamily="34" charset="0"/>
                  <a:cs typeface="Arial" pitchFamily="34" charset="0"/>
                </a:rPr>
                <a:t>max</a:t>
              </a:r>
              <a:r>
                <a:rPr lang="sv-SE" sz="2600" dirty="0" smtClean="0">
                  <a:solidFill>
                    <a:schemeClr val="accent5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sv-SE" sz="2600" dirty="0">
                <a:solidFill>
                  <a:schemeClr val="accent5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textruta 26"/>
            <p:cNvSpPr txBox="1"/>
            <p:nvPr/>
          </p:nvSpPr>
          <p:spPr>
            <a:xfrm>
              <a:off x="3745455" y="5623153"/>
              <a:ext cx="1134533" cy="423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1/V</a:t>
              </a:r>
              <a:r>
                <a:rPr lang="sv-SE" sz="2600" baseline="-25000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max</a:t>
              </a:r>
              <a:r>
                <a:rPr lang="sv-SE" sz="2600" dirty="0" smtClean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sv-SE" sz="2600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textruta 27"/>
            <p:cNvSpPr txBox="1"/>
            <p:nvPr/>
          </p:nvSpPr>
          <p:spPr>
            <a:xfrm>
              <a:off x="2516525" y="6249971"/>
              <a:ext cx="1134533" cy="423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1/S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ruta 28"/>
            <p:cNvSpPr txBox="1"/>
            <p:nvPr/>
          </p:nvSpPr>
          <p:spPr>
            <a:xfrm>
              <a:off x="575755" y="4824624"/>
              <a:ext cx="1134533" cy="423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1/-r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S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7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Enzyme Inhibition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13</a:t>
            </a:fld>
            <a:endParaRPr lang="sv-SE"/>
          </a:p>
        </p:txBody>
      </p:sp>
      <p:grpSp>
        <p:nvGrpSpPr>
          <p:cNvPr id="4" name="Grupp 19"/>
          <p:cNvGrpSpPr/>
          <p:nvPr/>
        </p:nvGrpSpPr>
        <p:grpSpPr>
          <a:xfrm>
            <a:off x="914400" y="1656129"/>
            <a:ext cx="3256426" cy="1126759"/>
            <a:chOff x="914400" y="1469866"/>
            <a:chExt cx="3256426" cy="1126759"/>
          </a:xfrm>
        </p:grpSpPr>
        <p:graphicFrame>
          <p:nvGraphicFramePr>
            <p:cNvPr id="5" name="Object 2"/>
            <p:cNvGraphicFramePr>
              <a:graphicFrameLocks noChangeAspect="1"/>
            </p:cNvGraphicFramePr>
            <p:nvPr/>
          </p:nvGraphicFramePr>
          <p:xfrm>
            <a:off x="1055688" y="2139425"/>
            <a:ext cx="3115138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278" name="Equation" r:id="rId3" imgW="1435100" imgH="203200" progId="Equation.3">
                    <p:embed/>
                  </p:oleObj>
                </mc:Choice>
                <mc:Fallback>
                  <p:oleObj name="Equation" r:id="rId3" imgW="14351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5688" y="2139425"/>
                          <a:ext cx="3115138" cy="457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Rektangel 14"/>
            <p:cNvSpPr/>
            <p:nvPr/>
          </p:nvSpPr>
          <p:spPr>
            <a:xfrm>
              <a:off x="914400" y="1469866"/>
              <a:ext cx="227214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sv-SE" sz="2800" dirty="0" smtClean="0">
                  <a:ln w="12700">
                    <a:noFill/>
                    <a:prstDash val="solid"/>
                  </a:ln>
                  <a:latin typeface="Arial" pitchFamily="34" charset="0"/>
                  <a:ea typeface="+mj-ea"/>
                  <a:cs typeface="Arial" pitchFamily="34" charset="0"/>
                </a:rPr>
                <a:t>Competitive</a:t>
              </a:r>
            </a:p>
          </p:txBody>
        </p:sp>
      </p:grpSp>
      <p:grpSp>
        <p:nvGrpSpPr>
          <p:cNvPr id="7" name="Grupp 18"/>
          <p:cNvGrpSpPr/>
          <p:nvPr/>
        </p:nvGrpSpPr>
        <p:grpSpPr>
          <a:xfrm>
            <a:off x="914400" y="3132663"/>
            <a:ext cx="4094163" cy="1118662"/>
            <a:chOff x="914400" y="2357330"/>
            <a:chExt cx="3850464" cy="1052074"/>
          </a:xfrm>
        </p:grpSpPr>
        <p:graphicFrame>
          <p:nvGraphicFramePr>
            <p:cNvPr id="8" name="Object 3"/>
            <p:cNvGraphicFramePr>
              <a:graphicFrameLocks noChangeAspect="1"/>
            </p:cNvGraphicFramePr>
            <p:nvPr/>
          </p:nvGraphicFramePr>
          <p:xfrm>
            <a:off x="1090575" y="2979419"/>
            <a:ext cx="3674289" cy="4299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279" name="Equation" r:id="rId5" imgW="1803400" imgH="203200" progId="Equation.3">
                    <p:embed/>
                  </p:oleObj>
                </mc:Choice>
                <mc:Fallback>
                  <p:oleObj name="Equation" r:id="rId5" imgW="18034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90575" y="2979419"/>
                          <a:ext cx="3674289" cy="42998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Rektangel 15"/>
            <p:cNvSpPr/>
            <p:nvPr/>
          </p:nvSpPr>
          <p:spPr>
            <a:xfrm>
              <a:off x="914400" y="2357330"/>
              <a:ext cx="2684153" cy="4920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800" dirty="0" err="1" smtClean="0">
                  <a:ln w="12700">
                    <a:noFill/>
                    <a:prstDash val="solid"/>
                  </a:ln>
                  <a:latin typeface="Arial" pitchFamily="34" charset="0"/>
                  <a:ea typeface="+mj-ea"/>
                  <a:cs typeface="Arial" pitchFamily="34" charset="0"/>
                </a:rPr>
                <a:t>Uncompetitive</a:t>
              </a:r>
              <a:endParaRPr lang="sv-SE" sz="2800" dirty="0">
                <a:ln w="12700">
                  <a:noFill/>
                  <a:prstDash val="solid"/>
                </a:ln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</p:grpSp>
      <p:grpSp>
        <p:nvGrpSpPr>
          <p:cNvPr id="10" name="Grupp 20"/>
          <p:cNvGrpSpPr/>
          <p:nvPr/>
        </p:nvGrpSpPr>
        <p:grpSpPr>
          <a:xfrm>
            <a:off x="914399" y="4660893"/>
            <a:ext cx="4435476" cy="1779595"/>
            <a:chOff x="914400" y="3175202"/>
            <a:chExt cx="4435476" cy="1779595"/>
          </a:xfrm>
        </p:grpSpPr>
        <p:graphicFrame>
          <p:nvGraphicFramePr>
            <p:cNvPr id="11" name="Object 4"/>
            <p:cNvGraphicFramePr>
              <a:graphicFrameLocks noChangeAspect="1"/>
            </p:cNvGraphicFramePr>
            <p:nvPr/>
          </p:nvGraphicFramePr>
          <p:xfrm>
            <a:off x="1119189" y="3824497"/>
            <a:ext cx="4230687" cy="495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280" name="Equation" r:id="rId7" imgW="1803400" imgH="203200" progId="Equation.3">
                    <p:embed/>
                  </p:oleObj>
                </mc:Choice>
                <mc:Fallback>
                  <p:oleObj name="Equation" r:id="rId7" imgW="18034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19189" y="3824497"/>
                          <a:ext cx="4230687" cy="495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5"/>
            <p:cNvGraphicFramePr>
              <a:graphicFrameLocks noChangeAspect="1"/>
            </p:cNvGraphicFramePr>
            <p:nvPr/>
          </p:nvGraphicFramePr>
          <p:xfrm>
            <a:off x="1109664" y="4459497"/>
            <a:ext cx="4230687" cy="495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281" name="Equation" r:id="rId9" imgW="1803400" imgH="203200" progId="Equation.3">
                    <p:embed/>
                  </p:oleObj>
                </mc:Choice>
                <mc:Fallback>
                  <p:oleObj name="Equation" r:id="rId9" imgW="18034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09664" y="4459497"/>
                          <a:ext cx="4230687" cy="495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Rektangel 16"/>
            <p:cNvSpPr/>
            <p:nvPr/>
          </p:nvSpPr>
          <p:spPr>
            <a:xfrm>
              <a:off x="914400" y="3175202"/>
              <a:ext cx="325642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800" dirty="0" err="1" smtClean="0">
                  <a:ln w="12700">
                    <a:noFill/>
                    <a:prstDash val="solid"/>
                  </a:ln>
                  <a:latin typeface="Arial" pitchFamily="34" charset="0"/>
                  <a:ea typeface="+mj-ea"/>
                  <a:cs typeface="Arial" pitchFamily="34" charset="0"/>
                </a:rPr>
                <a:t>Non-competitive</a:t>
              </a:r>
              <a:endParaRPr lang="sv-SE" sz="2800" dirty="0">
                <a:ln w="12700">
                  <a:noFill/>
                  <a:prstDash val="solid"/>
                </a:ln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</p:grpSp>
      <p:pic>
        <p:nvPicPr>
          <p:cNvPr id="14" name="Picture 13" descr="competitve.svg.m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79299" y="1534917"/>
            <a:ext cx="1090559" cy="1090559"/>
          </a:xfrm>
          <a:prstGeom prst="rect">
            <a:avLst/>
          </a:prstGeom>
        </p:spPr>
      </p:pic>
      <p:pic>
        <p:nvPicPr>
          <p:cNvPr id="15" name="Picture 14" descr="Non-competitve.svg.m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79299" y="3327400"/>
            <a:ext cx="1090559" cy="1006949"/>
          </a:xfrm>
          <a:prstGeom prst="rect">
            <a:avLst/>
          </a:prstGeom>
        </p:spPr>
      </p:pic>
      <p:pic>
        <p:nvPicPr>
          <p:cNvPr id="16" name="Picture 15" descr="friends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219825" y="5105400"/>
            <a:ext cx="1171575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90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Competitive Inhibition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14</a:t>
            </a:fld>
            <a:endParaRPr lang="sv-SE"/>
          </a:p>
        </p:txBody>
      </p:sp>
      <p:pic>
        <p:nvPicPr>
          <p:cNvPr id="4" name="Picture 3" descr="competitve.svg.m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4578" y="327079"/>
            <a:ext cx="1090559" cy="1090559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4357769"/>
              </p:ext>
            </p:extLst>
          </p:nvPr>
        </p:nvGraphicFramePr>
        <p:xfrm>
          <a:off x="184088" y="1848140"/>
          <a:ext cx="8760696" cy="32918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80" name="Document" r:id="rId5" imgW="6288024" imgH="2346960" progId="Word.Document.8">
                  <p:embed/>
                </p:oleObj>
              </mc:Choice>
              <mc:Fallback>
                <p:oleObj name="Document" r:id="rId5" imgW="6288024" imgH="2346960" progId="Word.Documen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088" y="1848140"/>
                        <a:ext cx="8760696" cy="32918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796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Competitive Inhibition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15</a:t>
            </a:fld>
            <a:endParaRPr lang="sv-SE"/>
          </a:p>
        </p:txBody>
      </p:sp>
      <p:pic>
        <p:nvPicPr>
          <p:cNvPr id="4" name="Picture 3" descr="competitve.svg.m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4578" y="327079"/>
            <a:ext cx="1090559" cy="1090559"/>
          </a:xfrm>
          <a:prstGeom prst="rect">
            <a:avLst/>
          </a:prstGeom>
        </p:spPr>
      </p:pic>
      <p:graphicFrame>
        <p:nvGraphicFramePr>
          <p:cNvPr id="6" name="Object 7"/>
          <p:cNvGraphicFramePr>
            <a:graphicFrameLocks noChangeAspect="1"/>
          </p:cNvGraphicFramePr>
          <p:nvPr/>
        </p:nvGraphicFramePr>
        <p:xfrm>
          <a:off x="1012825" y="1584326"/>
          <a:ext cx="4340943" cy="788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13" name="Equation" r:id="rId4" imgW="1828800" imgH="355600" progId="Equation.3">
                  <p:embed/>
                </p:oleObj>
              </mc:Choice>
              <mc:Fallback>
                <p:oleObj name="Equation" r:id="rId4" imgW="18288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2825" y="1584326"/>
                        <a:ext cx="4340943" cy="78878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5"/>
          <p:cNvGraphicFramePr>
            <a:graphicFrameLocks noChangeAspect="1"/>
          </p:cNvGraphicFramePr>
          <p:nvPr/>
        </p:nvGraphicFramePr>
        <p:xfrm>
          <a:off x="1116013" y="4062413"/>
          <a:ext cx="5368925" cy="211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14" name="Equation" r:id="rId6" imgW="2260600" imgH="889000" progId="Equation.3">
                  <p:embed/>
                </p:oleObj>
              </mc:Choice>
              <mc:Fallback>
                <p:oleObj name="Equation" r:id="rId6" imgW="2260600" imgH="889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4062413"/>
                        <a:ext cx="5368925" cy="211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ktangel 18"/>
          <p:cNvSpPr/>
          <p:nvPr/>
        </p:nvSpPr>
        <p:spPr>
          <a:xfrm>
            <a:off x="931863" y="3486056"/>
            <a:ext cx="24945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sv-SE" sz="2400" b="1" dirty="0" smtClean="0">
                <a:ln w="12700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1) Mechanisms:</a:t>
            </a:r>
            <a:endParaRPr lang="en-US" sz="24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981075" y="2489200"/>
          <a:ext cx="3787775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15" name="Equation" r:id="rId8" imgW="1651000" imgH="355600" progId="Equation.3">
                  <p:embed/>
                </p:oleObj>
              </mc:Choice>
              <mc:Fallback>
                <p:oleObj name="Equation" r:id="rId8" imgW="16510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1075" y="2489200"/>
                        <a:ext cx="3787775" cy="814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7794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6" name="Text Box 8"/>
          <p:cNvSpPr txBox="1">
            <a:spLocks noChangeArrowheads="1"/>
          </p:cNvSpPr>
          <p:nvPr/>
        </p:nvSpPr>
        <p:spPr bwMode="auto">
          <a:xfrm>
            <a:off x="931863" y="1413922"/>
            <a:ext cx="3352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>
              <a:defRPr/>
            </a:pPr>
            <a:r>
              <a:rPr lang="en-US" sz="2400" b="1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2) Rate Laws:</a:t>
            </a:r>
            <a:endParaRPr lang="en-US" sz="2400" b="1" dirty="0">
              <a:solidFill>
                <a:srgbClr val="E818CA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71170" y="1943965"/>
            <a:ext cx="4668837" cy="4668860"/>
            <a:chOff x="900113" y="1971675"/>
            <a:chExt cx="4668837" cy="4668860"/>
          </a:xfrm>
        </p:grpSpPr>
        <p:graphicFrame>
          <p:nvGraphicFramePr>
            <p:cNvPr id="83994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21276115"/>
                </p:ext>
              </p:extLst>
            </p:nvPr>
          </p:nvGraphicFramePr>
          <p:xfrm>
            <a:off x="919163" y="1971675"/>
            <a:ext cx="4649787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2926" name="Equation" r:id="rId4" imgW="2095500" imgH="228600" progId="Equation.3">
                    <p:embed/>
                  </p:oleObj>
                </mc:Choice>
                <mc:Fallback>
                  <p:oleObj name="Equation" r:id="rId4" imgW="2095500" imgH="2286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9163" y="1971675"/>
                          <a:ext cx="4649787" cy="508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3995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74729593"/>
                </p:ext>
              </p:extLst>
            </p:nvPr>
          </p:nvGraphicFramePr>
          <p:xfrm>
            <a:off x="934707" y="5761060"/>
            <a:ext cx="3124200" cy="879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2927" name="Equation" r:id="rId6" imgW="1536700" imgH="431800" progId="Equation.3">
                    <p:embed/>
                  </p:oleObj>
                </mc:Choice>
                <mc:Fallback>
                  <p:oleObj name="Equation" r:id="rId6" imgW="1536700" imgH="4318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34707" y="5761060"/>
                          <a:ext cx="3124200" cy="8794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8550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76110255"/>
                </p:ext>
              </p:extLst>
            </p:nvPr>
          </p:nvGraphicFramePr>
          <p:xfrm>
            <a:off x="900113" y="2749550"/>
            <a:ext cx="3678237" cy="1095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2928" name="Equation" r:id="rId8" imgW="1447800" imgH="431800" progId="Equation.3">
                    <p:embed/>
                  </p:oleObj>
                </mc:Choice>
                <mc:Fallback>
                  <p:oleObj name="Equation" r:id="rId8" imgW="1447800" imgH="4318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00113" y="2749550"/>
                          <a:ext cx="3678237" cy="1095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8551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63408947"/>
                </p:ext>
              </p:extLst>
            </p:nvPr>
          </p:nvGraphicFramePr>
          <p:xfrm>
            <a:off x="915988" y="3886200"/>
            <a:ext cx="1962150" cy="10429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2929" name="Equation" r:id="rId10" imgW="812447" imgH="431613" progId="Equation.3">
                    <p:embed/>
                  </p:oleObj>
                </mc:Choice>
                <mc:Fallback>
                  <p:oleObj name="Equation" r:id="rId10" imgW="812447" imgH="431613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5988" y="3886200"/>
                          <a:ext cx="1962150" cy="10429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8552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20119673"/>
                </p:ext>
              </p:extLst>
            </p:nvPr>
          </p:nvGraphicFramePr>
          <p:xfrm>
            <a:off x="915988" y="5019675"/>
            <a:ext cx="3724895" cy="5486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2930" name="Equation" r:id="rId12" imgW="1549400" imgH="228600" progId="Equation.3">
                    <p:embed/>
                  </p:oleObj>
                </mc:Choice>
                <mc:Fallback>
                  <p:oleObj name="Equation" r:id="rId12" imgW="1549400" imgH="22860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5988" y="5019675"/>
                          <a:ext cx="3724895" cy="5486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16</a:t>
            </a:fld>
            <a:endParaRPr lang="sv-SE"/>
          </a:p>
        </p:txBody>
      </p:sp>
      <p:pic>
        <p:nvPicPr>
          <p:cNvPr id="12" name="Picture 11" descr="competitve.svg.m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724578" y="327079"/>
            <a:ext cx="1090559" cy="109055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Competitive Inhibition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17</a:t>
            </a:fld>
            <a:endParaRPr lang="sv-SE"/>
          </a:p>
        </p:txBody>
      </p:sp>
      <p:pic>
        <p:nvPicPr>
          <p:cNvPr id="12" name="Picture 11" descr="competitve.svg.m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4578" y="327079"/>
            <a:ext cx="1090559" cy="109055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Competitive Inhibition</a:t>
            </a:r>
            <a:endParaRPr lang="en-US" dirty="0"/>
          </a:p>
        </p:txBody>
      </p:sp>
      <p:graphicFrame>
        <p:nvGraphicFramePr>
          <p:cNvPr id="14" name="Object 5"/>
          <p:cNvGraphicFramePr>
            <a:graphicFrameLocks noChangeAspect="1"/>
          </p:cNvGraphicFramePr>
          <p:nvPr/>
        </p:nvGraphicFramePr>
        <p:xfrm>
          <a:off x="890588" y="1409700"/>
          <a:ext cx="7258050" cy="138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62" name="Equation" r:id="rId5" imgW="3263900" imgH="622300" progId="Equation.3">
                  <p:embed/>
                </p:oleObj>
              </mc:Choice>
              <mc:Fallback>
                <p:oleObj name="Equation" r:id="rId5" imgW="3263900" imgH="622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0588" y="1409700"/>
                        <a:ext cx="7258050" cy="1381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5058591"/>
              </p:ext>
            </p:extLst>
          </p:nvPr>
        </p:nvGraphicFramePr>
        <p:xfrm>
          <a:off x="922338" y="5645150"/>
          <a:ext cx="4084637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63" name="Equation" r:id="rId7" imgW="1930400" imgH="482600" progId="Equation.3">
                  <p:embed/>
                </p:oleObj>
              </mc:Choice>
              <mc:Fallback>
                <p:oleObj name="Equation" r:id="rId7" imgW="19304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338" y="5645150"/>
                        <a:ext cx="4084637" cy="102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9740989"/>
              </p:ext>
            </p:extLst>
          </p:nvPr>
        </p:nvGraphicFramePr>
        <p:xfrm>
          <a:off x="922338" y="2368550"/>
          <a:ext cx="2998787" cy="136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64" name="Equation" r:id="rId9" imgW="1371600" imgH="622300" progId="Equation.3">
                  <p:embed/>
                </p:oleObj>
              </mc:Choice>
              <mc:Fallback>
                <p:oleObj name="Equation" r:id="rId9" imgW="1371600" imgH="622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338" y="2368550"/>
                        <a:ext cx="2998787" cy="1362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upp 9"/>
          <p:cNvGrpSpPr/>
          <p:nvPr/>
        </p:nvGrpSpPr>
        <p:grpSpPr>
          <a:xfrm>
            <a:off x="922338" y="4017963"/>
            <a:ext cx="3284537" cy="1558925"/>
            <a:chOff x="922338" y="4017963"/>
            <a:chExt cx="3284537" cy="1558925"/>
          </a:xfrm>
        </p:grpSpPr>
        <p:graphicFrame>
          <p:nvGraphicFramePr>
            <p:cNvPr id="18" name="Object 11"/>
            <p:cNvGraphicFramePr>
              <a:graphicFrameLocks noChangeAspect="1"/>
            </p:cNvGraphicFramePr>
            <p:nvPr/>
          </p:nvGraphicFramePr>
          <p:xfrm>
            <a:off x="1049338" y="4144963"/>
            <a:ext cx="2954337" cy="1323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3365" name="Equation" r:id="rId11" imgW="1473200" imgH="660400" progId="Equation.3">
                    <p:embed/>
                  </p:oleObj>
                </mc:Choice>
                <mc:Fallback>
                  <p:oleObj name="Equation" r:id="rId11" imgW="1473200" imgH="660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49338" y="4144963"/>
                          <a:ext cx="2954337" cy="13239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Rektangel 8"/>
            <p:cNvSpPr/>
            <p:nvPr/>
          </p:nvSpPr>
          <p:spPr>
            <a:xfrm>
              <a:off x="922338" y="4017963"/>
              <a:ext cx="3284537" cy="1558925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343874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18</a:t>
            </a:fld>
            <a:endParaRPr lang="sv-SE"/>
          </a:p>
        </p:txBody>
      </p:sp>
      <p:pic>
        <p:nvPicPr>
          <p:cNvPr id="12" name="Picture 11" descr="competitve.svg.m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4578" y="68794"/>
            <a:ext cx="1090559" cy="109055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Competitive Inhibition</a:t>
            </a:r>
            <a:endParaRPr lang="en-US" dirty="0"/>
          </a:p>
        </p:txBody>
      </p:sp>
      <p:grpSp>
        <p:nvGrpSpPr>
          <p:cNvPr id="11" name="Grupp 21"/>
          <p:cNvGrpSpPr/>
          <p:nvPr/>
        </p:nvGrpSpPr>
        <p:grpSpPr>
          <a:xfrm>
            <a:off x="805327" y="1297667"/>
            <a:ext cx="7408862" cy="927100"/>
            <a:chOff x="931863" y="833979"/>
            <a:chExt cx="7408862" cy="927100"/>
          </a:xfrm>
        </p:grpSpPr>
        <p:sp>
          <p:nvSpPr>
            <p:cNvPr id="20" name="Text Box 6"/>
            <p:cNvSpPr txBox="1">
              <a:spLocks noChangeArrowheads="1"/>
            </p:cNvSpPr>
            <p:nvPr/>
          </p:nvSpPr>
          <p:spPr bwMode="auto">
            <a:xfrm>
              <a:off x="931863" y="838200"/>
              <a:ext cx="5357232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>
                  <a:latin typeface="Arial" pitchFamily="34" charset="0"/>
                  <a:cs typeface="Arial" pitchFamily="34" charset="0"/>
                </a:rPr>
                <a:t>From before (no competition):</a:t>
              </a:r>
            </a:p>
          </p:txBody>
        </p:sp>
        <p:graphicFrame>
          <p:nvGraphicFramePr>
            <p:cNvPr id="21" name="Object 7"/>
            <p:cNvGraphicFramePr>
              <a:graphicFrameLocks noChangeAspect="1"/>
            </p:cNvGraphicFramePr>
            <p:nvPr/>
          </p:nvGraphicFramePr>
          <p:xfrm>
            <a:off x="5424488" y="833979"/>
            <a:ext cx="2916237" cy="927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4394" name="Equation" r:id="rId5" imgW="1358640" imgH="431640" progId="Equation.3">
                    <p:embed/>
                  </p:oleObj>
                </mc:Choice>
                <mc:Fallback>
                  <p:oleObj name="Equation" r:id="rId5" imgW="135864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24488" y="833979"/>
                          <a:ext cx="2916237" cy="927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755715" y="5764024"/>
            <a:ext cx="758501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Intercept does not change,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slope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increases as inhibitor concentration increases</a:t>
            </a:r>
          </a:p>
        </p:txBody>
      </p:sp>
      <p:grpSp>
        <p:nvGrpSpPr>
          <p:cNvPr id="23" name="Group 29"/>
          <p:cNvGrpSpPr/>
          <p:nvPr/>
        </p:nvGrpSpPr>
        <p:grpSpPr>
          <a:xfrm>
            <a:off x="363343" y="1925245"/>
            <a:ext cx="5815783" cy="3731315"/>
            <a:chOff x="800079" y="1911597"/>
            <a:chExt cx="5815783" cy="3731315"/>
          </a:xfrm>
        </p:grpSpPr>
        <p:sp>
          <p:nvSpPr>
            <p:cNvPr id="24" name="Line 13"/>
            <p:cNvSpPr>
              <a:spLocks noChangeShapeType="1"/>
            </p:cNvSpPr>
            <p:nvPr/>
          </p:nvSpPr>
          <p:spPr bwMode="auto">
            <a:xfrm flipV="1">
              <a:off x="1297483" y="2404040"/>
              <a:ext cx="592209" cy="27241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5" name="Group 28"/>
            <p:cNvGrpSpPr/>
            <p:nvPr/>
          </p:nvGrpSpPr>
          <p:grpSpPr>
            <a:xfrm>
              <a:off x="800079" y="1911597"/>
              <a:ext cx="5815783" cy="3731315"/>
              <a:chOff x="895615" y="1911597"/>
              <a:chExt cx="5815783" cy="3731315"/>
            </a:xfrm>
          </p:grpSpPr>
          <p:grpSp>
            <p:nvGrpSpPr>
              <p:cNvPr id="26" name="Grupp 20"/>
              <p:cNvGrpSpPr/>
              <p:nvPr/>
            </p:nvGrpSpPr>
            <p:grpSpPr>
              <a:xfrm>
                <a:off x="895615" y="2373343"/>
                <a:ext cx="5815783" cy="3269569"/>
                <a:chOff x="1373856" y="1428051"/>
                <a:chExt cx="3741608" cy="2103490"/>
              </a:xfrm>
            </p:grpSpPr>
            <p:sp>
              <p:nvSpPr>
                <p:cNvPr id="30" name="Line 9"/>
                <p:cNvSpPr>
                  <a:spLocks noChangeShapeType="1"/>
                </p:cNvSpPr>
                <p:nvPr/>
              </p:nvSpPr>
              <p:spPr bwMode="auto">
                <a:xfrm>
                  <a:off x="1693863" y="1447800"/>
                  <a:ext cx="0" cy="2057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1" name="Line 10"/>
                <p:cNvSpPr>
                  <a:spLocks noChangeShapeType="1"/>
                </p:cNvSpPr>
                <p:nvPr/>
              </p:nvSpPr>
              <p:spPr bwMode="auto">
                <a:xfrm>
                  <a:off x="1693863" y="3505200"/>
                  <a:ext cx="25908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graphicFrame>
              <p:nvGraphicFramePr>
                <p:cNvPr id="32" name="Object 11"/>
                <p:cNvGraphicFramePr>
                  <a:graphicFrameLocks noChangeAspect="1"/>
                </p:cNvGraphicFramePr>
                <p:nvPr/>
              </p:nvGraphicFramePr>
              <p:xfrm>
                <a:off x="2985632" y="2327208"/>
                <a:ext cx="989663" cy="53925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14395" name="Equation" r:id="rId7" imgW="787320" imgH="431640" progId="Equation.3">
                        <p:embed/>
                      </p:oleObj>
                    </mc:Choice>
                    <mc:Fallback>
                      <p:oleObj name="Equation" r:id="rId7" imgW="787320" imgH="43164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985632" y="2327208"/>
                              <a:ext cx="989663" cy="539259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33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1693863" y="1676400"/>
                  <a:ext cx="1981200" cy="15240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4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1693863" y="1600200"/>
                  <a:ext cx="762000" cy="16002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5" name="Line 14"/>
                <p:cNvSpPr>
                  <a:spLocks noChangeShapeType="1"/>
                </p:cNvSpPr>
                <p:nvPr/>
              </p:nvSpPr>
              <p:spPr bwMode="auto">
                <a:xfrm>
                  <a:off x="2880765" y="2286000"/>
                  <a:ext cx="0" cy="4572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6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2271166" y="2743200"/>
                  <a:ext cx="6096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7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1693863" y="3200400"/>
                  <a:ext cx="3810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graphicFrame>
              <p:nvGraphicFramePr>
                <p:cNvPr id="38" name="Object 1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053548782"/>
                    </p:ext>
                  </p:extLst>
                </p:nvPr>
              </p:nvGraphicFramePr>
              <p:xfrm>
                <a:off x="2074863" y="2870200"/>
                <a:ext cx="1314824" cy="5588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14396" name="Equation" r:id="rId9" imgW="1015920" imgH="431640" progId="Equation.3">
                        <p:embed/>
                      </p:oleObj>
                    </mc:Choice>
                    <mc:Fallback>
                      <p:oleObj name="Equation" r:id="rId9" imgW="1015920" imgH="43164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074863" y="2870200"/>
                              <a:ext cx="1314824" cy="558800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39" name="Object 18"/>
                <p:cNvGraphicFramePr>
                  <a:graphicFrameLocks noChangeAspect="1"/>
                </p:cNvGraphicFramePr>
                <p:nvPr/>
              </p:nvGraphicFramePr>
              <p:xfrm>
                <a:off x="1373856" y="1993215"/>
                <a:ext cx="252434" cy="57218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14397" name="Equation" r:id="rId11" imgW="190417" imgH="431613" progId="Equation.3">
                        <p:embed/>
                      </p:oleObj>
                    </mc:Choice>
                    <mc:Fallback>
                      <p:oleObj name="Equation" r:id="rId11" imgW="190417" imgH="431613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373856" y="1993215"/>
                              <a:ext cx="252434" cy="572185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40" name="Object 19"/>
                <p:cNvGraphicFramePr>
                  <a:graphicFrameLocks noChangeAspect="1"/>
                </p:cNvGraphicFramePr>
                <p:nvPr/>
              </p:nvGraphicFramePr>
              <p:xfrm>
                <a:off x="4146784" y="3039263"/>
                <a:ext cx="275758" cy="49227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14398" name="Equation" r:id="rId13" imgW="241200" imgH="431640" progId="Equation.3">
                        <p:embed/>
                      </p:oleObj>
                    </mc:Choice>
                    <mc:Fallback>
                      <p:oleObj name="Equation" r:id="rId13" imgW="241200" imgH="43164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146784" y="3039263"/>
                              <a:ext cx="275758" cy="492278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41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3213923" y="2090158"/>
                  <a:ext cx="2286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2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3420900" y="1922454"/>
                  <a:ext cx="1694564" cy="2376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dirty="0">
                      <a:latin typeface="Arial" pitchFamily="34" charset="0"/>
                      <a:cs typeface="Arial" pitchFamily="34" charset="0"/>
                    </a:rPr>
                    <a:t>No </a:t>
                  </a:r>
                  <a:r>
                    <a:rPr lang="en-US" dirty="0" smtClean="0">
                      <a:latin typeface="Arial" pitchFamily="34" charset="0"/>
                      <a:cs typeface="Arial" pitchFamily="34" charset="0"/>
                    </a:rPr>
                    <a:t>Inhibition</a:t>
                  </a:r>
                  <a:endParaRPr lang="en-US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3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2455863" y="1600200"/>
                  <a:ext cx="228600" cy="762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4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2744479" y="1428051"/>
                  <a:ext cx="1600200" cy="2376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dirty="0" smtClean="0">
                      <a:latin typeface="Arial" pitchFamily="34" charset="0"/>
                      <a:cs typeface="Arial" pitchFamily="34" charset="0"/>
                    </a:rPr>
                    <a:t>Competitive </a:t>
                  </a:r>
                  <a:endParaRPr lang="en-US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27" name="Arc 26"/>
              <p:cNvSpPr/>
              <p:nvPr/>
            </p:nvSpPr>
            <p:spPr>
              <a:xfrm>
                <a:off x="907092" y="2996250"/>
                <a:ext cx="1371600" cy="1188720"/>
              </a:xfrm>
              <a:prstGeom prst="arc">
                <a:avLst>
                  <a:gd name="adj1" fmla="val 15514379"/>
                  <a:gd name="adj2" fmla="val 0"/>
                </a:avLst>
              </a:prstGeom>
              <a:ln>
                <a:solidFill>
                  <a:schemeClr val="tx1"/>
                </a:solidFill>
                <a:headEnd type="triangle" w="lg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" name="Text Box 23"/>
              <p:cNvSpPr txBox="1">
                <a:spLocks noChangeArrowheads="1"/>
              </p:cNvSpPr>
              <p:nvPr/>
            </p:nvSpPr>
            <p:spPr bwMode="auto">
              <a:xfrm>
                <a:off x="1347382" y="1911597"/>
                <a:ext cx="310542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Increasing C</a:t>
                </a:r>
                <a:r>
                  <a:rPr lang="en-US" baseline="-25000" dirty="0" smtClean="0">
                    <a:latin typeface="Arial" pitchFamily="34" charset="0"/>
                    <a:cs typeface="Arial" pitchFamily="34" charset="0"/>
                  </a:rPr>
                  <a:t>I</a:t>
                </a:r>
                <a:endParaRPr lang="en-US" baseline="-25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" name="Line 22"/>
              <p:cNvSpPr>
                <a:spLocks noChangeShapeType="1"/>
              </p:cNvSpPr>
              <p:nvPr/>
            </p:nvSpPr>
            <p:spPr bwMode="auto">
              <a:xfrm flipH="1">
                <a:off x="1722119" y="2393890"/>
                <a:ext cx="93976" cy="50170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/>
                <a:tailEnd type="triangle" w="lg" len="sm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45" name="Grupp 33"/>
          <p:cNvGrpSpPr/>
          <p:nvPr/>
        </p:nvGrpSpPr>
        <p:grpSpPr>
          <a:xfrm>
            <a:off x="5336414" y="3092629"/>
            <a:ext cx="3686174" cy="1848046"/>
            <a:chOff x="5111751" y="3127306"/>
            <a:chExt cx="3686174" cy="1848046"/>
          </a:xfrm>
        </p:grpSpPr>
        <p:sp>
          <p:nvSpPr>
            <p:cNvPr id="46" name="Text Box 23"/>
            <p:cNvSpPr txBox="1">
              <a:spLocks noChangeArrowheads="1"/>
            </p:cNvSpPr>
            <p:nvPr/>
          </p:nvSpPr>
          <p:spPr bwMode="auto">
            <a:xfrm>
              <a:off x="6080415" y="3127306"/>
              <a:ext cx="2607973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Competitive </a:t>
              </a:r>
              <a:endParaRPr lang="en-US" sz="2600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7" name="Grupp 32"/>
            <p:cNvGrpSpPr/>
            <p:nvPr/>
          </p:nvGrpSpPr>
          <p:grpSpPr>
            <a:xfrm>
              <a:off x="5111751" y="3679866"/>
              <a:ext cx="3686174" cy="1295486"/>
              <a:chOff x="5000626" y="3647911"/>
              <a:chExt cx="4048124" cy="1422691"/>
            </a:xfrm>
          </p:grpSpPr>
          <p:graphicFrame>
            <p:nvGraphicFramePr>
              <p:cNvPr id="48" name="Object 7"/>
              <p:cNvGraphicFramePr>
                <a:graphicFrameLocks noChangeAspect="1"/>
              </p:cNvGraphicFramePr>
              <p:nvPr/>
            </p:nvGraphicFramePr>
            <p:xfrm>
              <a:off x="5101741" y="3871233"/>
              <a:ext cx="3826717" cy="101813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4399" name="Equation" r:id="rId15" imgW="1904760" imgH="482400" progId="Equation.3">
                      <p:embed/>
                    </p:oleObj>
                  </mc:Choice>
                  <mc:Fallback>
                    <p:oleObj name="Equation" r:id="rId15" imgW="1904760" imgH="4824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101741" y="3871233"/>
                            <a:ext cx="3826717" cy="101813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9" name="Rektangel 31"/>
              <p:cNvSpPr/>
              <p:nvPr/>
            </p:nvSpPr>
            <p:spPr>
              <a:xfrm>
                <a:off x="5000626" y="3647911"/>
                <a:ext cx="4048124" cy="1422691"/>
              </a:xfrm>
              <a:prstGeom prst="rect">
                <a:avLst/>
              </a:prstGeom>
              <a:noFill/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57426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Uncompetitive Inhibition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19</a:t>
            </a:fld>
            <a:endParaRPr lang="sv-SE"/>
          </a:p>
        </p:txBody>
      </p:sp>
      <p:pic>
        <p:nvPicPr>
          <p:cNvPr id="4" name="Picture 3" descr="Non-competitve.svg.m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4132" y="410689"/>
            <a:ext cx="1090559" cy="1006949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Grp="1" noChangeAspect="1"/>
          </p:cNvGraphicFramePr>
          <p:nvPr/>
        </p:nvGraphicFramePr>
        <p:xfrm>
          <a:off x="441325" y="1824038"/>
          <a:ext cx="7977188" cy="284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27" name="Document" r:id="rId5" imgW="6317547" imgH="2254420" progId="Word.Document.8">
                  <p:embed/>
                </p:oleObj>
              </mc:Choice>
              <mc:Fallback>
                <p:oleObj name="Document" r:id="rId5" imgW="6317547" imgH="2254420" progId="Word.Document.8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" y="1824038"/>
                        <a:ext cx="7977188" cy="284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081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b="1" dirty="0"/>
              <a:t>Lecture </a:t>
            </a:r>
            <a:r>
              <a:rPr lang="sv-SE" b="1" dirty="0" smtClean="0"/>
              <a:t>15 </a:t>
            </a:r>
            <a:r>
              <a:rPr lang="sv-SE" b="1" dirty="0"/>
              <a:t>– </a:t>
            </a:r>
            <a:r>
              <a:rPr lang="sv-SE" b="1" dirty="0" smtClean="0"/>
              <a:t>Tuesday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>
          <a:xfrm>
            <a:off x="914400" y="1651000"/>
            <a:ext cx="77724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Enzymatic Reactions</a:t>
            </a:r>
          </a:p>
          <a:p>
            <a:pPr lvl="1"/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Michealis-Menten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Kinetics</a:t>
            </a:r>
          </a:p>
          <a:p>
            <a:pPr lvl="1"/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Lineweaver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-Burk Plot</a:t>
            </a:r>
          </a:p>
          <a:p>
            <a:pPr lvl="1"/>
            <a:r>
              <a:rPr lang="en-US" sz="2600" dirty="0" smtClean="0">
                <a:latin typeface="Arial" pitchFamily="34" charset="0"/>
                <a:cs typeface="Arial" pitchFamily="34" charset="0"/>
              </a:rPr>
              <a:t>Enzyme Inhibition  </a:t>
            </a:r>
          </a:p>
          <a:p>
            <a:pPr lvl="2">
              <a:buClr>
                <a:srgbClr val="FFC000"/>
              </a:buClr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Competitive</a:t>
            </a:r>
          </a:p>
          <a:p>
            <a:pPr lvl="2">
              <a:buClr>
                <a:srgbClr val="FFC000"/>
              </a:buClr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Uncompetitive</a:t>
            </a:r>
          </a:p>
          <a:p>
            <a:pPr lvl="2">
              <a:buClr>
                <a:srgbClr val="FFC000"/>
              </a:buClr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Non-Competitive</a:t>
            </a:r>
          </a:p>
          <a:p>
            <a:pPr lvl="2">
              <a:buNone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endParaRPr lang="sv-S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2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Uncompetitive Inhibition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20</a:t>
            </a:fld>
            <a:endParaRPr lang="sv-SE"/>
          </a:p>
        </p:txBody>
      </p:sp>
      <p:pic>
        <p:nvPicPr>
          <p:cNvPr id="4" name="Picture 3" descr="Non-competitve.svg.m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4132" y="410689"/>
            <a:ext cx="1090559" cy="100694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49382" y="1562882"/>
            <a:ext cx="8728363" cy="4916031"/>
            <a:chOff x="249382" y="1299637"/>
            <a:chExt cx="8728363" cy="4916031"/>
          </a:xfrm>
        </p:grpSpPr>
        <p:graphicFrame>
          <p:nvGraphicFramePr>
            <p:cNvPr id="7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78260760"/>
                </p:ext>
              </p:extLst>
            </p:nvPr>
          </p:nvGraphicFramePr>
          <p:xfrm>
            <a:off x="3019713" y="1841500"/>
            <a:ext cx="3187700" cy="1003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5412" name="Equation" r:id="rId4" imgW="1612900" imgH="508000" progId="Equation.3">
                    <p:embed/>
                  </p:oleObj>
                </mc:Choice>
                <mc:Fallback>
                  <p:oleObj name="Equation" r:id="rId4" imgW="1612900" imgH="5080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19713" y="1841500"/>
                          <a:ext cx="3187700" cy="1003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61663323"/>
                </p:ext>
              </p:extLst>
            </p:nvPr>
          </p:nvGraphicFramePr>
          <p:xfrm>
            <a:off x="3239582" y="4368800"/>
            <a:ext cx="2747962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5413" name="Equation" r:id="rId6" imgW="1282680" imgH="228600" progId="Equation.3">
                    <p:embed/>
                  </p:oleObj>
                </mc:Choice>
                <mc:Fallback>
                  <p:oleObj name="Equation" r:id="rId6" imgW="12826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39582" y="4368800"/>
                          <a:ext cx="2747962" cy="482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Rektangel 9"/>
            <p:cNvSpPr/>
            <p:nvPr/>
          </p:nvSpPr>
          <p:spPr>
            <a:xfrm>
              <a:off x="249382" y="1299637"/>
              <a:ext cx="8728363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600" dirty="0" smtClean="0">
                  <a:latin typeface="Arial" pitchFamily="34" charset="0"/>
                  <a:ea typeface="MS PGothic" pitchFamily="34" charset="-128"/>
                  <a:cs typeface="Arial" pitchFamily="34" charset="0"/>
                </a:rPr>
                <a:t>Inhibition only has affinity for enzyme-substrate complex</a:t>
              </a:r>
              <a:endParaRPr lang="en-US" sz="2600" dirty="0">
                <a:latin typeface="Arial" pitchFamily="34" charset="0"/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10" name="Rektangel 10"/>
            <p:cNvSpPr/>
            <p:nvPr/>
          </p:nvSpPr>
          <p:spPr>
            <a:xfrm>
              <a:off x="440874" y="3849523"/>
              <a:ext cx="3860352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>
                <a:defRPr/>
              </a:pPr>
              <a:r>
                <a:rPr lang="en-US" sz="2600" dirty="0" smtClean="0">
                  <a:latin typeface="Arial" pitchFamily="34" charset="0"/>
                  <a:ea typeface="MS PGothic" pitchFamily="34" charset="-128"/>
                  <a:cs typeface="Arial" pitchFamily="34" charset="0"/>
                </a:rPr>
                <a:t>Developing the </a:t>
              </a:r>
              <a:r>
                <a:rPr lang="en-US" sz="2600" b="1" dirty="0" smtClean="0">
                  <a:solidFill>
                    <a:srgbClr val="E818CA"/>
                  </a:solidFill>
                  <a:latin typeface="Arial" pitchFamily="34" charset="0"/>
                  <a:cs typeface="Arial" pitchFamily="34" charset="0"/>
                </a:rPr>
                <a:t>rate law:</a:t>
              </a:r>
              <a:endParaRPr lang="en-US" sz="2600" b="1" dirty="0">
                <a:solidFill>
                  <a:srgbClr val="E818CA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1" name="Grupp 13"/>
            <p:cNvGrpSpPr/>
            <p:nvPr/>
          </p:nvGrpSpPr>
          <p:grpSpPr>
            <a:xfrm>
              <a:off x="440874" y="5090642"/>
              <a:ext cx="8307537" cy="497358"/>
              <a:chOff x="440874" y="4413322"/>
              <a:chExt cx="8307537" cy="497358"/>
            </a:xfrm>
          </p:grpSpPr>
          <p:graphicFrame>
            <p:nvGraphicFramePr>
              <p:cNvPr id="17" name="Object 6"/>
              <p:cNvGraphicFramePr>
                <a:graphicFrameLocks noChangeAspect="1"/>
              </p:cNvGraphicFramePr>
              <p:nvPr/>
            </p:nvGraphicFramePr>
            <p:xfrm>
              <a:off x="440874" y="4504280"/>
              <a:ext cx="7685088" cy="4064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5414" name="Equation" r:id="rId8" imgW="4254480" imgH="228600" progId="Equation.3">
                      <p:embed/>
                    </p:oleObj>
                  </mc:Choice>
                  <mc:Fallback>
                    <p:oleObj name="Equation" r:id="rId8" imgW="425448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0874" y="4504280"/>
                            <a:ext cx="7685088" cy="4064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8" name="Rektangel 11"/>
              <p:cNvSpPr/>
              <p:nvPr/>
            </p:nvSpPr>
            <p:spPr>
              <a:xfrm>
                <a:off x="8156582" y="4413322"/>
                <a:ext cx="591829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600" dirty="0" smtClean="0">
                    <a:latin typeface="Arial" pitchFamily="34" charset="0"/>
                    <a:ea typeface="MS PGothic" pitchFamily="34" charset="-128"/>
                    <a:cs typeface="Arial" pitchFamily="34" charset="0"/>
                  </a:rPr>
                  <a:t>(1)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2" name="Grupp 14"/>
            <p:cNvGrpSpPr/>
            <p:nvPr/>
          </p:nvGrpSpPr>
          <p:grpSpPr>
            <a:xfrm>
              <a:off x="688974" y="5706456"/>
              <a:ext cx="8084837" cy="509212"/>
              <a:chOff x="612774" y="4935401"/>
              <a:chExt cx="8084837" cy="509212"/>
            </a:xfrm>
          </p:grpSpPr>
          <p:graphicFrame>
            <p:nvGraphicFramePr>
              <p:cNvPr id="14" name="Object 7"/>
              <p:cNvGraphicFramePr>
                <a:graphicFrameLocks noChangeAspect="1"/>
              </p:cNvGraphicFramePr>
              <p:nvPr/>
            </p:nvGraphicFramePr>
            <p:xfrm>
              <a:off x="612774" y="4987413"/>
              <a:ext cx="1346074" cy="4572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5415" name="Equation" r:id="rId10" imgW="672808" imgH="228501" progId="Equation.3">
                      <p:embed/>
                    </p:oleObj>
                  </mc:Choice>
                  <mc:Fallback>
                    <p:oleObj name="Equation" r:id="rId10" imgW="672808" imgH="228501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2774" y="4987413"/>
                            <a:ext cx="1346074" cy="4572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5" name="Object 8"/>
              <p:cNvGraphicFramePr>
                <a:graphicFrameLocks noChangeAspect="1"/>
              </p:cNvGraphicFramePr>
              <p:nvPr/>
            </p:nvGraphicFramePr>
            <p:xfrm>
              <a:off x="1892300" y="4982045"/>
              <a:ext cx="3187700" cy="4572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5416" name="Equation" r:id="rId12" imgW="1600200" imgH="228600" progId="Equation.3">
                      <p:embed/>
                    </p:oleObj>
                  </mc:Choice>
                  <mc:Fallback>
                    <p:oleObj name="Equation" r:id="rId12" imgW="160020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92300" y="4982045"/>
                            <a:ext cx="3187700" cy="4572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6" name="Rektangel 12"/>
              <p:cNvSpPr/>
              <p:nvPr/>
            </p:nvSpPr>
            <p:spPr>
              <a:xfrm>
                <a:off x="8105782" y="4935401"/>
                <a:ext cx="591829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600" dirty="0" smtClean="0">
                    <a:latin typeface="Arial" pitchFamily="34" charset="0"/>
                    <a:ea typeface="MS PGothic" pitchFamily="34" charset="-128"/>
                    <a:cs typeface="Arial" pitchFamily="34" charset="0"/>
                  </a:rPr>
                  <a:t>(2)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aphicFrame>
          <p:nvGraphicFramePr>
            <p:cNvPr id="13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01000986"/>
                </p:ext>
              </p:extLst>
            </p:nvPr>
          </p:nvGraphicFramePr>
          <p:xfrm>
            <a:off x="2757776" y="2851150"/>
            <a:ext cx="4073319" cy="10058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5417" name="Equation" r:id="rId14" imgW="2057400" imgH="508000" progId="Equation.3">
                    <p:embed/>
                  </p:oleObj>
                </mc:Choice>
                <mc:Fallback>
                  <p:oleObj name="Equation" r:id="rId14" imgW="2057400" imgH="5080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57776" y="2851150"/>
                          <a:ext cx="4073319" cy="10058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76459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930275" y="1538938"/>
            <a:ext cx="6705600" cy="533400"/>
          </a:xfrm>
        </p:spPr>
        <p:txBody>
          <a:bodyPr>
            <a:noAutofit/>
          </a:bodyPr>
          <a:lstStyle/>
          <a:p>
            <a:pPr algn="l"/>
            <a:r>
              <a:rPr lang="en-US" sz="26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Adding (1) and (2)</a:t>
            </a:r>
            <a:endParaRPr lang="en-US" sz="2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577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4314573"/>
              </p:ext>
            </p:extLst>
          </p:nvPr>
        </p:nvGraphicFramePr>
        <p:xfrm>
          <a:off x="2589213" y="2072338"/>
          <a:ext cx="4537075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10" name="Equation" r:id="rId4" imgW="2184120" imgH="660240" progId="Equation.3">
                  <p:embed/>
                </p:oleObj>
              </mc:Choice>
              <mc:Fallback>
                <p:oleObj name="Equation" r:id="rId4" imgW="2184120" imgH="6602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9213" y="2072338"/>
                        <a:ext cx="4537075" cy="1358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930275" y="3431238"/>
            <a:ext cx="6958590" cy="3236262"/>
            <a:chOff x="930275" y="3431238"/>
            <a:chExt cx="6958590" cy="3236262"/>
          </a:xfrm>
        </p:grpSpPr>
        <p:graphicFrame>
          <p:nvGraphicFramePr>
            <p:cNvPr id="75780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19274494"/>
                </p:ext>
              </p:extLst>
            </p:nvPr>
          </p:nvGraphicFramePr>
          <p:xfrm>
            <a:off x="1664277" y="3924300"/>
            <a:ext cx="6224588" cy="2743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8011" name="Equation" r:id="rId6" imgW="2997000" imgH="1320480" progId="Equation.3">
                    <p:embed/>
                  </p:oleObj>
                </mc:Choice>
                <mc:Fallback>
                  <p:oleObj name="Equation" r:id="rId6" imgW="2997000" imgH="132048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64277" y="3924300"/>
                          <a:ext cx="6224588" cy="2743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5781" name="Text Box 5"/>
            <p:cNvSpPr txBox="1">
              <a:spLocks noChangeArrowheads="1"/>
            </p:cNvSpPr>
            <p:nvPr/>
          </p:nvSpPr>
          <p:spPr bwMode="auto">
            <a:xfrm>
              <a:off x="930275" y="3431238"/>
              <a:ext cx="6705600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600" dirty="0">
                  <a:latin typeface="Arial" pitchFamily="34" charset="0"/>
                  <a:ea typeface="MS PGothic" pitchFamily="34" charset="-128"/>
                  <a:cs typeface="Arial" pitchFamily="34" charset="0"/>
                </a:rPr>
                <a:t>From (2)</a:t>
              </a: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>
                <a:latin typeface="Arial" pitchFamily="34" charset="0"/>
                <a:cs typeface="Arial" pitchFamily="34" charset="0"/>
              </a:rPr>
              <a:pPr/>
              <a:t>21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Uncompetitive Inhibition</a:t>
            </a:r>
            <a:endParaRPr lang="en-US" dirty="0"/>
          </a:p>
        </p:txBody>
      </p:sp>
      <p:pic>
        <p:nvPicPr>
          <p:cNvPr id="9" name="Picture 8" descr="Non-competitve.svg.m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74132" y="410689"/>
            <a:ext cx="1090559" cy="1006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80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5829011"/>
              </p:ext>
            </p:extLst>
          </p:nvPr>
        </p:nvGraphicFramePr>
        <p:xfrm>
          <a:off x="2624910" y="1982924"/>
          <a:ext cx="3866547" cy="29899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034" name="Equation" r:id="rId4" imgW="1803240" imgH="1396800" progId="Equation.3">
                  <p:embed/>
                </p:oleObj>
              </mc:Choice>
              <mc:Fallback>
                <p:oleObj name="Equation" r:id="rId4" imgW="1803240" imgH="1396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4910" y="1982924"/>
                        <a:ext cx="3866547" cy="29899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ktangel 4"/>
          <p:cNvSpPr/>
          <p:nvPr/>
        </p:nvSpPr>
        <p:spPr>
          <a:xfrm>
            <a:off x="914400" y="1417638"/>
            <a:ext cx="215148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Total enzyme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 6"/>
          <p:cNvGrpSpPr/>
          <p:nvPr/>
        </p:nvGrpSpPr>
        <p:grpSpPr>
          <a:xfrm>
            <a:off x="2696084" y="4987386"/>
            <a:ext cx="3751832" cy="1680114"/>
            <a:chOff x="3429000" y="5024967"/>
            <a:chExt cx="2514600" cy="1126067"/>
          </a:xfrm>
        </p:grpSpPr>
        <p:graphicFrame>
          <p:nvGraphicFramePr>
            <p:cNvPr id="76804" name="Object 4"/>
            <p:cNvGraphicFramePr>
              <a:graphicFrameLocks noChangeAspect="1"/>
            </p:cNvGraphicFramePr>
            <p:nvPr/>
          </p:nvGraphicFramePr>
          <p:xfrm>
            <a:off x="3452067" y="5121090"/>
            <a:ext cx="2408883" cy="8852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9035" name="Equation" r:id="rId6" imgW="1803240" imgH="660240" progId="Equation.3">
                    <p:embed/>
                  </p:oleObj>
                </mc:Choice>
                <mc:Fallback>
                  <p:oleObj name="Equation" r:id="rId6" imgW="1803240" imgH="66024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52067" y="5121090"/>
                          <a:ext cx="2408883" cy="8852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Rektangel 5"/>
            <p:cNvSpPr/>
            <p:nvPr/>
          </p:nvSpPr>
          <p:spPr>
            <a:xfrm>
              <a:off x="3429000" y="5024967"/>
              <a:ext cx="2514600" cy="1126067"/>
            </a:xfrm>
            <a:prstGeom prst="rect">
              <a:avLst/>
            </a:prstGeom>
            <a:noFill/>
            <a:ln>
              <a:solidFill>
                <a:srgbClr val="C6491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>
                <a:latin typeface="Arial" pitchFamily="34" charset="0"/>
                <a:cs typeface="Arial" pitchFamily="34" charset="0"/>
              </a:rPr>
              <a:pPr/>
              <a:t>22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/>
          <a:lstStyle/>
          <a:p>
            <a:r>
              <a:rPr lang="en-US" dirty="0" smtClean="0"/>
              <a:t>Uncompetitive Inhibition</a:t>
            </a:r>
            <a:endParaRPr lang="en-US" dirty="0"/>
          </a:p>
        </p:txBody>
      </p:sp>
      <p:pic>
        <p:nvPicPr>
          <p:cNvPr id="9" name="Picture 8" descr="Non-competitve.svg.m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74132" y="410689"/>
            <a:ext cx="1090559" cy="1006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5304973" y="3690905"/>
            <a:ext cx="3381827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600" dirty="0">
                <a:latin typeface="Arial" pitchFamily="34" charset="0"/>
                <a:ea typeface="MS PGothic" pitchFamily="34" charset="-128"/>
                <a:cs typeface="Arial" pitchFamily="34" charset="0"/>
              </a:rPr>
              <a:t>Slope remains the same but intercept changes as inhibitor concentration is increased</a:t>
            </a:r>
          </a:p>
        </p:txBody>
      </p:sp>
      <p:pic>
        <p:nvPicPr>
          <p:cNvPr id="28676" name="Picture 4" descr="C:\Documents and Settings\Akash\Desktop\Picture3.bmp"/>
          <p:cNvPicPr>
            <a:picLocks noChangeAspect="1" noChangeArrowheads="1"/>
          </p:cNvPicPr>
          <p:nvPr/>
        </p:nvPicPr>
        <p:blipFill>
          <a:blip r:embed="rId4"/>
          <a:srcRect l="11383" r="11700" b="12395"/>
          <a:stretch>
            <a:fillRect/>
          </a:stretch>
        </p:blipFill>
        <p:spPr bwMode="auto">
          <a:xfrm>
            <a:off x="779152" y="3495906"/>
            <a:ext cx="4170364" cy="285142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393370" y="6290669"/>
            <a:ext cx="76564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Lineweaver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-Burk Plot for uncompetitive inhibition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>
                <a:latin typeface="Arial" pitchFamily="34" charset="0"/>
                <a:cs typeface="Arial" pitchFamily="34" charset="0"/>
              </a:rPr>
              <a:pPr/>
              <a:t>23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 8"/>
          <p:cNvGrpSpPr/>
          <p:nvPr/>
        </p:nvGrpSpPr>
        <p:grpSpPr>
          <a:xfrm>
            <a:off x="914400" y="1530810"/>
            <a:ext cx="3984851" cy="1777288"/>
            <a:chOff x="3093288" y="447675"/>
            <a:chExt cx="3721850" cy="1671638"/>
          </a:xfrm>
        </p:grpSpPr>
        <p:graphicFrame>
          <p:nvGraphicFramePr>
            <p:cNvPr id="77827" name="Object 3"/>
            <p:cNvGraphicFramePr>
              <a:graphicFrameLocks noChangeAspect="1"/>
            </p:cNvGraphicFramePr>
            <p:nvPr/>
          </p:nvGraphicFramePr>
          <p:xfrm>
            <a:off x="3255963" y="447675"/>
            <a:ext cx="3559175" cy="1646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0046" name="Equation" r:id="rId5" imgW="2145960" imgH="990360" progId="Equation.3">
                    <p:embed/>
                  </p:oleObj>
                </mc:Choice>
                <mc:Fallback>
                  <p:oleObj name="Equation" r:id="rId5" imgW="2145960" imgH="99036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55963" y="447675"/>
                          <a:ext cx="3559175" cy="16462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Rektangel 7"/>
            <p:cNvSpPr/>
            <p:nvPr/>
          </p:nvSpPr>
          <p:spPr>
            <a:xfrm>
              <a:off x="3093288" y="1301750"/>
              <a:ext cx="3642476" cy="817563"/>
            </a:xfrm>
            <a:prstGeom prst="rect">
              <a:avLst/>
            </a:prstGeom>
            <a:noFill/>
            <a:ln>
              <a:solidFill>
                <a:srgbClr val="C6491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/>
          <a:lstStyle/>
          <a:p>
            <a:r>
              <a:rPr lang="en-US" dirty="0" smtClean="0"/>
              <a:t>Uncompetitive Inhibition</a:t>
            </a:r>
            <a:endParaRPr lang="en-US" dirty="0"/>
          </a:p>
        </p:txBody>
      </p:sp>
      <p:pic>
        <p:nvPicPr>
          <p:cNvPr id="10" name="Picture 9" descr="Non-competitve.svg.m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74132" y="410689"/>
            <a:ext cx="1090559" cy="1006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8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Non-competitive Inhibition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24</a:t>
            </a:fld>
            <a:endParaRPr lang="sv-SE"/>
          </a:p>
        </p:txBody>
      </p:sp>
      <p:pic>
        <p:nvPicPr>
          <p:cNvPr id="4" name="Picture 3" descr="friend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09533" y="274638"/>
            <a:ext cx="1171575" cy="1304925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Grp="1" noChangeAspect="1"/>
          </p:cNvGraphicFramePr>
          <p:nvPr/>
        </p:nvGraphicFramePr>
        <p:xfrm>
          <a:off x="223838" y="2024063"/>
          <a:ext cx="8702675" cy="294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421" name="Document" r:id="rId5" imgW="6324600" imgH="2136648" progId="Word.Document.8">
                  <p:embed/>
                </p:oleObj>
              </mc:Choice>
              <mc:Fallback>
                <p:oleObj name="Document" r:id="rId5" imgW="6324600" imgH="2136648" progId="Word.Document.8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2024063"/>
                        <a:ext cx="8702675" cy="294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71045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Non-competitive Inhibition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25</a:t>
            </a:fld>
            <a:endParaRPr lang="sv-SE"/>
          </a:p>
        </p:txBody>
      </p:sp>
      <p:pic>
        <p:nvPicPr>
          <p:cNvPr id="4" name="Picture 3" descr="friend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09533" y="274638"/>
            <a:ext cx="1171575" cy="1304925"/>
          </a:xfrm>
          <a:prstGeom prst="rect">
            <a:avLst/>
          </a:prstGeom>
        </p:spPr>
      </p:pic>
      <p:grpSp>
        <p:nvGrpSpPr>
          <p:cNvPr id="6" name="Grupp 50"/>
          <p:cNvGrpSpPr/>
          <p:nvPr/>
        </p:nvGrpSpPr>
        <p:grpSpPr>
          <a:xfrm>
            <a:off x="200246" y="2928981"/>
            <a:ext cx="4490821" cy="3439839"/>
            <a:chOff x="4366306" y="399811"/>
            <a:chExt cx="3506335" cy="2667956"/>
          </a:xfrm>
        </p:grpSpPr>
        <p:sp>
          <p:nvSpPr>
            <p:cNvPr id="7" name="Line 9"/>
            <p:cNvSpPr>
              <a:spLocks noChangeShapeType="1"/>
            </p:cNvSpPr>
            <p:nvPr/>
          </p:nvSpPr>
          <p:spPr bwMode="auto">
            <a:xfrm>
              <a:off x="4953000" y="914400"/>
              <a:ext cx="0" cy="1600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Line 10"/>
            <p:cNvSpPr>
              <a:spLocks noChangeShapeType="1"/>
            </p:cNvSpPr>
            <p:nvPr/>
          </p:nvSpPr>
          <p:spPr bwMode="auto">
            <a:xfrm>
              <a:off x="4953000" y="2514600"/>
              <a:ext cx="1828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Line 11"/>
            <p:cNvSpPr>
              <a:spLocks noChangeShapeType="1"/>
            </p:cNvSpPr>
            <p:nvPr/>
          </p:nvSpPr>
          <p:spPr bwMode="auto">
            <a:xfrm flipV="1">
              <a:off x="4953000" y="1371600"/>
              <a:ext cx="1447800" cy="914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Line 12"/>
            <p:cNvSpPr>
              <a:spLocks noChangeShapeType="1"/>
            </p:cNvSpPr>
            <p:nvPr/>
          </p:nvSpPr>
          <p:spPr bwMode="auto">
            <a:xfrm flipV="1">
              <a:off x="4953000" y="875788"/>
              <a:ext cx="1066800" cy="11054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 flipV="1">
              <a:off x="4936296" y="875787"/>
              <a:ext cx="473483" cy="752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 Box 15"/>
            <p:cNvSpPr txBox="1">
              <a:spLocks noChangeArrowheads="1"/>
            </p:cNvSpPr>
            <p:nvPr/>
          </p:nvSpPr>
          <p:spPr bwMode="auto">
            <a:xfrm>
              <a:off x="5791201" y="1803400"/>
              <a:ext cx="2081440" cy="501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latin typeface="Arial" pitchFamily="34" charset="0"/>
                  <a:cs typeface="Arial" pitchFamily="34" charset="0"/>
                </a:rPr>
                <a:t>Both slope and intercept </a:t>
              </a:r>
              <a:r>
                <a:rPr lang="en-US" dirty="0">
                  <a:latin typeface="Arial" pitchFamily="34" charset="0"/>
                  <a:cs typeface="Arial" pitchFamily="34" charset="0"/>
                </a:rPr>
                <a:t>changes</a:t>
              </a:r>
            </a:p>
          </p:txBody>
        </p:sp>
        <p:graphicFrame>
          <p:nvGraphicFramePr>
            <p:cNvPr id="13" name="Object 16"/>
            <p:cNvGraphicFramePr>
              <a:graphicFrameLocks noChangeAspect="1"/>
            </p:cNvGraphicFramePr>
            <p:nvPr/>
          </p:nvGraphicFramePr>
          <p:xfrm>
            <a:off x="6821927" y="2514600"/>
            <a:ext cx="309123" cy="5531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472" name="Equation" r:id="rId4" imgW="241195" imgH="431613" progId="Equation.3">
                    <p:embed/>
                  </p:oleObj>
                </mc:Choice>
                <mc:Fallback>
                  <p:oleObj name="Equation" r:id="rId4" imgW="241195" imgH="43161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21927" y="2514600"/>
                          <a:ext cx="309123" cy="55316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7"/>
            <p:cNvGraphicFramePr>
              <a:graphicFrameLocks noChangeAspect="1"/>
            </p:cNvGraphicFramePr>
            <p:nvPr/>
          </p:nvGraphicFramePr>
          <p:xfrm>
            <a:off x="4366306" y="875787"/>
            <a:ext cx="466165" cy="660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473" name="Equation" r:id="rId6" imgW="304668" imgH="431613" progId="Equation.3">
                    <p:embed/>
                  </p:oleObj>
                </mc:Choice>
                <mc:Fallback>
                  <p:oleObj name="Equation" r:id="rId6" imgW="304668" imgH="43161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66306" y="875787"/>
                          <a:ext cx="466165" cy="660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Line 18"/>
            <p:cNvSpPr>
              <a:spLocks noChangeShapeType="1"/>
            </p:cNvSpPr>
            <p:nvPr/>
          </p:nvSpPr>
          <p:spPr bwMode="auto">
            <a:xfrm flipH="1" flipV="1">
              <a:off x="5257800" y="838200"/>
              <a:ext cx="533400" cy="914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 Box 19"/>
            <p:cNvSpPr txBox="1">
              <a:spLocks noChangeArrowheads="1"/>
            </p:cNvSpPr>
            <p:nvPr/>
          </p:nvSpPr>
          <p:spPr bwMode="auto">
            <a:xfrm>
              <a:off x="4599389" y="399811"/>
              <a:ext cx="1676400" cy="286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Arial" pitchFamily="34" charset="0"/>
                  <a:cs typeface="Arial" pitchFamily="34" charset="0"/>
                </a:rPr>
                <a:t>Increasing I</a:t>
              </a:r>
            </a:p>
          </p:txBody>
        </p:sp>
        <p:sp>
          <p:nvSpPr>
            <p:cNvPr id="17" name="Text Box 20"/>
            <p:cNvSpPr txBox="1">
              <a:spLocks noChangeArrowheads="1"/>
            </p:cNvSpPr>
            <p:nvPr/>
          </p:nvSpPr>
          <p:spPr bwMode="auto">
            <a:xfrm>
              <a:off x="6400800" y="1270445"/>
              <a:ext cx="1471841" cy="286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Arial" pitchFamily="34" charset="0"/>
                  <a:cs typeface="Arial" pitchFamily="34" charset="0"/>
                </a:rPr>
                <a:t>No 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Inhibition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" name="Grupp 67"/>
          <p:cNvGrpSpPr/>
          <p:nvPr/>
        </p:nvGrpSpPr>
        <p:grpSpPr>
          <a:xfrm>
            <a:off x="2923131" y="1910413"/>
            <a:ext cx="4364538" cy="1200329"/>
            <a:chOff x="5808162" y="304800"/>
            <a:chExt cx="4364538" cy="1200329"/>
          </a:xfrm>
        </p:grpSpPr>
        <p:sp>
          <p:nvSpPr>
            <p:cNvPr id="19" name="Text Box 50"/>
            <p:cNvSpPr txBox="1">
              <a:spLocks noChangeArrowheads="1"/>
            </p:cNvSpPr>
            <p:nvPr/>
          </p:nvSpPr>
          <p:spPr bwMode="auto">
            <a:xfrm>
              <a:off x="5808162" y="304800"/>
              <a:ext cx="4364538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latin typeface="Arial" pitchFamily="34" charset="0"/>
                  <a:cs typeface="Arial" pitchFamily="34" charset="0"/>
                </a:rPr>
                <a:t>		 </a:t>
              </a:r>
              <a:r>
                <a:rPr lang="en-US" dirty="0">
                  <a:latin typeface="Arial" pitchFamily="34" charset="0"/>
                  <a:cs typeface="Arial" pitchFamily="34" charset="0"/>
                </a:rPr>
                <a:t>E 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+ </a:t>
              </a:r>
              <a:r>
                <a:rPr lang="en-US" dirty="0">
                  <a:latin typeface="Arial" pitchFamily="34" charset="0"/>
                  <a:cs typeface="Arial" pitchFamily="34" charset="0"/>
                </a:rPr>
                <a:t>S             E</a:t>
              </a:r>
              <a:r>
                <a:rPr lang="en-US" dirty="0">
                  <a:latin typeface="Arial" pitchFamily="34" charset="0"/>
                  <a:ea typeface="Arial" charset="0"/>
                  <a:cs typeface="Arial" pitchFamily="34" charset="0"/>
                </a:rPr>
                <a:t>·S            </a:t>
              </a:r>
              <a:r>
                <a:rPr lang="en-US" dirty="0" smtClean="0">
                  <a:latin typeface="Arial" pitchFamily="34" charset="0"/>
                  <a:ea typeface="Arial" charset="0"/>
                  <a:cs typeface="Arial" pitchFamily="34" charset="0"/>
                </a:rPr>
                <a:t> P + E</a:t>
              </a:r>
              <a:endParaRPr lang="en-US" dirty="0">
                <a:latin typeface="Arial" pitchFamily="34" charset="0"/>
                <a:ea typeface="Arial" charset="0"/>
                <a:cs typeface="Arial" pitchFamily="34" charset="0"/>
              </a:endParaRPr>
            </a:p>
            <a:p>
              <a:pPr>
                <a:spcBef>
                  <a:spcPct val="50000"/>
                </a:spcBef>
              </a:pPr>
              <a:endParaRPr lang="en-US" dirty="0">
                <a:latin typeface="Arial" pitchFamily="34" charset="0"/>
                <a:ea typeface="Arial" charset="0"/>
                <a:cs typeface="Arial" pitchFamily="34" charset="0"/>
              </a:endParaRPr>
            </a:p>
            <a:p>
              <a:pPr>
                <a:spcBef>
                  <a:spcPct val="50000"/>
                </a:spcBef>
              </a:pPr>
              <a:r>
                <a:rPr lang="en-US" dirty="0" smtClean="0">
                  <a:latin typeface="Arial" pitchFamily="34" charset="0"/>
                  <a:ea typeface="Arial" charset="0"/>
                  <a:cs typeface="Arial" pitchFamily="34" charset="0"/>
                </a:rPr>
                <a:t>(inactive)I.E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dirty="0">
                  <a:latin typeface="Arial" pitchFamily="34" charset="0"/>
                  <a:cs typeface="Arial" pitchFamily="34" charset="0"/>
                </a:rPr>
                <a:t>+ S            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I.E.S (inactive)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Line 51"/>
            <p:cNvSpPr>
              <a:spLocks noChangeShapeType="1"/>
            </p:cNvSpPr>
            <p:nvPr/>
          </p:nvSpPr>
          <p:spPr bwMode="auto">
            <a:xfrm>
              <a:off x="7543800" y="4572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Line 52"/>
            <p:cNvSpPr>
              <a:spLocks noChangeShapeType="1"/>
            </p:cNvSpPr>
            <p:nvPr/>
          </p:nvSpPr>
          <p:spPr bwMode="auto">
            <a:xfrm>
              <a:off x="8763000" y="4572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Line 53"/>
            <p:cNvSpPr>
              <a:spLocks noChangeShapeType="1"/>
            </p:cNvSpPr>
            <p:nvPr/>
          </p:nvSpPr>
          <p:spPr bwMode="auto">
            <a:xfrm flipH="1">
              <a:off x="7543800" y="5334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Line 55"/>
            <p:cNvSpPr>
              <a:spLocks noChangeShapeType="1"/>
            </p:cNvSpPr>
            <p:nvPr/>
          </p:nvSpPr>
          <p:spPr bwMode="auto">
            <a:xfrm>
              <a:off x="7543800" y="12954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Line 56"/>
            <p:cNvSpPr>
              <a:spLocks noChangeShapeType="1"/>
            </p:cNvSpPr>
            <p:nvPr/>
          </p:nvSpPr>
          <p:spPr bwMode="auto">
            <a:xfrm flipH="1">
              <a:off x="7543800" y="13716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Line 57"/>
            <p:cNvSpPr>
              <a:spLocks noChangeShapeType="1"/>
            </p:cNvSpPr>
            <p:nvPr/>
          </p:nvSpPr>
          <p:spPr bwMode="auto">
            <a:xfrm>
              <a:off x="7086600" y="685800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Line 58"/>
            <p:cNvSpPr>
              <a:spLocks noChangeShapeType="1"/>
            </p:cNvSpPr>
            <p:nvPr/>
          </p:nvSpPr>
          <p:spPr bwMode="auto">
            <a:xfrm flipV="1">
              <a:off x="7162800" y="685800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Line 59"/>
            <p:cNvSpPr>
              <a:spLocks noChangeShapeType="1"/>
            </p:cNvSpPr>
            <p:nvPr/>
          </p:nvSpPr>
          <p:spPr bwMode="auto">
            <a:xfrm>
              <a:off x="8382000" y="685800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Line 60"/>
            <p:cNvSpPr>
              <a:spLocks noChangeShapeType="1"/>
            </p:cNvSpPr>
            <p:nvPr/>
          </p:nvSpPr>
          <p:spPr bwMode="auto">
            <a:xfrm flipV="1">
              <a:off x="8458200" y="685800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 Box 61"/>
            <p:cNvSpPr txBox="1">
              <a:spLocks noChangeArrowheads="1"/>
            </p:cNvSpPr>
            <p:nvPr/>
          </p:nvSpPr>
          <p:spPr bwMode="auto">
            <a:xfrm>
              <a:off x="6705600" y="762000"/>
              <a:ext cx="381000" cy="366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Arial" pitchFamily="34" charset="0"/>
                  <a:cs typeface="Arial" pitchFamily="34" charset="0"/>
                </a:rPr>
                <a:t>+I</a:t>
              </a:r>
            </a:p>
          </p:txBody>
        </p:sp>
        <p:sp>
          <p:nvSpPr>
            <p:cNvPr id="30" name="Text Box 62"/>
            <p:cNvSpPr txBox="1">
              <a:spLocks noChangeArrowheads="1"/>
            </p:cNvSpPr>
            <p:nvPr/>
          </p:nvSpPr>
          <p:spPr bwMode="auto">
            <a:xfrm>
              <a:off x="8458200" y="762000"/>
              <a:ext cx="381000" cy="366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Arial" pitchFamily="34" charset="0"/>
                  <a:cs typeface="Arial" pitchFamily="34" charset="0"/>
                </a:rPr>
                <a:t>+I</a:t>
              </a:r>
            </a:p>
          </p:txBody>
        </p:sp>
        <p:sp>
          <p:nvSpPr>
            <p:cNvPr id="31" name="Text Box 63"/>
            <p:cNvSpPr txBox="1">
              <a:spLocks noChangeArrowheads="1"/>
            </p:cNvSpPr>
            <p:nvPr/>
          </p:nvSpPr>
          <p:spPr bwMode="auto">
            <a:xfrm>
              <a:off x="7162800" y="762000"/>
              <a:ext cx="381000" cy="366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Arial" pitchFamily="34" charset="0"/>
                  <a:cs typeface="Arial" pitchFamily="34" charset="0"/>
                </a:rPr>
                <a:t>-I</a:t>
              </a:r>
            </a:p>
          </p:txBody>
        </p:sp>
        <p:sp>
          <p:nvSpPr>
            <p:cNvPr id="32" name="Text Box 64"/>
            <p:cNvSpPr txBox="1">
              <a:spLocks noChangeArrowheads="1"/>
            </p:cNvSpPr>
            <p:nvPr/>
          </p:nvSpPr>
          <p:spPr bwMode="auto">
            <a:xfrm>
              <a:off x="8077200" y="762000"/>
              <a:ext cx="381000" cy="366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Arial" pitchFamily="34" charset="0"/>
                  <a:cs typeface="Arial" pitchFamily="34" charset="0"/>
                </a:rPr>
                <a:t>-I</a:t>
              </a:r>
            </a:p>
          </p:txBody>
        </p:sp>
      </p:grpSp>
      <p:grpSp>
        <p:nvGrpSpPr>
          <p:cNvPr id="33" name="Grupp 34"/>
          <p:cNvGrpSpPr/>
          <p:nvPr/>
        </p:nvGrpSpPr>
        <p:grpSpPr>
          <a:xfrm>
            <a:off x="4227513" y="3812424"/>
            <a:ext cx="4695825" cy="2250694"/>
            <a:chOff x="4227513" y="3812424"/>
            <a:chExt cx="4695825" cy="2250694"/>
          </a:xfrm>
        </p:grpSpPr>
        <p:graphicFrame>
          <p:nvGraphicFramePr>
            <p:cNvPr id="34" name="Object 11"/>
            <p:cNvGraphicFramePr>
              <a:graphicFrameLocks noChangeAspect="1"/>
            </p:cNvGraphicFramePr>
            <p:nvPr/>
          </p:nvGraphicFramePr>
          <p:xfrm>
            <a:off x="4227513" y="3908556"/>
            <a:ext cx="4662487" cy="2146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474" name="Equation" r:id="rId8" imgW="2539800" imgH="1168200" progId="Equation.3">
                    <p:embed/>
                  </p:oleObj>
                </mc:Choice>
                <mc:Fallback>
                  <p:oleObj name="Equation" r:id="rId8" imgW="2539800" imgH="1168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27513" y="3908556"/>
                          <a:ext cx="4662487" cy="2146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" name="Rektangel 32"/>
            <p:cNvSpPr/>
            <p:nvPr/>
          </p:nvSpPr>
          <p:spPr>
            <a:xfrm>
              <a:off x="5039234" y="3812424"/>
              <a:ext cx="3057016" cy="1309372"/>
            </a:xfrm>
            <a:prstGeom prst="rect">
              <a:avLst/>
            </a:prstGeom>
            <a:noFill/>
            <a:ln>
              <a:solidFill>
                <a:srgbClr val="C6491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Rektangel 33"/>
            <p:cNvSpPr/>
            <p:nvPr/>
          </p:nvSpPr>
          <p:spPr>
            <a:xfrm>
              <a:off x="4227513" y="5176978"/>
              <a:ext cx="4695825" cy="886140"/>
            </a:xfrm>
            <a:prstGeom prst="rect">
              <a:avLst/>
            </a:prstGeom>
            <a:noFill/>
            <a:ln>
              <a:solidFill>
                <a:srgbClr val="C6491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540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2E217-DF24-4EFA-995A-2714982F4E1B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Summary: Types of Enzyme Inhibition</a:t>
            </a:r>
            <a:endParaRPr lang="en-US" dirty="0"/>
          </a:p>
        </p:txBody>
      </p:sp>
      <p:pic>
        <p:nvPicPr>
          <p:cNvPr id="3174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49" y="2409370"/>
            <a:ext cx="7981951" cy="3800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7848" y="1820928"/>
            <a:ext cx="8540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Lineweaver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–Burk plots for three types of enzyme inhibition.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2E217-DF24-4EFA-995A-2714982F4E1B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End of Lecture 15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1588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igure7-1(fromPg379)"/>
          <p:cNvPicPr>
            <a:picLocks noChangeAspect="1" noChangeArrowheads="1"/>
          </p:cNvPicPr>
          <p:nvPr/>
        </p:nvPicPr>
        <p:blipFill rotWithShape="1">
          <a:blip r:embed="rId2"/>
          <a:srcRect l="4425" b="15751"/>
          <a:stretch/>
        </p:blipFill>
        <p:spPr bwMode="auto">
          <a:xfrm>
            <a:off x="221345" y="1722207"/>
            <a:ext cx="8735629" cy="3285222"/>
          </a:xfrm>
          <a:prstGeom prst="rect">
            <a:avLst/>
          </a:prstGeom>
          <a:noFill/>
        </p:spPr>
      </p:pic>
      <p:pic>
        <p:nvPicPr>
          <p:cNvPr id="5" name="Picture 4" descr="Figure7-1(fromPg379)"/>
          <p:cNvPicPr>
            <a:picLocks noChangeAspect="1" noChangeArrowheads="1"/>
          </p:cNvPicPr>
          <p:nvPr/>
        </p:nvPicPr>
        <p:blipFill>
          <a:blip r:embed="rId2"/>
          <a:srcRect l="14707" t="86156" r="16182"/>
          <a:stretch>
            <a:fillRect/>
          </a:stretch>
        </p:blipFill>
        <p:spPr bwMode="auto">
          <a:xfrm>
            <a:off x="1596570" y="5254168"/>
            <a:ext cx="6574972" cy="523134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D981-625E-A740-9E33-8F1811204EAD}" type="slidenum">
              <a:rPr lang="sv-SE" smtClean="0"/>
              <a:pPr/>
              <a:t>3</a:t>
            </a:fld>
            <a:endParaRPr lang="sv-SE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Intermediates and PSSH</a:t>
            </a:r>
            <a:endParaRPr lang="en-US" dirty="0"/>
          </a:p>
        </p:txBody>
      </p:sp>
      <p:sp>
        <p:nvSpPr>
          <p:cNvPr id="7" name="textruta 25"/>
          <p:cNvSpPr txBox="1"/>
          <p:nvPr/>
        </p:nvSpPr>
        <p:spPr>
          <a:xfrm>
            <a:off x="254000" y="193357"/>
            <a:ext cx="3403600" cy="49244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sv-SE" sz="26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Review Last Lecture</a:t>
            </a:r>
            <a:endParaRPr lang="sv-SE" sz="2600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54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D981-625E-A740-9E33-8F1811204EAD}" type="slidenum">
              <a:rPr lang="sv-SE" smtClean="0"/>
              <a:pPr/>
              <a:t>4</a:t>
            </a:fld>
            <a:endParaRPr lang="sv-SE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Intermediates and PSSH</a:t>
            </a:r>
            <a:endParaRPr lang="en-US" dirty="0"/>
          </a:p>
        </p:txBody>
      </p:sp>
      <p:sp>
        <p:nvSpPr>
          <p:cNvPr id="7" name="textruta 25"/>
          <p:cNvSpPr txBox="1"/>
          <p:nvPr/>
        </p:nvSpPr>
        <p:spPr>
          <a:xfrm>
            <a:off x="254000" y="193357"/>
            <a:ext cx="3403600" cy="49244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sv-SE" sz="26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Review Last Lecture</a:t>
            </a:r>
            <a:endParaRPr lang="sv-SE" sz="2600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706575" y="1337509"/>
            <a:ext cx="7772400" cy="543950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Wingdings 2"/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1.In the PSSH, we set the rate of formation of the active intermediates equal to zero.  If the active intermediate A* is involved in m different reactions, we set it to: </a:t>
            </a:r>
          </a:p>
          <a:p>
            <a:pPr marL="514350" indent="-514350">
              <a:buFont typeface="Wingdings 2"/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Wingdings 2"/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Wingdings 2"/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2. The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azomethane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(AZO) decomposition mechanism is</a:t>
            </a:r>
          </a:p>
          <a:p>
            <a:pPr marL="514350" indent="-514350">
              <a:buFont typeface="Wingdings 2"/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Wingdings 2"/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Wingdings 2"/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Wingdings 2"/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Wingdings 2"/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Wingdings 2"/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Wingdings 2"/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By applying the PSSH to AZO*, we show the rate law, which exhibits first-order dependence with respect to AZO at high AZO concentrations and second-order dependence with respect to AZO at low AZO concentrations.  </a:t>
            </a:r>
          </a:p>
          <a:p>
            <a:pPr marL="514350" indent="-514350">
              <a:buFont typeface="Wingdings 2"/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Wingdings 2"/>
              <a:buAutoNum type="arabicPeriod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Wingdings 2"/>
              <a:buAutoNum type="arabicPeriod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Wingdings 2"/>
              <a:buAutoNum type="arabicPeriod"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2505060"/>
              </p:ext>
            </p:extLst>
          </p:nvPr>
        </p:nvGraphicFramePr>
        <p:xfrm>
          <a:off x="3060350" y="2062206"/>
          <a:ext cx="2569917" cy="9985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124" name="Equation" r:id="rId3" imgW="1104840" imgH="431640" progId="Equation.3">
                  <p:embed/>
                </p:oleObj>
              </mc:Choice>
              <mc:Fallback>
                <p:oleObj name="Equation" r:id="rId3" imgW="11048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0350" y="2062206"/>
                        <a:ext cx="2569917" cy="9985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6618702"/>
              </p:ext>
            </p:extLst>
          </p:nvPr>
        </p:nvGraphicFramePr>
        <p:xfrm>
          <a:off x="5015339" y="3888306"/>
          <a:ext cx="2838450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125" name="Equation" r:id="rId5" imgW="1295280" imgH="444240" progId="Equation.3">
                  <p:embed/>
                </p:oleObj>
              </mc:Choice>
              <mc:Fallback>
                <p:oleObj name="Equation" r:id="rId5" imgW="12952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5339" y="3888306"/>
                        <a:ext cx="2838450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 descr="AZO(2)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4769" y="3440326"/>
            <a:ext cx="3268949" cy="185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40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Enzymes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5</a:t>
            </a:fld>
            <a:endParaRPr lang="sv-SE"/>
          </a:p>
        </p:txBody>
      </p:sp>
      <p:sp>
        <p:nvSpPr>
          <p:cNvPr id="4" name="Rektangel 8"/>
          <p:cNvSpPr/>
          <p:nvPr/>
        </p:nvSpPr>
        <p:spPr>
          <a:xfrm>
            <a:off x="936624" y="1417638"/>
            <a:ext cx="775017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sv-SE" sz="3200" dirty="0" smtClean="0">
                <a:latin typeface="Arial" pitchFamily="34" charset="0"/>
                <a:cs typeface="Arial" pitchFamily="34" charset="0"/>
              </a:rPr>
              <a:t>Michaelis-Menten Kinetics</a:t>
            </a:r>
          </a:p>
          <a:p>
            <a:pPr>
              <a:buNone/>
            </a:pPr>
            <a:r>
              <a:rPr lang="sv-SE" sz="2000" dirty="0" smtClean="0">
                <a:latin typeface="Arial" pitchFamily="34" charset="0"/>
                <a:cs typeface="Arial" pitchFamily="34" charset="0"/>
              </a:rPr>
              <a:t>Enzymes are protein-like substances with catalytic properties.</a:t>
            </a:r>
          </a:p>
        </p:txBody>
      </p:sp>
      <p:sp>
        <p:nvSpPr>
          <p:cNvPr id="5" name="Rektangel 9"/>
          <p:cNvSpPr/>
          <p:nvPr/>
        </p:nvSpPr>
        <p:spPr>
          <a:xfrm>
            <a:off x="914400" y="5256193"/>
            <a:ext cx="77501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sv-SE" sz="2400" dirty="0" smtClean="0">
                <a:latin typeface="Arial" pitchFamily="34" charset="0"/>
                <a:cs typeface="Arial" pitchFamily="34" charset="0"/>
              </a:rPr>
              <a:t>Enzyme </a:t>
            </a:r>
            <a:r>
              <a:rPr lang="sv-SE" sz="2400" dirty="0">
                <a:latin typeface="Arial" pitchFamily="34" charset="0"/>
                <a:cs typeface="Arial" pitchFamily="34" charset="0"/>
              </a:rPr>
              <a:t>U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nease </a:t>
            </a:r>
            <a:r>
              <a:rPr lang="sv-SE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sv-SE" sz="1600" dirty="0" smtClean="0">
                <a:latin typeface="Arial" pitchFamily="34" charset="0"/>
                <a:cs typeface="Arial" pitchFamily="34" charset="0"/>
              </a:rPr>
            </a:br>
            <a:r>
              <a:rPr lang="sv-SE" sz="1600" dirty="0" smtClean="0">
                <a:latin typeface="Arial" pitchFamily="34" charset="0"/>
                <a:cs typeface="Arial" pitchFamily="34" charset="0"/>
              </a:rPr>
              <a:t>[From Biochemistry, 3/E by Stryer, copywrited 1988 by Lubert Stryer. </a:t>
            </a:r>
            <a:r>
              <a:rPr lang="sv-SE" sz="1600" dirty="0" err="1" smtClean="0">
                <a:latin typeface="Arial" pitchFamily="34" charset="0"/>
                <a:cs typeface="Arial" pitchFamily="34" charset="0"/>
              </a:rPr>
              <a:t>Used</a:t>
            </a:r>
            <a:r>
              <a:rPr lang="sv-SE" sz="1600" dirty="0" smtClean="0">
                <a:latin typeface="Arial" pitchFamily="34" charset="0"/>
                <a:cs typeface="Arial" pitchFamily="34" charset="0"/>
              </a:rPr>
              <a:t> with permission of W.H. Freeman and Company.]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lum bright="-10000" contrast="30000"/>
          </a:blip>
          <a:srcRect l="33091" t="38520" r="54188" b="39856"/>
          <a:stretch>
            <a:fillRect/>
          </a:stretch>
        </p:blipFill>
        <p:spPr>
          <a:xfrm>
            <a:off x="3395806" y="2402522"/>
            <a:ext cx="2532630" cy="263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861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Enzymes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6</a:t>
            </a:fld>
            <a:endParaRPr lang="sv-SE"/>
          </a:p>
        </p:txBody>
      </p:sp>
      <p:sp>
        <p:nvSpPr>
          <p:cNvPr id="4" name="Rektangel 10"/>
          <p:cNvSpPr/>
          <p:nvPr/>
        </p:nvSpPr>
        <p:spPr>
          <a:xfrm>
            <a:off x="950480" y="1348363"/>
            <a:ext cx="74592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sv-SE" sz="2600" dirty="0" smtClean="0">
                <a:latin typeface="Arial" pitchFamily="34" charset="0"/>
                <a:cs typeface="Arial" pitchFamily="34" charset="0"/>
              </a:rPr>
              <a:t>Enzymes provide a pathway for the substrate to proceed at a faster </a:t>
            </a:r>
            <a:r>
              <a:rPr lang="en-US" sz="2800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. The substrate, S, reacts to form a product  P.</a:t>
            </a:r>
          </a:p>
        </p:txBody>
      </p:sp>
      <p:sp>
        <p:nvSpPr>
          <p:cNvPr id="5" name="Rektangel 12"/>
          <p:cNvSpPr/>
          <p:nvPr/>
        </p:nvSpPr>
        <p:spPr>
          <a:xfrm>
            <a:off x="950480" y="5559412"/>
            <a:ext cx="75839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sv-SE" sz="2400" dirty="0" smtClean="0">
                <a:latin typeface="Arial" pitchFamily="34" charset="0"/>
                <a:cs typeface="Arial" pitchFamily="34" charset="0"/>
              </a:rPr>
              <a:t>A given enzyme can only catalyze only one reaction. Example, Urea is decomposed by the enzyme urease.</a:t>
            </a:r>
          </a:p>
        </p:txBody>
      </p:sp>
      <p:grpSp>
        <p:nvGrpSpPr>
          <p:cNvPr id="6" name="Grupp 34"/>
          <p:cNvGrpSpPr/>
          <p:nvPr/>
        </p:nvGrpSpPr>
        <p:grpSpPr>
          <a:xfrm>
            <a:off x="2848863" y="2693051"/>
            <a:ext cx="3446275" cy="2358448"/>
            <a:chOff x="2496229" y="2561543"/>
            <a:chExt cx="3446275" cy="2358448"/>
          </a:xfrm>
        </p:grpSpPr>
        <p:graphicFrame>
          <p:nvGraphicFramePr>
            <p:cNvPr id="7" name="Object 2"/>
            <p:cNvGraphicFramePr>
              <a:graphicFrameLocks noChangeAspect="1"/>
            </p:cNvGraphicFramePr>
            <p:nvPr/>
          </p:nvGraphicFramePr>
          <p:xfrm>
            <a:off x="3849695" y="3872275"/>
            <a:ext cx="885825" cy="315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4139" name="Equation" r:id="rId3" imgW="368300" imgH="127000" progId="Equation.3">
                    <p:embed/>
                  </p:oleObj>
                </mc:Choice>
                <mc:Fallback>
                  <p:oleObj name="Equation" r:id="rId3" imgW="368300" imgH="1270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9695" y="3872275"/>
                          <a:ext cx="885825" cy="3159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8" name="Grupp 33"/>
            <p:cNvGrpSpPr/>
            <p:nvPr/>
          </p:nvGrpSpPr>
          <p:grpSpPr>
            <a:xfrm>
              <a:off x="2496229" y="2561543"/>
              <a:ext cx="3446275" cy="2358448"/>
              <a:chOff x="2496229" y="2561543"/>
              <a:chExt cx="3446275" cy="2358448"/>
            </a:xfrm>
          </p:grpSpPr>
          <p:grpSp>
            <p:nvGrpSpPr>
              <p:cNvPr id="9" name="Grupp 27"/>
              <p:cNvGrpSpPr/>
              <p:nvPr/>
            </p:nvGrpSpPr>
            <p:grpSpPr>
              <a:xfrm>
                <a:off x="2496229" y="2561543"/>
                <a:ext cx="3446275" cy="2148862"/>
                <a:chOff x="2496229" y="2561543"/>
                <a:chExt cx="3446275" cy="2148862"/>
              </a:xfrm>
            </p:grpSpPr>
            <p:cxnSp>
              <p:nvCxnSpPr>
                <p:cNvPr id="11" name="Rak pil 14"/>
                <p:cNvCxnSpPr/>
                <p:nvPr/>
              </p:nvCxnSpPr>
              <p:spPr>
                <a:xfrm>
                  <a:off x="2903778" y="3368470"/>
                  <a:ext cx="849717" cy="648854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Rak pil 16"/>
                <p:cNvCxnSpPr/>
                <p:nvPr/>
              </p:nvCxnSpPr>
              <p:spPr>
                <a:xfrm>
                  <a:off x="2999978" y="3053987"/>
                  <a:ext cx="2312753" cy="1588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" name="textruta 18"/>
                <p:cNvSpPr txBox="1"/>
                <p:nvPr/>
              </p:nvSpPr>
              <p:spPr>
                <a:xfrm>
                  <a:off x="3901182" y="2561543"/>
                  <a:ext cx="1007498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600" dirty="0" smtClean="0">
                      <a:latin typeface="Arial" pitchFamily="34" charset="0"/>
                      <a:cs typeface="Arial" pitchFamily="34" charset="0"/>
                    </a:rPr>
                    <a:t>Slow</a:t>
                  </a:r>
                  <a:endParaRPr lang="sv-SE" sz="26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4" name="textruta 19"/>
                <p:cNvSpPr txBox="1"/>
                <p:nvPr/>
              </p:nvSpPr>
              <p:spPr>
                <a:xfrm>
                  <a:off x="2496229" y="2713943"/>
                  <a:ext cx="503749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600" dirty="0" smtClean="0">
                      <a:latin typeface="Arial" pitchFamily="34" charset="0"/>
                      <a:cs typeface="Arial" pitchFamily="34" charset="0"/>
                    </a:rPr>
                    <a:t>S</a:t>
                  </a:r>
                  <a:endParaRPr lang="sv-SE" sz="26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" name="textruta 20"/>
                <p:cNvSpPr txBox="1"/>
                <p:nvPr/>
              </p:nvSpPr>
              <p:spPr>
                <a:xfrm>
                  <a:off x="5438755" y="2713943"/>
                  <a:ext cx="503749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600" dirty="0" smtClean="0">
                      <a:latin typeface="Arial" pitchFamily="34" charset="0"/>
                      <a:cs typeface="Arial" pitchFamily="34" charset="0"/>
                    </a:rPr>
                    <a:t>P</a:t>
                  </a:r>
                  <a:endParaRPr lang="sv-SE" sz="26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" name="textruta 21"/>
                <p:cNvSpPr txBox="1"/>
                <p:nvPr/>
              </p:nvSpPr>
              <p:spPr>
                <a:xfrm>
                  <a:off x="3901182" y="4217962"/>
                  <a:ext cx="1007498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600" dirty="0" smtClean="0">
                      <a:latin typeface="Arial" pitchFamily="34" charset="0"/>
                      <a:cs typeface="Arial" pitchFamily="34" charset="0"/>
                    </a:rPr>
                    <a:t>Fast</a:t>
                  </a:r>
                  <a:endParaRPr lang="sv-SE" sz="26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17" name="Rak pil 24"/>
                <p:cNvCxnSpPr/>
                <p:nvPr/>
              </p:nvCxnSpPr>
              <p:spPr>
                <a:xfrm rot="5400000" flipH="1" flipV="1">
                  <a:off x="4872859" y="3404292"/>
                  <a:ext cx="648853" cy="577211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" name="Frihandsfigur 32"/>
              <p:cNvSpPr/>
              <p:nvPr/>
            </p:nvSpPr>
            <p:spPr>
              <a:xfrm>
                <a:off x="2809101" y="3791023"/>
                <a:ext cx="3049604" cy="1128968"/>
              </a:xfrm>
              <a:custGeom>
                <a:avLst/>
                <a:gdLst>
                  <a:gd name="connsiteX0" fmla="*/ 0 w 3049604"/>
                  <a:gd name="connsiteY0" fmla="*/ 96219 h 1128968"/>
                  <a:gd name="connsiteX1" fmla="*/ 1577713 w 3049604"/>
                  <a:gd name="connsiteY1" fmla="*/ 1116139 h 1128968"/>
                  <a:gd name="connsiteX2" fmla="*/ 2828339 w 3049604"/>
                  <a:gd name="connsiteY2" fmla="*/ 173194 h 1128968"/>
                  <a:gd name="connsiteX3" fmla="*/ 2905301 w 3049604"/>
                  <a:gd name="connsiteY3" fmla="*/ 76976 h 1128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49604" h="1128968">
                    <a:moveTo>
                      <a:pt x="0" y="96219"/>
                    </a:moveTo>
                    <a:cubicBezTo>
                      <a:pt x="553161" y="599764"/>
                      <a:pt x="1106323" y="1103310"/>
                      <a:pt x="1577713" y="1116139"/>
                    </a:cubicBezTo>
                    <a:cubicBezTo>
                      <a:pt x="2049103" y="1128968"/>
                      <a:pt x="2607074" y="346388"/>
                      <a:pt x="2828339" y="173194"/>
                    </a:cubicBezTo>
                    <a:cubicBezTo>
                      <a:pt x="3049604" y="0"/>
                      <a:pt x="2977452" y="38488"/>
                      <a:pt x="2905301" y="76976"/>
                    </a:cubicBezTo>
                  </a:path>
                </a:pathLst>
              </a:cu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8325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Enzymes - Urease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7</a:t>
            </a:fld>
            <a:endParaRPr lang="sv-SE"/>
          </a:p>
        </p:txBody>
      </p:sp>
      <p:sp>
        <p:nvSpPr>
          <p:cNvPr id="5" name="Platshållare för innehåll 3"/>
          <p:cNvSpPr txBox="1">
            <a:spLocks/>
          </p:cNvSpPr>
          <p:nvPr/>
        </p:nvSpPr>
        <p:spPr>
          <a:xfrm>
            <a:off x="931862" y="1324099"/>
            <a:ext cx="7920037" cy="958602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2"/>
              <a:buNone/>
            </a:pPr>
            <a:r>
              <a:rPr lang="sv-SE" dirty="0" smtClean="0">
                <a:latin typeface="Arial" pitchFamily="34" charset="0"/>
                <a:cs typeface="Arial" pitchFamily="34" charset="0"/>
              </a:rPr>
              <a:t>A given enzyme can only catalyze only one reaction. Urea is decomposed by the enzyme urease, as shown below.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011238" y="2249303"/>
            <a:ext cx="7326312" cy="1082795"/>
            <a:chOff x="909638" y="1816100"/>
            <a:chExt cx="7326312" cy="1082795"/>
          </a:xfrm>
        </p:grpSpPr>
        <p:graphicFrame>
          <p:nvGraphicFramePr>
            <p:cNvPr id="7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7255503"/>
                </p:ext>
              </p:extLst>
            </p:nvPr>
          </p:nvGraphicFramePr>
          <p:xfrm>
            <a:off x="909638" y="1816100"/>
            <a:ext cx="7326312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4718" name="Equation" r:id="rId3" imgW="3606800" imgH="241300" progId="Equation.3">
                    <p:embed/>
                  </p:oleObj>
                </mc:Choice>
                <mc:Fallback>
                  <p:oleObj name="Equation" r:id="rId3" imgW="3606800" imgH="241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09638" y="1816100"/>
                          <a:ext cx="7326312" cy="508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14417049"/>
                </p:ext>
              </p:extLst>
            </p:nvPr>
          </p:nvGraphicFramePr>
          <p:xfrm>
            <a:off x="3275013" y="2443282"/>
            <a:ext cx="2592387" cy="455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4719" name="Equation" r:id="rId5" imgW="1193800" imgH="203200" progId="Equation.3">
                    <p:embed/>
                  </p:oleObj>
                </mc:Choice>
                <mc:Fallback>
                  <p:oleObj name="Equation" r:id="rId5" imgW="11938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75013" y="2443282"/>
                          <a:ext cx="2592387" cy="4556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" name="Group 8"/>
          <p:cNvGrpSpPr/>
          <p:nvPr/>
        </p:nvGrpSpPr>
        <p:grpSpPr>
          <a:xfrm>
            <a:off x="1077949" y="4200926"/>
            <a:ext cx="4327525" cy="2211388"/>
            <a:chOff x="1011238" y="4200926"/>
            <a:chExt cx="4327525" cy="2211388"/>
          </a:xfrm>
        </p:grpSpPr>
        <p:graphicFrame>
          <p:nvGraphicFramePr>
            <p:cNvPr id="10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20399209"/>
                </p:ext>
              </p:extLst>
            </p:nvPr>
          </p:nvGraphicFramePr>
          <p:xfrm>
            <a:off x="1030288" y="4200926"/>
            <a:ext cx="3333750" cy="658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4720" name="Equation" r:id="rId7" imgW="1066337" imgH="203112" progId="Equation.3">
                    <p:embed/>
                  </p:oleObj>
                </mc:Choice>
                <mc:Fallback>
                  <p:oleObj name="Equation" r:id="rId7" imgW="1066337" imgH="20311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30288" y="4200926"/>
                          <a:ext cx="3333750" cy="6588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48499928"/>
                </p:ext>
              </p:extLst>
            </p:nvPr>
          </p:nvGraphicFramePr>
          <p:xfrm>
            <a:off x="1011238" y="4956576"/>
            <a:ext cx="3373437" cy="658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4721" name="Equation" r:id="rId9" imgW="1079032" imgH="203112" progId="Equation.3">
                    <p:embed/>
                  </p:oleObj>
                </mc:Choice>
                <mc:Fallback>
                  <p:oleObj name="Equation" r:id="rId9" imgW="1079032" imgH="20311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11238" y="4956576"/>
                          <a:ext cx="3373437" cy="6588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25770470"/>
                </p:ext>
              </p:extLst>
            </p:nvPr>
          </p:nvGraphicFramePr>
          <p:xfrm>
            <a:off x="1011238" y="5753501"/>
            <a:ext cx="4327525" cy="658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4722" name="Equation" r:id="rId11" imgW="1384300" imgH="203200" progId="Equation.3">
                    <p:embed/>
                  </p:oleObj>
                </mc:Choice>
                <mc:Fallback>
                  <p:oleObj name="Equation" r:id="rId11" imgW="13843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11238" y="5753501"/>
                          <a:ext cx="4327525" cy="6588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" name="Rektangel 10"/>
          <p:cNvSpPr/>
          <p:nvPr/>
        </p:nvSpPr>
        <p:spPr>
          <a:xfrm>
            <a:off x="931863" y="3508776"/>
            <a:ext cx="528702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sv-SE" sz="26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corresponding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mechanism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is: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>Enzymes</a:t>
            </a:r>
            <a:r>
              <a:rPr lang="en-US" b="1" dirty="0" smtClean="0"/>
              <a:t> - </a:t>
            </a:r>
            <a:r>
              <a:rPr lang="sv-SE" b="1" dirty="0">
                <a:cs typeface="Arial" pitchFamily="34" charset="0"/>
              </a:rPr>
              <a:t>Michaelis-Menten </a:t>
            </a:r>
            <a:r>
              <a:rPr lang="sv-SE" b="1" dirty="0" smtClean="0">
                <a:cs typeface="Arial" pitchFamily="34" charset="0"/>
              </a:rPr>
              <a:t>Kinetics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8</a:t>
            </a:fld>
            <a:endParaRPr lang="sv-SE"/>
          </a:p>
        </p:txBody>
      </p:sp>
      <p:grpSp>
        <p:nvGrpSpPr>
          <p:cNvPr id="18" name="Group 17"/>
          <p:cNvGrpSpPr/>
          <p:nvPr/>
        </p:nvGrpSpPr>
        <p:grpSpPr>
          <a:xfrm>
            <a:off x="1019175" y="1533525"/>
            <a:ext cx="6207125" cy="5057775"/>
            <a:chOff x="920750" y="1533525"/>
            <a:chExt cx="6207125" cy="5057775"/>
          </a:xfrm>
        </p:grpSpPr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95861983"/>
                </p:ext>
              </p:extLst>
            </p:nvPr>
          </p:nvGraphicFramePr>
          <p:xfrm>
            <a:off x="990600" y="1533525"/>
            <a:ext cx="2520950" cy="552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5199" name="Equation" r:id="rId3" imgW="1079500" imgH="228600" progId="Equation.3">
                    <p:embed/>
                  </p:oleObj>
                </mc:Choice>
                <mc:Fallback>
                  <p:oleObj name="Equation" r:id="rId3" imgW="1079500" imgH="22860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90600" y="1533525"/>
                          <a:ext cx="2520950" cy="552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41253625"/>
                </p:ext>
              </p:extLst>
            </p:nvPr>
          </p:nvGraphicFramePr>
          <p:xfrm>
            <a:off x="1019175" y="2247900"/>
            <a:ext cx="6108700" cy="546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5200" name="Equation" r:id="rId5" imgW="2616200" imgH="228600" progId="Equation.3">
                    <p:embed/>
                  </p:oleObj>
                </mc:Choice>
                <mc:Fallback>
                  <p:oleObj name="Equation" r:id="rId5" imgW="2616200" imgH="22860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19175" y="2247900"/>
                          <a:ext cx="6108700" cy="546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76082514"/>
                </p:ext>
              </p:extLst>
            </p:nvPr>
          </p:nvGraphicFramePr>
          <p:xfrm>
            <a:off x="920750" y="4965700"/>
            <a:ext cx="3022600" cy="162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5201" name="Equation" r:id="rId7" imgW="1295400" imgH="673100" progId="Equation.3">
                    <p:embed/>
                  </p:oleObj>
                </mc:Choice>
                <mc:Fallback>
                  <p:oleObj name="Equation" r:id="rId7" imgW="1295400" imgH="67310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20750" y="4965700"/>
                          <a:ext cx="3022600" cy="1625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26296929"/>
                </p:ext>
              </p:extLst>
            </p:nvPr>
          </p:nvGraphicFramePr>
          <p:xfrm>
            <a:off x="966788" y="3022600"/>
            <a:ext cx="2689225" cy="1041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5202" name="Equation" r:id="rId9" imgW="1155700" imgH="431800" progId="Equation.3">
                    <p:embed/>
                  </p:oleObj>
                </mc:Choice>
                <mc:Fallback>
                  <p:oleObj name="Equation" r:id="rId9" imgW="1155700" imgH="43180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6788" y="3022600"/>
                          <a:ext cx="2689225" cy="1041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8891680"/>
                </p:ext>
              </p:extLst>
            </p:nvPr>
          </p:nvGraphicFramePr>
          <p:xfrm>
            <a:off x="984250" y="4279900"/>
            <a:ext cx="2514600" cy="546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5203" name="Equation" r:id="rId11" imgW="1079500" imgH="228600" progId="Equation.3">
                    <p:embed/>
                  </p:oleObj>
                </mc:Choice>
                <mc:Fallback>
                  <p:oleObj name="Equation" r:id="rId11" imgW="1079500" imgH="228600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84250" y="4279900"/>
                          <a:ext cx="2514600" cy="546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50803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>Enzymes</a:t>
            </a:r>
            <a:r>
              <a:rPr lang="en-US" b="1" dirty="0" smtClean="0"/>
              <a:t> - </a:t>
            </a:r>
            <a:r>
              <a:rPr lang="sv-SE" b="1" dirty="0">
                <a:cs typeface="Arial" pitchFamily="34" charset="0"/>
              </a:rPr>
              <a:t>Michaelis-Menten </a:t>
            </a:r>
            <a:r>
              <a:rPr lang="sv-SE" b="1" dirty="0" smtClean="0">
                <a:cs typeface="Arial" pitchFamily="34" charset="0"/>
              </a:rPr>
              <a:t>Kinetics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9</a:t>
            </a:fld>
            <a:endParaRPr lang="sv-SE"/>
          </a:p>
        </p:txBody>
      </p:sp>
      <p:grpSp>
        <p:nvGrpSpPr>
          <p:cNvPr id="7" name="Group 6"/>
          <p:cNvGrpSpPr/>
          <p:nvPr/>
        </p:nvGrpSpPr>
        <p:grpSpPr>
          <a:xfrm>
            <a:off x="974725" y="1651000"/>
            <a:ext cx="7048500" cy="4241800"/>
            <a:chOff x="914400" y="1651000"/>
            <a:chExt cx="7048500" cy="4241800"/>
          </a:xfrm>
        </p:grpSpPr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28689534"/>
                </p:ext>
              </p:extLst>
            </p:nvPr>
          </p:nvGraphicFramePr>
          <p:xfrm>
            <a:off x="914400" y="1651000"/>
            <a:ext cx="7048500" cy="2705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6196" name="Equation" r:id="rId3" imgW="2667000" imgH="990600" progId="Equation.3">
                    <p:embed/>
                  </p:oleObj>
                </mc:Choice>
                <mc:Fallback>
                  <p:oleObj name="Equation" r:id="rId3" imgW="2667000" imgH="990600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4400" y="1651000"/>
                          <a:ext cx="7048500" cy="2705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73480511"/>
                </p:ext>
              </p:extLst>
            </p:nvPr>
          </p:nvGraphicFramePr>
          <p:xfrm>
            <a:off x="974725" y="4724400"/>
            <a:ext cx="4452938" cy="1168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6197" name="Equation" r:id="rId5" imgW="1688367" imgH="431613" progId="Equation.3">
                    <p:embed/>
                  </p:oleObj>
                </mc:Choice>
                <mc:Fallback>
                  <p:oleObj name="Equation" r:id="rId5" imgW="1688367" imgH="431613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74725" y="4724400"/>
                          <a:ext cx="4452938" cy="1168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71136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cture_1_draft_yellow">
  <a:themeElements>
    <a:clrScheme name="Anpassad 9">
      <a:dk1>
        <a:sysClr val="windowText" lastClr="000000"/>
      </a:dk1>
      <a:lt1>
        <a:srgbClr val="FFFFFF"/>
      </a:lt1>
      <a:dk2>
        <a:srgbClr val="000000"/>
      </a:dk2>
      <a:lt2>
        <a:srgbClr val="FFF700"/>
      </a:lt2>
      <a:accent1>
        <a:srgbClr val="FFE600"/>
      </a:accent1>
      <a:accent2>
        <a:srgbClr val="FF9E1E"/>
      </a:accent2>
      <a:accent3>
        <a:srgbClr val="9BBB59"/>
      </a:accent3>
      <a:accent4>
        <a:srgbClr val="982F00"/>
      </a:accent4>
      <a:accent5>
        <a:srgbClr val="C6491E"/>
      </a:accent5>
      <a:accent6>
        <a:srgbClr val="F79646"/>
      </a:accent6>
      <a:hlink>
        <a:srgbClr val="0000FF"/>
      </a:hlink>
      <a:folHlink>
        <a:srgbClr val="800080"/>
      </a:folHlink>
    </a:clrScheme>
    <a:fontScheme name="Egendom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gendom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Lecture_1_draft_yellow.thmx</Template>
  <TotalTime>6003</TotalTime>
  <Words>542</Words>
  <Application>Microsoft Office PowerPoint</Application>
  <PresentationFormat>On-screen Show (4:3)</PresentationFormat>
  <Paragraphs>151</Paragraphs>
  <Slides>27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MS PGothic</vt:lpstr>
      <vt:lpstr>Arial</vt:lpstr>
      <vt:lpstr>Calibri</vt:lpstr>
      <vt:lpstr>Franklin Gothic Book</vt:lpstr>
      <vt:lpstr>Perpetua</vt:lpstr>
      <vt:lpstr>Wingdings</vt:lpstr>
      <vt:lpstr>Wingdings 2</vt:lpstr>
      <vt:lpstr>Lecture_1_draft_yellow</vt:lpstr>
      <vt:lpstr>Equation</vt:lpstr>
      <vt:lpstr>Document</vt:lpstr>
      <vt:lpstr>Lecture 15</vt:lpstr>
      <vt:lpstr>Lecture 15 – Tuesday</vt:lpstr>
      <vt:lpstr>Active Intermediates and PSSH</vt:lpstr>
      <vt:lpstr>Active Intermediates and PSSH</vt:lpstr>
      <vt:lpstr>Enzymes</vt:lpstr>
      <vt:lpstr>Enzymes</vt:lpstr>
      <vt:lpstr>Enzymes - Urease </vt:lpstr>
      <vt:lpstr>Enzymes - Michaelis-Menten Kinetics</vt:lpstr>
      <vt:lpstr>Enzymes - Michaelis-Menten Kinetics</vt:lpstr>
      <vt:lpstr>Enzymes - Michaelis-Menten Kinetics</vt:lpstr>
      <vt:lpstr>Enzymes - Michaelis-Menten Kinetics</vt:lpstr>
      <vt:lpstr>Enzymes - Michaelis-Menten Kinetics</vt:lpstr>
      <vt:lpstr>Types of Enzyme Inhibition</vt:lpstr>
      <vt:lpstr>Competitive Inhibition</vt:lpstr>
      <vt:lpstr>Competitive Inhibition</vt:lpstr>
      <vt:lpstr>Competitive Inhibition</vt:lpstr>
      <vt:lpstr>Competitive Inhibition</vt:lpstr>
      <vt:lpstr>Competitive Inhibition</vt:lpstr>
      <vt:lpstr>Uncompetitive Inhibition</vt:lpstr>
      <vt:lpstr>Uncompetitive Inhibition</vt:lpstr>
      <vt:lpstr>Adding (1) and (2)</vt:lpstr>
      <vt:lpstr>Uncompetitive Inhibition</vt:lpstr>
      <vt:lpstr>Uncompetitive Inhibition</vt:lpstr>
      <vt:lpstr>Non-competitive Inhibition</vt:lpstr>
      <vt:lpstr>Non-competitive Inhibition</vt:lpstr>
      <vt:lpstr>Summary: Types of Enzyme Inhibition</vt:lpstr>
      <vt:lpstr>End of Lecture 15</vt:lpstr>
    </vt:vector>
  </TitlesOfParts>
  <Company>KTH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15</dc:title>
  <dc:creator>Akash Gupta</dc:creator>
  <cp:lastModifiedBy>alkuehne</cp:lastModifiedBy>
  <cp:revision>103</cp:revision>
  <dcterms:created xsi:type="dcterms:W3CDTF">2010-08-03T20:25:20Z</dcterms:created>
  <dcterms:modified xsi:type="dcterms:W3CDTF">2016-07-13T16:04:13Z</dcterms:modified>
</cp:coreProperties>
</file>