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6" r:id="rId13"/>
    <p:sldId id="397" r:id="rId14"/>
    <p:sldId id="398" r:id="rId15"/>
    <p:sldId id="401" r:id="rId16"/>
    <p:sldId id="402" r:id="rId17"/>
    <p:sldId id="403" r:id="rId18"/>
    <p:sldId id="404" r:id="rId19"/>
    <p:sldId id="405" r:id="rId20"/>
    <p:sldId id="406" r:id="rId21"/>
    <p:sldId id="407" r:id="rId22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5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570" y="66"/>
      </p:cViewPr>
      <p:guideLst>
        <p:guide orient="horz" pos="528"/>
        <p:guide pos="5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BD49C-D2DA-4054-8E82-B5B8986A7EEC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E2849-D3B6-44D8-91CE-5672418C9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53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477394E-2491-C040-9EAD-E5031E9872D8}" type="datetimeFigureOut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44DC2EB-311F-3C4D-BBE8-9782FBA1CD2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262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2C1DD-4F2C-ED44-BB57-45C587ABE3C8}" type="slidenum">
              <a:rPr lang="en-US"/>
              <a:pPr/>
              <a:t>12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1351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2C1DD-4F2C-ED44-BB57-45C587ABE3C8}" type="slidenum">
              <a:rPr lang="en-US"/>
              <a:pPr/>
              <a:t>13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847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E-65A1-4E6E-A670-8E9E42DB2A7D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EE48-C511-4EA0-8CE1-F0C302F99922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9437-D662-44F8-9967-EBE1E4AA1A7D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826A0-92FB-4C9F-B715-E25A66779B4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99A8-C4C5-4F9E-A59F-ECD87B80BC0B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9310-C84C-4C69-8F7A-E1C166CA1FEC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E113-3B9E-4B41-917D-65D5995D64E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4780-9ED3-4D14-A755-14DFFD54D36A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786D-CC8E-4105-98AF-B1311B1C14AF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EAAD-8732-4649-8DA9-3E48A65E2E4D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FE29-8911-406A-A228-3A178F07055A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43FC-4732-4BA4-B3ED-4056A27A70DF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97F7D9-4B2B-4D44-90F8-9647EC73F5FE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3945FEE-68F9-5743-AC70-6D3A8D28707B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!OLE_LINK7" TargetMode="External"/><Relationship Id="rId7" Type="http://schemas.openxmlformats.org/officeDocument/2006/relationships/oleObject" Target="Senators%20HD:Users:lauradb:Documents:Coursework/Teaching:344W11:i%3eclicker%20(old%20Qwizdom):W'01VotingBoxesSelfTests+Sol!OLE_LINK8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png"/><Relationship Id="rId4" Type="http://schemas.openxmlformats.org/officeDocument/2006/relationships/oleObject" Target="Senators%20HD:Users:lauradb:Desktop:CatalysisLectures.doc!OLE_LINK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d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3.pdf"/><Relationship Id="rId10" Type="http://schemas.openxmlformats.org/officeDocument/2006/relationships/image" Target="../media/image5.png"/><Relationship Id="rId4" Type="http://schemas.openxmlformats.org/officeDocument/2006/relationships/image" Target="../media/image2.wmf"/><Relationship Id="rId9" Type="http://schemas.openxmlformats.org/officeDocument/2006/relationships/image" Target="../media/image7.pd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image" Target="../media/image13.pdf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0000"/>
                </a:solidFill>
              </a:rPr>
              <a:t>Lecture 18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sv-S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533" y="1553137"/>
            <a:ext cx="86127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1)	At X = 0.5</a:t>
            </a: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2)	At an equal concentrations of A and C sites, the conversion will be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177336"/>
              </p:ext>
            </p:extLst>
          </p:nvPr>
        </p:nvGraphicFramePr>
        <p:xfrm>
          <a:off x="465450" y="2044906"/>
          <a:ext cx="8474075" cy="396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29" name="Equation" r:id="rId3" imgW="3987800" imgH="1866900" progId="Equation.3">
                  <p:embed/>
                </p:oleObj>
              </mc:Choice>
              <mc:Fallback>
                <p:oleObj name="Equation" r:id="rId3" imgW="3987800" imgH="1866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0" y="2044906"/>
                        <a:ext cx="8474075" cy="3967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348235"/>
              </p:ext>
            </p:extLst>
          </p:nvPr>
        </p:nvGraphicFramePr>
        <p:xfrm>
          <a:off x="2561083" y="1597108"/>
          <a:ext cx="3442716" cy="87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83" name="Document" r:id="rId3" imgW="4267043" imgH="1079460" progId="Word.Document.12">
                  <p:link updateAutomatic="1"/>
                </p:oleObj>
              </mc:Choice>
              <mc:Fallback>
                <p:oleObj name="Document" r:id="rId3" imgW="4267043" imgH="107946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083" y="1597108"/>
                        <a:ext cx="3442716" cy="87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602224"/>
              </p:ext>
            </p:extLst>
          </p:nvPr>
        </p:nvGraphicFramePr>
        <p:xfrm>
          <a:off x="2606803" y="2594592"/>
          <a:ext cx="3396996" cy="6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84" name="Equation" r:id="rId5" imgW="2387600" imgH="431800" progId="Equation.3">
                  <p:embed/>
                </p:oleObj>
              </mc:Choice>
              <mc:Fallback>
                <p:oleObj name="Equation" r:id="rId5" imgW="23876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803" y="2594592"/>
                        <a:ext cx="3396996" cy="6143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905160"/>
              </p:ext>
            </p:extLst>
          </p:nvPr>
        </p:nvGraphicFramePr>
        <p:xfrm>
          <a:off x="2430018" y="3355320"/>
          <a:ext cx="3573781" cy="1543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85" name="Document" r:id="rId7" imgW="3822559" imgH="1650939" progId="Word.Document.12">
                  <p:link updateAutomatic="1"/>
                </p:oleObj>
              </mc:Choice>
              <mc:Fallback>
                <p:oleObj name="Document" r:id="rId7" imgW="3822559" imgH="1650939" progId="Word.Document.12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018" y="3355320"/>
                        <a:ext cx="3573781" cy="1543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4804827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5200" indent="-965200">
              <a:tabLst>
                <a:tab pos="45720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Initially water does not exit the reactor the same as DME because </a:t>
            </a:r>
          </a:p>
          <a:p>
            <a:pPr marL="965200" indent="-965200">
              <a:tabLst>
                <a:tab pos="45720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Which of the following best describes the data</a:t>
            </a:r>
          </a:p>
          <a:p>
            <a:pPr marL="965200" indent="-965200">
              <a:tabLst>
                <a:tab pos="457200" algn="l"/>
              </a:tabLs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There is more DME than water.</a:t>
            </a:r>
          </a:p>
          <a:p>
            <a:pPr marL="965200" indent="-965200">
              <a:tabLst>
                <a:tab pos="457200" algn="l"/>
              </a:tabLs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Steady state has been reached.</a:t>
            </a:r>
          </a:p>
          <a:p>
            <a:pPr marL="965200" indent="-965200">
              <a:tabLst>
                <a:tab pos="457200" algn="l"/>
              </a:tabLs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Water reacts with ME.</a:t>
            </a:r>
          </a:p>
          <a:p>
            <a:pPr marL="965200" indent="-965200">
              <a:tabLst>
                <a:tab pos="457200" algn="l"/>
              </a:tabLs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Water is adsorbed on the surface.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Dimethyl Either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447307"/>
              </p:ext>
            </p:extLst>
          </p:nvPr>
        </p:nvGraphicFramePr>
        <p:xfrm>
          <a:off x="1709421" y="1048254"/>
          <a:ext cx="5560059" cy="5664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1" name="Document" r:id="rId4" imgW="4711527" imgH="4800423" progId="Word.Document.12">
                  <p:link updateAutomatic="1"/>
                </p:oleObj>
              </mc:Choice>
              <mc:Fallback>
                <p:oleObj name="Document" r:id="rId4" imgW="4711527" imgH="4800423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421" y="1048254"/>
                        <a:ext cx="5560059" cy="5664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Chemical Reaction Engineering in the Electronics Industry</a:t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6253" y="1205656"/>
            <a:ext cx="7823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342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Czochralski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Crystal Growth – Heat Transfer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Doping of n/p junction – Diffusion</a:t>
            </a:r>
          </a:p>
          <a:p>
            <a:r>
              <a:rPr lang="en-US" sz="2000" u="sng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344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Chemical Vapor Deposition (Catalysis Analogy)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Photo Resist Formation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Photo Resist Dissolution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Etching</a:t>
            </a:r>
          </a:p>
          <a:p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The 5 steps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1. Postulate Mechanism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	(sometimes first includes a gas phase reaction (then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adsorption, surface reaction and desorption)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2. Postulate Rate Limiting Step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3. Evaluate Parameters in Terms of Measured Variables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4. Surface Area Balance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5. Evaluate Rate Law Parameters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Chemical Reaction Engineering in the Electronics Industry</a:t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14</a:t>
            </a:fld>
            <a:endParaRPr lang="sv-SE"/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771" y="970106"/>
            <a:ext cx="2331428" cy="579047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Chemical Reaction Engineering in the Electronics Industry</a:t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Vapor Deposition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15</a:t>
            </a:fld>
            <a:endParaRPr lang="sv-SE"/>
          </a:p>
        </p:txBody>
      </p:sp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82" y="1951722"/>
            <a:ext cx="6733333" cy="26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16</a:t>
            </a:fld>
            <a:endParaRPr lang="sv-SE"/>
          </a:p>
        </p:txBody>
      </p:sp>
      <p:pic>
        <p:nvPicPr>
          <p:cNvPr id="4" name="Picture 3" descr="SiH2 Bloc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654" y="1455420"/>
            <a:ext cx="4909796" cy="508061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Vapor Deposition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z="1200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sv-S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102995" y="1529090"/>
            <a:ext cx="7772400" cy="4630738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1) Mechanism</a:t>
            </a:r>
          </a:p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Gas Phase</a:t>
            </a:r>
          </a:p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Homogeneous</a:t>
            </a: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Heterogeneous</a:t>
            </a: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238322"/>
              </p:ext>
            </p:extLst>
          </p:nvPr>
        </p:nvGraphicFramePr>
        <p:xfrm>
          <a:off x="1244600" y="4163378"/>
          <a:ext cx="6330950" cy="23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40" name="Equation" r:id="rId3" imgW="3327400" imgH="1219200" progId="Equation.3">
                  <p:embed/>
                </p:oleObj>
              </mc:Choice>
              <mc:Fallback>
                <p:oleObj name="Equation" r:id="rId3" imgW="3327400" imgH="1219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4163378"/>
                        <a:ext cx="6330950" cy="232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123113"/>
              </p:ext>
            </p:extLst>
          </p:nvPr>
        </p:nvGraphicFramePr>
        <p:xfrm>
          <a:off x="1244600" y="2810203"/>
          <a:ext cx="69357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41" name="Equation" r:id="rId5" imgW="3683000" imgH="457200" progId="Equation.3">
                  <p:embed/>
                </p:oleObj>
              </mc:Choice>
              <mc:Fallback>
                <p:oleObj name="Equation" r:id="rId5" imgW="36830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2810203"/>
                        <a:ext cx="6935788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Vapor Deposition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b="0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sv-SE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059180" y="1417638"/>
            <a:ext cx="7772400" cy="4630738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4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2)	Rate Limiting Step</a:t>
            </a: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3)	Express </a:t>
            </a:r>
            <a:r>
              <a:rPr lang="en-US" sz="2400" dirty="0" err="1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f</a:t>
            </a:r>
            <a:r>
              <a:rPr lang="en-US" sz="2400" baseline="-25000" dirty="0" err="1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in terms of P</a:t>
            </a:r>
            <a:r>
              <a:rPr lang="en-US" sz="2400" baseline="-250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i</a:t>
            </a: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4)	Area Balance</a:t>
            </a: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044940"/>
              </p:ext>
            </p:extLst>
          </p:nvPr>
        </p:nvGraphicFramePr>
        <p:xfrm>
          <a:off x="1563366" y="1819806"/>
          <a:ext cx="21272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9" name="Equation" r:id="rId3" imgW="1117600" imgH="215900" progId="Equation.3">
                  <p:embed/>
                </p:oleObj>
              </mc:Choice>
              <mc:Fallback>
                <p:oleObj name="Equation" r:id="rId3" imgW="1117600" imgH="215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366" y="1819806"/>
                        <a:ext cx="212725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671232"/>
              </p:ext>
            </p:extLst>
          </p:nvPr>
        </p:nvGraphicFramePr>
        <p:xfrm>
          <a:off x="1563366" y="3164939"/>
          <a:ext cx="251460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80" name="Equation" r:id="rId5" imgW="1320800" imgH="736600" progId="Equation.3">
                  <p:embed/>
                </p:oleObj>
              </mc:Choice>
              <mc:Fallback>
                <p:oleObj name="Equation" r:id="rId5" imgW="1320800" imgH="736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366" y="3164939"/>
                        <a:ext cx="2514600" cy="140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677692"/>
              </p:ext>
            </p:extLst>
          </p:nvPr>
        </p:nvGraphicFramePr>
        <p:xfrm>
          <a:off x="1563366" y="5523450"/>
          <a:ext cx="39893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81" name="Equation" r:id="rId7" imgW="2095500" imgH="215900" progId="Equation.3">
                  <p:embed/>
                </p:oleObj>
              </mc:Choice>
              <mc:Fallback>
                <p:oleObj name="Equation" r:id="rId7" imgW="2095500" imgH="2159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366" y="5523450"/>
                        <a:ext cx="3989388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Vapor Deposition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b="0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371600" y="1552575"/>
            <a:ext cx="7772400" cy="4630738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8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4)	Area Balance</a:t>
            </a:r>
          </a:p>
          <a:p>
            <a:pPr marL="457200"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28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5)	Combine</a:t>
            </a:r>
          </a:p>
          <a:p>
            <a:pPr marL="457200"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214024"/>
              </p:ext>
            </p:extLst>
          </p:nvPr>
        </p:nvGraphicFramePr>
        <p:xfrm>
          <a:off x="1499872" y="2144607"/>
          <a:ext cx="3989388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88" name="Equation" r:id="rId3" imgW="2095500" imgH="762000" progId="Equation.3">
                  <p:embed/>
                </p:oleObj>
              </mc:Choice>
              <mc:Fallback>
                <p:oleObj name="Equation" r:id="rId3" imgW="2095500" imgH="762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9872" y="2144607"/>
                        <a:ext cx="3989388" cy="145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611589"/>
              </p:ext>
            </p:extLst>
          </p:nvPr>
        </p:nvGraphicFramePr>
        <p:xfrm>
          <a:off x="1599877" y="4522680"/>
          <a:ext cx="2538412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89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9877" y="4522680"/>
                        <a:ext cx="2538412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Vapor Deposition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Web Lecture 18</a:t>
            </a:r>
            <a:br>
              <a:rPr lang="sv-SE" dirty="0" smtClean="0"/>
            </a:br>
            <a:r>
              <a:rPr lang="sv-SE" dirty="0" smtClean="0"/>
              <a:t>Class Lecture </a:t>
            </a:r>
            <a:r>
              <a:rPr lang="sv-SE" dirty="0" smtClean="0"/>
              <a:t>23–Tuesday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914400" y="1651000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Catalytic Mechanisms 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Data Analysis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Chemical Vapor Deposition (CVD)</a:t>
            </a:r>
          </a:p>
          <a:p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2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Homogeneous Reaction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20</a:t>
            </a:fld>
            <a:endParaRPr lang="sv-SE" dirty="0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2173818" y="2945321"/>
          <a:ext cx="5268913" cy="19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12" name="Equation" r:id="rId3" imgW="2768600" imgH="1016000" progId="Equation.3">
                  <p:embed/>
                </p:oleObj>
              </mc:Choice>
              <mc:Fallback>
                <p:oleObj name="Equation" r:id="rId3" imgW="2768600" imgH="1016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818" y="2945321"/>
                        <a:ext cx="5268913" cy="193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1368425" y="1720850"/>
          <a:ext cx="69357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13" name="Equation" r:id="rId5" imgW="3683000" imgH="457200" progId="Equation.3">
                  <p:embed/>
                </p:oleObj>
              </mc:Choice>
              <mc:Fallback>
                <p:oleObj name="Equation" r:id="rId5" imgW="36830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1720850"/>
                        <a:ext cx="6935788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End of Web Lecture 18</a:t>
            </a:r>
            <a:b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End of Class Lecture 23</a:t>
            </a:r>
            <a:endParaRPr lang="en-US" sz="2800" dirty="0">
              <a:ln w="12700">
                <a:noFill/>
                <a:prstDash val="solid"/>
              </a:ln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mtClean="0"/>
              <a:pPr/>
              <a:t>21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607225"/>
              </p:ext>
            </p:extLst>
          </p:nvPr>
        </p:nvGraphicFramePr>
        <p:xfrm>
          <a:off x="2050097" y="1429386"/>
          <a:ext cx="213201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1" name="Equation" r:id="rId3" imgW="1003300" imgH="355600" progId="Equation.3">
                  <p:embed/>
                </p:oleObj>
              </mc:Choice>
              <mc:Fallback>
                <p:oleObj name="Equation" r:id="rId3" imgW="10033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0097" y="1429386"/>
                        <a:ext cx="2132013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</a:t>
            </a:fld>
            <a:endParaRPr lang="sv-SE" dirty="0"/>
          </a:p>
        </p:txBody>
      </p:sp>
      <p:grpSp>
        <p:nvGrpSpPr>
          <p:cNvPr id="4" name="Group 3"/>
          <p:cNvGrpSpPr/>
          <p:nvPr/>
        </p:nvGrpSpPr>
        <p:grpSpPr>
          <a:xfrm>
            <a:off x="835237" y="2268625"/>
            <a:ext cx="7958666" cy="4298970"/>
            <a:chOff x="835237" y="2268625"/>
            <a:chExt cx="7958666" cy="4298970"/>
          </a:xfrm>
        </p:grpSpPr>
        <p:grpSp>
          <p:nvGrpSpPr>
            <p:cNvPr id="3" name="Group 2"/>
            <p:cNvGrpSpPr/>
            <p:nvPr/>
          </p:nvGrpSpPr>
          <p:grpSpPr>
            <a:xfrm>
              <a:off x="835237" y="2268625"/>
              <a:ext cx="7958666" cy="3046988"/>
              <a:chOff x="835237" y="2268625"/>
              <a:chExt cx="7958666" cy="304698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35237" y="2268625"/>
                <a:ext cx="795866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(a)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  The initial rate of reaction is shown below</a:t>
                </a:r>
              </a:p>
              <a:p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       (A)              </a:t>
                </a:r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	       	  (B) </a:t>
                </a:r>
              </a:p>
              <a:p>
                <a:pPr algn="ctr"/>
                <a:endParaRPr lang="en-US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                            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(C) </a:t>
                </a:r>
                <a:endParaRPr lang="en-US" sz="2400" b="1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5"/>
                  <a:stretch>
                    <a:fillRect/>
                  </a:stretch>
                </p:blipFill>
              </mc:Choice>
              <mc:Fallback>
                <p:blipFill>
                  <a:blip r:embed="rId6"/>
                  <a:stretch>
                    <a:fillRect/>
                  </a:stretch>
                </p:blipFill>
              </mc:Fallback>
            </mc:AlternateContent>
            <p:spPr>
              <a:xfrm>
                <a:off x="1789430" y="2796192"/>
                <a:ext cx="2392680" cy="1671993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7"/>
                  <a:stretch>
                    <a:fillRect/>
                  </a:stretch>
                </p:blipFill>
              </mc:Choice>
              <mc:Fallback>
                <p:blipFill>
                  <a:blip r:embed="rId8"/>
                  <a:stretch>
                    <a:fillRect/>
                  </a:stretch>
                </p:blipFill>
              </mc:Fallback>
            </mc:AlternateContent>
            <p:spPr>
              <a:xfrm>
                <a:off x="5049687" y="2798833"/>
                <a:ext cx="2464749" cy="1671993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3256280" y="4895601"/>
              <a:ext cx="2248543" cy="167199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414311"/>
              </p:ext>
            </p:extLst>
          </p:nvPr>
        </p:nvGraphicFramePr>
        <p:xfrm>
          <a:off x="638175" y="1431925"/>
          <a:ext cx="7988300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85" name="Equation" r:id="rId3" imgW="3911600" imgH="2260600" progId="Equation.DSMT4">
                  <p:embed/>
                </p:oleObj>
              </mc:Choice>
              <mc:Fallback>
                <p:oleObj name="Equation" r:id="rId3" imgW="3911600" imgH="2260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1431925"/>
                        <a:ext cx="7988300" cy="461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320347"/>
              </p:ext>
            </p:extLst>
          </p:nvPr>
        </p:nvGraphicFramePr>
        <p:xfrm>
          <a:off x="146304" y="1417638"/>
          <a:ext cx="8786813" cy="465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09" name="Equation" r:id="rId3" imgW="4457700" imgH="2362200" progId="Equation.3">
                  <p:embed/>
                </p:oleObj>
              </mc:Choice>
              <mc:Fallback>
                <p:oleObj name="Equation" r:id="rId3" imgW="4457700" imgH="2362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04" y="1417638"/>
                        <a:ext cx="8786813" cy="465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6</a:t>
            </a:fld>
            <a:endParaRPr lang="sv-SE" dirty="0"/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557826"/>
              </p:ext>
            </p:extLst>
          </p:nvPr>
        </p:nvGraphicFramePr>
        <p:xfrm>
          <a:off x="2440623" y="1910715"/>
          <a:ext cx="313372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33" name="Equation" r:id="rId3" imgW="1663700" imgH="2146300" progId="Equation.3">
                  <p:embed/>
                </p:oleObj>
              </mc:Choice>
              <mc:Fallback>
                <p:oleObj name="Equation" r:id="rId3" imgW="1663700" imgH="2146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623" y="1910715"/>
                        <a:ext cx="3133725" cy="403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90921"/>
              </p:ext>
            </p:extLst>
          </p:nvPr>
        </p:nvGraphicFramePr>
        <p:xfrm>
          <a:off x="1060450" y="3596640"/>
          <a:ext cx="7285038" cy="317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57" name="Equation" r:id="rId3" imgW="4064000" imgH="2184400" progId="Equation.3">
                  <p:embed/>
                </p:oleObj>
              </mc:Choice>
              <mc:Fallback>
                <p:oleObj name="Equation" r:id="rId3" imgW="4064000" imgH="2184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3596640"/>
                        <a:ext cx="7285038" cy="31729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409700" y="1417638"/>
            <a:ext cx="4526280" cy="200200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060208"/>
              </p:ext>
            </p:extLst>
          </p:nvPr>
        </p:nvGraphicFramePr>
        <p:xfrm>
          <a:off x="300428" y="1417638"/>
          <a:ext cx="8672512" cy="308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81" name="Equation" r:id="rId3" imgW="5422900" imgH="1930400" progId="Equation.3">
                  <p:embed/>
                </p:oleObj>
              </mc:Choice>
              <mc:Fallback>
                <p:oleObj name="Equation" r:id="rId3" imgW="5422900" imgH="1930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428" y="1417638"/>
                        <a:ext cx="8672512" cy="308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sv-S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503" y="4599094"/>
            <a:ext cx="8066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Where K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4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atm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–1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K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6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atm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–1</a:t>
            </a:r>
          </a:p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1)	At what is the ratio of sites with A adsorbed to those sites with C adsorbed when the conversion is 50%?</a:t>
            </a:r>
          </a:p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2)	What is the conversion when the sites with A adsorbed are equal to those with C adsorbed?</a:t>
            </a:r>
          </a:p>
          <a:p>
            <a:pPr marL="457200" indent="-457200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9</a:t>
            </a:fld>
            <a:endParaRPr lang="sv-SE" dirty="0"/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711240"/>
              </p:ext>
            </p:extLst>
          </p:nvPr>
        </p:nvGraphicFramePr>
        <p:xfrm>
          <a:off x="1228408" y="1424940"/>
          <a:ext cx="6041071" cy="5118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05" name="Equation" r:id="rId3" imgW="3530600" imgH="2844800" progId="Equation.3">
                  <p:embed/>
                </p:oleObj>
              </mc:Choice>
              <mc:Fallback>
                <p:oleObj name="Equation" r:id="rId3" imgW="3530600" imgH="2844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408" y="1424940"/>
                        <a:ext cx="6041071" cy="51184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5754</TotalTime>
  <Words>172</Words>
  <Application>Microsoft Office PowerPoint</Application>
  <PresentationFormat>On-screen Show (4:3)</PresentationFormat>
  <Paragraphs>112</Paragraphs>
  <Slides>21</Slides>
  <Notes>2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Franklin Gothic Book</vt:lpstr>
      <vt:lpstr>Perpetua</vt:lpstr>
      <vt:lpstr>Wingdings 2</vt:lpstr>
      <vt:lpstr>Lecture_1_draft_yellow</vt:lpstr>
      <vt:lpstr>!OLE_LINK7</vt:lpstr>
      <vt:lpstr>Senators HD:Users:lauradb:Documents:Coursework\Teaching:344W11:i&gt;clicker (old Qwizdom):W'01VotingBoxesSelfTests+Sol!OLE_LINK8</vt:lpstr>
      <vt:lpstr>Senators HD:Users:lauradb:Desktop:CatalysisLectures.doc!OLE_LINK1</vt:lpstr>
      <vt:lpstr>Equation</vt:lpstr>
      <vt:lpstr>Lecture 18</vt:lpstr>
      <vt:lpstr>Web Lecture 18 Class Lecture 23–Tuesday</vt:lpstr>
      <vt:lpstr>Catalytic Mechanisms</vt:lpstr>
      <vt:lpstr>Catalytic Mechanisms</vt:lpstr>
      <vt:lpstr>Catalytic Mechanisms</vt:lpstr>
      <vt:lpstr>Catalytic Mechanisms</vt:lpstr>
      <vt:lpstr>Catalytic Mechanisms</vt:lpstr>
      <vt:lpstr>Catalytic Mechanisms</vt:lpstr>
      <vt:lpstr>Catalytic Mechanisms</vt:lpstr>
      <vt:lpstr>Catalytic Mechanisms</vt:lpstr>
      <vt:lpstr>Dimethyl Either</vt:lpstr>
      <vt:lpstr>Chemical Reaction Engineering in the Electronics Industry </vt:lpstr>
      <vt:lpstr>Chemical Reaction Engineering in the Electronics Industry </vt:lpstr>
      <vt:lpstr>Chemical Reaction Engineering in the Electronics Industry </vt:lpstr>
      <vt:lpstr>Chemical Vapor Deposition</vt:lpstr>
      <vt:lpstr>Chemical Vapor Deposition</vt:lpstr>
      <vt:lpstr>Chemical Vapor Deposition</vt:lpstr>
      <vt:lpstr>Chemical Vapor Deposition</vt:lpstr>
      <vt:lpstr>Chemical Vapor Deposition</vt:lpstr>
      <vt:lpstr>Homogeneous Reaction</vt:lpstr>
      <vt:lpstr>End of Web Lecture 18 End of Class Lecture 23</vt:lpstr>
    </vt:vector>
  </TitlesOfParts>
  <Company>KTH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Akash Gupta</dc:creator>
  <cp:lastModifiedBy>alkuehne</cp:lastModifiedBy>
  <cp:revision>78</cp:revision>
  <dcterms:created xsi:type="dcterms:W3CDTF">2010-08-03T20:25:20Z</dcterms:created>
  <dcterms:modified xsi:type="dcterms:W3CDTF">2016-07-13T16:15:04Z</dcterms:modified>
</cp:coreProperties>
</file>