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317" r:id="rId3"/>
    <p:sldId id="318" r:id="rId4"/>
    <p:sldId id="319" r:id="rId5"/>
    <p:sldId id="320" r:id="rId6"/>
    <p:sldId id="311" r:id="rId7"/>
    <p:sldId id="312" r:id="rId8"/>
    <p:sldId id="276" r:id="rId9"/>
    <p:sldId id="304" r:id="rId10"/>
    <p:sldId id="321" r:id="rId11"/>
    <p:sldId id="322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306" r:id="rId23"/>
    <p:sldId id="284" r:id="rId24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8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432" y="66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26D66D-3B95-7E48-874F-7F8F7D4CF3B2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170CFC1-ACF6-4041-A481-27C4A3D314A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75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7822-13DA-614F-A5CF-9257C28AC70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00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29DC-9A6F-4FDB-83C9-CF734A49993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22BF-6C6B-4E34-991C-72A4BE86A9C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AC85-608E-4213-835B-7DB533FBB0C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B98BE-92F7-447C-8CB7-78D9F1E1B34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2E3B-79C3-48BD-8F11-B4D79D1418A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09FA-58FA-46D8-8817-91640567A3B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BCA5-584F-42EC-90F8-D2E4FD69736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B68-A656-4E1E-8A3D-55AD3BDC265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BF60-E02C-4CA7-A124-267AB5A0A35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DB8D-61A3-4A4F-A3D8-E41635BF7BF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20DC-DC99-4CC8-A661-61F9452D50E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B93D-C0CB-49CE-A299-A76842EE9D6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658186-115A-FA4A-B69C-3D654161C38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8D013E-529F-4054-9647-EF7E96444E4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5658186-115A-FA4A-B69C-3D654161C38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4.png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6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3175">
                  <a:noFill/>
                  <a:prstDash val="solid"/>
                </a:ln>
                <a:solidFill>
                  <a:schemeClr val="tx1"/>
                </a:solidFill>
              </a:rPr>
              <a:t>Part 1: 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chemeClr val="tx1"/>
                </a:solidFill>
              </a:rPr>
              <a:t>in terms of Conversion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v-SE" b="1" dirty="0">
                <a:latin typeface="Arial" pitchFamily="34" charset="0"/>
                <a:cs typeface="Arial" pitchFamily="34" charset="0"/>
              </a:rPr>
              <a:t>Algorithm for Isothermal Reactor Design</a:t>
            </a:r>
          </a:p>
          <a:p>
            <a:pPr marL="514350" indent="-514350">
              <a:buClrTx/>
              <a:buSzPct val="90000"/>
              <a:buAutoNum type="arabicPeriod"/>
            </a:pPr>
            <a:r>
              <a:rPr lang="en-US" b="1" dirty="0">
                <a:ln w="3175">
                  <a:noFill/>
                  <a:prstDash val="solid"/>
                </a:ln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Mole Balances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sv-SE" dirty="0">
                <a:latin typeface="Arial" pitchFamily="34" charset="0"/>
                <a:cs typeface="Arial" pitchFamily="34" charset="0"/>
              </a:rPr>
              <a:t>Design Equation</a:t>
            </a:r>
          </a:p>
          <a:p>
            <a:pPr marL="514350" indent="-514350">
              <a:buClrTx/>
              <a:buSzPct val="90000"/>
              <a:buFont typeface="Wingdings 2"/>
              <a:buAutoNum type="arabicPeriod"/>
            </a:pPr>
            <a:r>
              <a:rPr lang="en-US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90000"/>
              <a:buFont typeface="Wingdings 2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90000"/>
              <a:buAutoNum type="arabicPeriod"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Combine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90000"/>
              <a:buAutoNum type="arabicPeriod"/>
            </a:pPr>
            <a:r>
              <a:rPr lang="sv-SE" dirty="0">
                <a:latin typeface="Arial" pitchFamily="34" charset="0"/>
                <a:cs typeface="Arial" pitchFamily="34" charset="0"/>
              </a:rPr>
              <a:t>Evaluate</a:t>
            </a:r>
          </a:p>
          <a:p>
            <a:pPr marL="514350" indent="-514350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	</a:t>
            </a:r>
            <a:r>
              <a:rPr lang="sv-SE" sz="2162" dirty="0">
                <a:latin typeface="Arial" pitchFamily="34" charset="0"/>
                <a:cs typeface="Arial" pitchFamily="34" charset="0"/>
              </a:rPr>
              <a:t>A. Graphically (Chapter 2 plots)</a:t>
            </a:r>
          </a:p>
          <a:p>
            <a:pPr marL="514350" indent="-514350">
              <a:buNone/>
            </a:pPr>
            <a:r>
              <a:rPr lang="sv-SE" sz="2162" dirty="0">
                <a:latin typeface="Arial" pitchFamily="34" charset="0"/>
                <a:cs typeface="Arial" pitchFamily="34" charset="0"/>
              </a:rPr>
              <a:t>	B. Numerical (Quadrature Formulas Chapter 2 and appendices)</a:t>
            </a:r>
          </a:p>
          <a:p>
            <a:pPr marL="514350" indent="-514350">
              <a:buNone/>
            </a:pPr>
            <a:r>
              <a:rPr lang="sv-SE" sz="2162" dirty="0">
                <a:latin typeface="Arial" pitchFamily="34" charset="0"/>
                <a:cs typeface="Arial" pitchFamily="34" charset="0"/>
              </a:rPr>
              <a:t>	C. Analytical (Integral Tables in Appendix)</a:t>
            </a:r>
          </a:p>
          <a:p>
            <a:pPr marL="514350" indent="-514350">
              <a:buNone/>
            </a:pPr>
            <a:r>
              <a:rPr lang="sv-SE" sz="2162" dirty="0">
                <a:latin typeface="Arial" pitchFamily="34" charset="0"/>
                <a:cs typeface="Arial" pitchFamily="34" charset="0"/>
              </a:rPr>
              <a:t>	D. Software Packages (Appendix- Polymath)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  <p:sp>
        <p:nvSpPr>
          <p:cNvPr id="6" name="textruta 4"/>
          <p:cNvSpPr txBox="1"/>
          <p:nvPr/>
        </p:nvSpPr>
        <p:spPr>
          <a:xfrm>
            <a:off x="939800" y="1417638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: CH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2CH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  <a:sym typeface="Wingdings"/>
              </a:rPr>
              <a:t>3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OOH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19"/>
          <p:cNvGrpSpPr/>
          <p:nvPr/>
        </p:nvGrpSpPr>
        <p:grpSpPr>
          <a:xfrm>
            <a:off x="914400" y="5722938"/>
            <a:ext cx="7476067" cy="922337"/>
            <a:chOff x="914400" y="5096417"/>
            <a:chExt cx="7476067" cy="922337"/>
          </a:xfrm>
        </p:grpSpPr>
        <p:sp>
          <p:nvSpPr>
            <p:cNvPr id="8" name="textruta 1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         </a:t>
              </a:r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5389563" y="5096417"/>
            <a:ext cx="1427162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034" name="Equation" r:id="rId3" imgW="660240" imgH="431640" progId="Equation.3">
                    <p:embed/>
                  </p:oleObj>
                </mc:Choice>
                <mc:Fallback>
                  <p:oleObj name="Equation" r:id="rId3" imgW="6602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9563" y="5096417"/>
                          <a:ext cx="1427162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20"/>
          <p:cNvGrpSpPr/>
          <p:nvPr/>
        </p:nvGrpSpPr>
        <p:grpSpPr>
          <a:xfrm>
            <a:off x="841375" y="2174875"/>
            <a:ext cx="5370513" cy="2790825"/>
            <a:chOff x="841375" y="1937813"/>
            <a:chExt cx="5370513" cy="2790825"/>
          </a:xfrm>
        </p:grpSpPr>
        <p:grpSp>
          <p:nvGrpSpPr>
            <p:cNvPr id="11" name="Grupp 20"/>
            <p:cNvGrpSpPr/>
            <p:nvPr/>
          </p:nvGrpSpPr>
          <p:grpSpPr>
            <a:xfrm>
              <a:off x="841375" y="1937813"/>
              <a:ext cx="5370513" cy="2790825"/>
              <a:chOff x="841375" y="1988612"/>
              <a:chExt cx="5370513" cy="2790825"/>
            </a:xfrm>
          </p:grpSpPr>
          <p:cxnSp>
            <p:nvCxnSpPr>
              <p:cNvPr id="14" name="Rak pil 7"/>
              <p:cNvCxnSpPr/>
              <p:nvPr/>
            </p:nvCxnSpPr>
            <p:spPr>
              <a:xfrm rot="10800000" flipH="1">
                <a:off x="4185440" y="3316554"/>
                <a:ext cx="100753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" name="Object 4"/>
              <p:cNvGraphicFramePr>
                <a:graphicFrameLocks noChangeAspect="1"/>
              </p:cNvGraphicFramePr>
              <p:nvPr/>
            </p:nvGraphicFramePr>
            <p:xfrm>
              <a:off x="841375" y="2601387"/>
              <a:ext cx="1892300" cy="492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5" name="Equation" r:id="rId5" imgW="876240" imgH="228600" progId="Equation.3">
                      <p:embed/>
                    </p:oleObj>
                  </mc:Choice>
                  <mc:Fallback>
                    <p:oleObj name="Equation" r:id="rId5" imgW="876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1375" y="2601387"/>
                            <a:ext cx="1892300" cy="492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4"/>
              <p:cNvGraphicFramePr>
                <a:graphicFrameLocks noChangeAspect="1"/>
              </p:cNvGraphicFramePr>
              <p:nvPr/>
            </p:nvGraphicFramePr>
            <p:xfrm>
              <a:off x="981075" y="1988612"/>
              <a:ext cx="1343025" cy="492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6" name="Equation" r:id="rId7" imgW="622080" imgH="228600" progId="Equation.3">
                      <p:embed/>
                    </p:oleObj>
                  </mc:Choice>
                  <mc:Fallback>
                    <p:oleObj name="Equation" r:id="rId7" imgW="6220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1075" y="1988612"/>
                            <a:ext cx="1343025" cy="492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1757298"/>
                  </p:ext>
                </p:extLst>
              </p:nvPr>
            </p:nvGraphicFramePr>
            <p:xfrm>
              <a:off x="5389563" y="3151186"/>
              <a:ext cx="822325" cy="382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7" name="Equation" r:id="rId9" imgW="380880" imgH="177480" progId="Equation.3">
                      <p:embed/>
                    </p:oleObj>
                  </mc:Choice>
                  <mc:Fallback>
                    <p:oleObj name="Equation" r:id="rId9" imgW="38088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89563" y="3151186"/>
                            <a:ext cx="822325" cy="382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6"/>
              <p:cNvGraphicFramePr>
                <a:graphicFrameLocks noChangeAspect="1"/>
              </p:cNvGraphicFramePr>
              <p:nvPr/>
            </p:nvGraphicFramePr>
            <p:xfrm>
              <a:off x="3327400" y="3682475"/>
              <a:ext cx="1425575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8" name="Equation" r:id="rId11" imgW="660400" imgH="165100" progId="Equation.3">
                      <p:embed/>
                    </p:oleObj>
                  </mc:Choice>
                  <mc:Fallback>
                    <p:oleObj name="Equation" r:id="rId11" imgW="6604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7400" y="3682475"/>
                            <a:ext cx="1425575" cy="3524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7"/>
              <p:cNvGraphicFramePr>
                <a:graphicFrameLocks noChangeAspect="1"/>
              </p:cNvGraphicFramePr>
              <p:nvPr/>
            </p:nvGraphicFramePr>
            <p:xfrm>
              <a:off x="3286125" y="3966637"/>
              <a:ext cx="2606675" cy="812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039" name="Equation" r:id="rId13" imgW="1206500" imgH="381000" progId="Equation.3">
                      <p:embed/>
                    </p:oleObj>
                  </mc:Choice>
                  <mc:Fallback>
                    <p:oleObj name="Equation" r:id="rId13" imgW="1206500" imgH="381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6125" y="3966637"/>
                            <a:ext cx="2606675" cy="812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Cylinder 15"/>
            <p:cNvSpPr/>
            <p:nvPr/>
          </p:nvSpPr>
          <p:spPr>
            <a:xfrm>
              <a:off x="2797436" y="2605063"/>
              <a:ext cx="1388004" cy="990649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Vinklad  18"/>
            <p:cNvCxnSpPr/>
            <p:nvPr/>
          </p:nvCxnSpPr>
          <p:spPr>
            <a:xfrm>
              <a:off x="2355850" y="2184400"/>
              <a:ext cx="1135588" cy="423863"/>
            </a:xfrm>
            <a:prstGeom prst="bentConnector3">
              <a:avLst>
                <a:gd name="adj1" fmla="val 100699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ruta 19"/>
          <p:cNvSpPr txBox="1"/>
          <p:nvPr/>
        </p:nvSpPr>
        <p:spPr>
          <a:xfrm>
            <a:off x="981075" y="5229953"/>
            <a:ext cx="6620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A + B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19"/>
          <p:cNvGrpSpPr/>
          <p:nvPr/>
        </p:nvGrpSpPr>
        <p:grpSpPr>
          <a:xfrm>
            <a:off x="914400" y="1788790"/>
            <a:ext cx="7476067" cy="538485"/>
            <a:chOff x="914400" y="5281818"/>
            <a:chExt cx="7476067" cy="538485"/>
          </a:xfrm>
        </p:grpSpPr>
        <p:sp>
          <p:nvSpPr>
            <p:cNvPr id="18" name="textruta 1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Law:</a:t>
              </a:r>
              <a:endParaRPr lang="sv-SE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1624" name="Object 8"/>
            <p:cNvGraphicFramePr>
              <a:graphicFrameLocks noChangeAspect="1"/>
            </p:cNvGraphicFramePr>
            <p:nvPr/>
          </p:nvGraphicFramePr>
          <p:xfrm>
            <a:off x="5129213" y="5358341"/>
            <a:ext cx="1947862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8" name="Equation" r:id="rId3" imgW="901440" imgH="215640" progId="Equation.3">
                    <p:embed/>
                  </p:oleObj>
                </mc:Choice>
                <mc:Fallback>
                  <p:oleObj name="Equation" r:id="rId3" imgW="901440" imgH="215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9213" y="5358341"/>
                          <a:ext cx="1947862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ruta 15"/>
          <p:cNvSpPr txBox="1"/>
          <p:nvPr/>
        </p:nvSpPr>
        <p:spPr>
          <a:xfrm>
            <a:off x="939800" y="2775690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Stoichiometry:</a:t>
            </a:r>
            <a:endParaRPr lang="sv-SE" sz="2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el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21672"/>
              </p:ext>
            </p:extLst>
          </p:nvPr>
        </p:nvGraphicFramePr>
        <p:xfrm>
          <a:off x="914399" y="3900263"/>
          <a:ext cx="6989229" cy="54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372"/>
                <a:gridCol w="1874453"/>
                <a:gridCol w="1404593"/>
                <a:gridCol w="2469811"/>
              </a:tblGrid>
              <a:tr h="545642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Θ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-F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(Θ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-X)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85890"/>
              </p:ext>
            </p:extLst>
          </p:nvPr>
        </p:nvGraphicFramePr>
        <p:xfrm>
          <a:off x="914399" y="3303822"/>
          <a:ext cx="6989229" cy="54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372"/>
                <a:gridCol w="1874453"/>
                <a:gridCol w="1404593"/>
                <a:gridCol w="2469811"/>
              </a:tblGrid>
              <a:tr h="545642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-F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(1-X)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</a:tr>
            </a:tbl>
          </a:graphicData>
        </a:graphic>
      </p:graphicFrame>
      <p:graphicFrame>
        <p:nvGraphicFramePr>
          <p:cNvPr id="20" name="Tabell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3200"/>
              </p:ext>
            </p:extLst>
          </p:nvPr>
        </p:nvGraphicFramePr>
        <p:xfrm>
          <a:off x="1023410" y="4513637"/>
          <a:ext cx="6854818" cy="48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262"/>
                <a:gridCol w="1888081"/>
                <a:gridCol w="1477847"/>
                <a:gridCol w="2442628"/>
              </a:tblGrid>
              <a:tr h="402688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2F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=2</a:t>
                      </a:r>
                      <a:r>
                        <a:rPr lang="sv-SE" sz="2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sv-SE" sz="24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r>
                        <a:rPr lang="sv-SE" sz="2400" baseline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sv-S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753" marR="122753" marT="61376" marB="61376"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166113"/>
              </p:ext>
            </p:extLst>
          </p:nvPr>
        </p:nvGraphicFramePr>
        <p:xfrm>
          <a:off x="954088" y="1819275"/>
          <a:ext cx="464026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5" name="Equation" r:id="rId3" imgW="2145960" imgH="431640" progId="Equation.DSMT4">
                  <p:embed/>
                </p:oleObj>
              </mc:Choice>
              <mc:Fallback>
                <p:oleObj name="Equation" r:id="rId3" imgW="21459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1819275"/>
                        <a:ext cx="4640262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914400" y="2989263"/>
          <a:ext cx="45291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6" name="Equation" r:id="rId5" imgW="2095200" imgH="431640" progId="Equation.3">
                  <p:embed/>
                </p:oleObj>
              </mc:Choice>
              <mc:Fallback>
                <p:oleObj name="Equation" r:id="rId5" imgW="209520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89263"/>
                        <a:ext cx="45291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927100" y="4184650"/>
          <a:ext cx="23606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7" name="Equation" r:id="rId7" imgW="1091880" imgH="393480" progId="Equation.3">
                  <p:embed/>
                </p:oleObj>
              </mc:Choice>
              <mc:Fallback>
                <p:oleObj name="Equation" r:id="rId7" imgW="10918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4184650"/>
                        <a:ext cx="236061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952500" y="5461000"/>
          <a:ext cx="49974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8" name="Equation" r:id="rId9" imgW="2311200" imgH="228600" progId="Equation.3">
                  <p:embed/>
                </p:oleObj>
              </mc:Choice>
              <mc:Fallback>
                <p:oleObj name="Equation" r:id="rId9" imgW="23112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461000"/>
                        <a:ext cx="49974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1046163" y="1628775"/>
          <a:ext cx="49133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1" name="Equation" r:id="rId3" imgW="2273040" imgH="431640" progId="Equation.3">
                  <p:embed/>
                </p:oleObj>
              </mc:Choice>
              <mc:Fallback>
                <p:oleObj name="Equation" r:id="rId3" imgW="22730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1628775"/>
                        <a:ext cx="4913312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282700" y="2833688"/>
          <a:ext cx="697388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2" name="Equation" r:id="rId5" imgW="3225600" imgH="431640" progId="Equation.3">
                  <p:embed/>
                </p:oleObj>
              </mc:Choice>
              <mc:Fallback>
                <p:oleObj name="Equation" r:id="rId5" imgW="32256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833688"/>
                        <a:ext cx="697388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87105"/>
              </p:ext>
            </p:extLst>
          </p:nvPr>
        </p:nvGraphicFramePr>
        <p:xfrm>
          <a:off x="912813" y="4235450"/>
          <a:ext cx="22621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3" name="Equation" r:id="rId7" imgW="672840" imgH="393480" progId="Equation.3">
                  <p:embed/>
                </p:oleObj>
              </mc:Choice>
              <mc:Fallback>
                <p:oleObj name="Equation" r:id="rId7" imgW="6728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4235450"/>
                        <a:ext cx="22621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 12"/>
          <p:cNvGrpSpPr/>
          <p:nvPr/>
        </p:nvGrpSpPr>
        <p:grpSpPr>
          <a:xfrm>
            <a:off x="939800" y="5357815"/>
            <a:ext cx="2523067" cy="1009120"/>
            <a:chOff x="846668" y="5357815"/>
            <a:chExt cx="2523067" cy="1009120"/>
          </a:xfrm>
        </p:grpSpPr>
        <p:graphicFrame>
          <p:nvGraphicFramePr>
            <p:cNvPr id="115720" name="Object 8"/>
            <p:cNvGraphicFramePr>
              <a:graphicFrameLocks noChangeAspect="1"/>
            </p:cNvGraphicFramePr>
            <p:nvPr/>
          </p:nvGraphicFramePr>
          <p:xfrm>
            <a:off x="978431" y="5453063"/>
            <a:ext cx="2225675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804" name="Equation" r:id="rId9" imgW="1028520" imgH="393480" progId="Equation.3">
                    <p:embed/>
                  </p:oleObj>
                </mc:Choice>
                <mc:Fallback>
                  <p:oleObj name="Equation" r:id="rId9" imgW="1028520" imgH="393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8431" y="5453063"/>
                          <a:ext cx="2225675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10"/>
            <p:cNvSpPr/>
            <p:nvPr/>
          </p:nvSpPr>
          <p:spPr>
            <a:xfrm>
              <a:off x="846668" y="5357815"/>
              <a:ext cx="2523067" cy="100912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20"/>
          <p:cNvGrpSpPr/>
          <p:nvPr/>
        </p:nvGrpSpPr>
        <p:grpSpPr>
          <a:xfrm>
            <a:off x="2730500" y="2099832"/>
            <a:ext cx="5493543" cy="795866"/>
            <a:chOff x="939800" y="2815007"/>
            <a:chExt cx="6958168" cy="795866"/>
          </a:xfrm>
        </p:grpSpPr>
        <p:sp>
          <p:nvSpPr>
            <p:cNvPr id="10" name="Rektangel 9"/>
            <p:cNvSpPr/>
            <p:nvPr/>
          </p:nvSpPr>
          <p:spPr>
            <a:xfrm>
              <a:off x="2717801" y="2815007"/>
              <a:ext cx="3031066" cy="7958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Rak pil 11"/>
            <p:cNvCxnSpPr/>
            <p:nvPr/>
          </p:nvCxnSpPr>
          <p:spPr>
            <a:xfrm rot="10800000" flipH="1">
              <a:off x="5748867" y="3200401"/>
              <a:ext cx="100753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939800" y="3200400"/>
              <a:ext cx="177800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5839228"/>
                </p:ext>
              </p:extLst>
            </p:nvPr>
          </p:nvGraphicFramePr>
          <p:xfrm>
            <a:off x="7051447" y="2977363"/>
            <a:ext cx="846521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92" name="Equation" r:id="rId3" imgW="393480" imgH="177480" progId="Equation.DSMT4">
                    <p:embed/>
                  </p:oleObj>
                </mc:Choice>
                <mc:Fallback>
                  <p:oleObj name="Equation" r:id="rId3" imgW="39348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1447" y="2977363"/>
                          <a:ext cx="846521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3300548" y="3010693"/>
            <a:ext cx="14795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93" name="Equation" r:id="rId5" imgW="685800" imgH="165100" progId="Equation.3">
                    <p:embed/>
                  </p:oleObj>
                </mc:Choice>
                <mc:Fallback>
                  <p:oleObj name="Equation" r:id="rId5" imgW="685800" imgH="1651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548" y="3010693"/>
                          <a:ext cx="147955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upp 19"/>
          <p:cNvGrpSpPr/>
          <p:nvPr/>
        </p:nvGrpSpPr>
        <p:grpSpPr>
          <a:xfrm>
            <a:off x="914400" y="3094038"/>
            <a:ext cx="7476067" cy="922337"/>
            <a:chOff x="914400" y="5232399"/>
            <a:chExt cx="7476067" cy="922337"/>
          </a:xfrm>
        </p:grpSpPr>
        <p:sp>
          <p:nvSpPr>
            <p:cNvPr id="21" name="textruta 20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2" name="Object 8"/>
            <p:cNvGraphicFramePr>
              <a:graphicFrameLocks noChangeAspect="1"/>
            </p:cNvGraphicFramePr>
            <p:nvPr/>
          </p:nvGraphicFramePr>
          <p:xfrm>
            <a:off x="4322763" y="5232399"/>
            <a:ext cx="1457325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94" name="Equation" r:id="rId7" imgW="672840" imgH="431640" progId="Equation.3">
                    <p:embed/>
                  </p:oleObj>
                </mc:Choice>
                <mc:Fallback>
                  <p:oleObj name="Equation" r:id="rId7" imgW="672840" imgH="4316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5232399"/>
                          <a:ext cx="1457325" cy="922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upp 22"/>
          <p:cNvGrpSpPr/>
          <p:nvPr/>
        </p:nvGrpSpPr>
        <p:grpSpPr>
          <a:xfrm>
            <a:off x="939800" y="4260535"/>
            <a:ext cx="7476067" cy="555940"/>
            <a:chOff x="914400" y="5281818"/>
            <a:chExt cx="7476067" cy="555940"/>
          </a:xfrm>
        </p:grpSpPr>
        <p:sp>
          <p:nvSpPr>
            <p:cNvPr id="24" name="textruta 23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</a:t>
              </a:r>
              <a:r>
                <a:rPr lang="sv-SE" sz="2600" dirty="0" err="1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Law</a:t>
              </a:r>
              <a:r>
                <a:rPr lang="sv-SE" sz="2600" dirty="0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4144963" y="5375796"/>
            <a:ext cx="1812925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95" name="Equation" r:id="rId9" imgW="838080" imgH="215640" progId="Equation.3">
                    <p:embed/>
                  </p:oleObj>
                </mc:Choice>
                <mc:Fallback>
                  <p:oleObj name="Equation" r:id="rId9" imgW="838080" imgH="2156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4963" y="5375796"/>
                          <a:ext cx="1812925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upp 29"/>
          <p:cNvGrpSpPr/>
          <p:nvPr/>
        </p:nvGrpSpPr>
        <p:grpSpPr>
          <a:xfrm>
            <a:off x="939800" y="5232413"/>
            <a:ext cx="7476067" cy="1200137"/>
            <a:chOff x="939800" y="5317078"/>
            <a:chExt cx="7476067" cy="1200137"/>
          </a:xfrm>
        </p:grpSpPr>
        <p:grpSp>
          <p:nvGrpSpPr>
            <p:cNvPr id="26" name="Grupp 25"/>
            <p:cNvGrpSpPr/>
            <p:nvPr/>
          </p:nvGrpSpPr>
          <p:grpSpPr>
            <a:xfrm>
              <a:off x="939800" y="5317078"/>
              <a:ext cx="7476067" cy="571487"/>
              <a:chOff x="914400" y="5281818"/>
              <a:chExt cx="7476067" cy="571487"/>
            </a:xfrm>
          </p:grpSpPr>
          <p:sp>
            <p:nvSpPr>
              <p:cNvPr id="27" name="textruta 26"/>
              <p:cNvSpPr txBox="1"/>
              <p:nvPr/>
            </p:nvSpPr>
            <p:spPr>
              <a:xfrm>
                <a:off x="914400" y="5281818"/>
                <a:ext cx="747606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3) </a:t>
                </a:r>
                <a:r>
                  <a:rPr lang="sv-SE" sz="2600" dirty="0" err="1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Stoichiometry</a:t>
                </a:r>
                <a:r>
                  <a:rPr lang="sv-SE" sz="2600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8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3664529"/>
                  </p:ext>
                </p:extLst>
              </p:nvPr>
            </p:nvGraphicFramePr>
            <p:xfrm>
              <a:off x="4362450" y="5364355"/>
              <a:ext cx="2166938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896" name="Equation" r:id="rId11" imgW="1002960" imgH="228600" progId="Equation.3">
                      <p:embed/>
                    </p:oleObj>
                  </mc:Choice>
                  <mc:Fallback>
                    <p:oleObj name="Equation" r:id="rId11" imgW="1002960" imgH="228600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2450" y="5364355"/>
                            <a:ext cx="2166938" cy="488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5895751"/>
                </p:ext>
              </p:extLst>
            </p:nvPr>
          </p:nvGraphicFramePr>
          <p:xfrm>
            <a:off x="4387850" y="6029853"/>
            <a:ext cx="1262063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97" name="Equation" r:id="rId13" imgW="583920" imgH="228600" progId="Equation.3">
                    <p:embed/>
                  </p:oleObj>
                </mc:Choice>
                <mc:Fallback>
                  <p:oleObj name="Equation" r:id="rId13" imgW="583920" imgH="2286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850" y="6029853"/>
                          <a:ext cx="1262063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939800" y="1417638"/>
            <a:ext cx="6745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A + B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614812"/>
              </p:ext>
            </p:extLst>
          </p:nvPr>
        </p:nvGraphicFramePr>
        <p:xfrm>
          <a:off x="755904" y="2012945"/>
          <a:ext cx="180816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8" name="Equation" r:id="rId15" imgW="838080" imgH="419040" progId="Equation.3">
                  <p:embed/>
                </p:oleObj>
              </mc:Choice>
              <mc:Fallback>
                <p:oleObj name="Equation" r:id="rId15" imgW="838080" imgH="419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04" y="2012945"/>
                        <a:ext cx="1808162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 22"/>
          <p:cNvGrpSpPr/>
          <p:nvPr/>
        </p:nvGrpSpPr>
        <p:grpSpPr>
          <a:xfrm>
            <a:off x="911225" y="990070"/>
            <a:ext cx="7476067" cy="540280"/>
            <a:chOff x="914400" y="3143457"/>
            <a:chExt cx="7476067" cy="540280"/>
          </a:xfrm>
        </p:grpSpPr>
        <p:sp>
          <p:nvSpPr>
            <p:cNvPr id="21" name="textruta 20"/>
            <p:cNvSpPr txBox="1"/>
            <p:nvPr/>
          </p:nvSpPr>
          <p:spPr>
            <a:xfrm>
              <a:off x="914400" y="3143457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4)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Combine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6721051"/>
                </p:ext>
              </p:extLst>
            </p:nvPr>
          </p:nvGraphicFramePr>
          <p:xfrm>
            <a:off x="3128962" y="3196375"/>
            <a:ext cx="4613275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16" name="Equation" r:id="rId3" imgW="2260440" imgH="228600" progId="Equation.3">
                    <p:embed/>
                  </p:oleObj>
                </mc:Choice>
                <mc:Fallback>
                  <p:oleObj name="Equation" r:id="rId3" imgW="226044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8962" y="3196375"/>
                          <a:ext cx="4613275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7290"/>
              </p:ext>
            </p:extLst>
          </p:nvPr>
        </p:nvGraphicFramePr>
        <p:xfrm>
          <a:off x="1633538" y="1633538"/>
          <a:ext cx="3076575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7" name="Equation" r:id="rId5" imgW="1422360" imgH="888840" progId="Equation.3">
                  <p:embed/>
                </p:oleObj>
              </mc:Choice>
              <mc:Fallback>
                <p:oleObj name="Equation" r:id="rId5" imgW="1422360" imgH="8888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633538"/>
                        <a:ext cx="3076575" cy="189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upp 30"/>
          <p:cNvGrpSpPr/>
          <p:nvPr/>
        </p:nvGrpSpPr>
        <p:grpSpPr>
          <a:xfrm>
            <a:off x="1671638" y="3524250"/>
            <a:ext cx="1882775" cy="1338263"/>
            <a:chOff x="1684335" y="4033832"/>
            <a:chExt cx="1882775" cy="1338263"/>
          </a:xfrm>
        </p:grpSpPr>
        <p:graphicFrame>
          <p:nvGraphicFramePr>
            <p:cNvPr id="117770" name="Object 10"/>
            <p:cNvGraphicFramePr>
              <a:graphicFrameLocks noChangeAspect="1"/>
            </p:cNvGraphicFramePr>
            <p:nvPr/>
          </p:nvGraphicFramePr>
          <p:xfrm>
            <a:off x="1754185" y="4033832"/>
            <a:ext cx="1812925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18" name="Equation" r:id="rId7" imgW="838080" imgH="393480" progId="Equation.3">
                    <p:embed/>
                  </p:oleObj>
                </mc:Choice>
                <mc:Fallback>
                  <p:oleObj name="Equation" r:id="rId7" imgW="838080" imgH="393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4185" y="4033832"/>
                          <a:ext cx="1812925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771" name="Object 11"/>
            <p:cNvGraphicFramePr>
              <a:graphicFrameLocks noChangeAspect="1"/>
            </p:cNvGraphicFramePr>
            <p:nvPr/>
          </p:nvGraphicFramePr>
          <p:xfrm>
            <a:off x="1684335" y="4938707"/>
            <a:ext cx="1593850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19" name="Equation" r:id="rId9" imgW="736560" imgH="203040" progId="Equation.3">
                    <p:embed/>
                  </p:oleObj>
                </mc:Choice>
                <mc:Fallback>
                  <p:oleObj name="Equation" r:id="rId9" imgW="736560" imgH="2030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4335" y="4938707"/>
                          <a:ext cx="1593850" cy="433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77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345746"/>
              </p:ext>
            </p:extLst>
          </p:nvPr>
        </p:nvGraphicFramePr>
        <p:xfrm>
          <a:off x="1036638" y="4932363"/>
          <a:ext cx="48831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0" name="Equation" r:id="rId11" imgW="2260440" imgH="457200" progId="Equation.3">
                  <p:embed/>
                </p:oleObj>
              </mc:Choice>
              <mc:Fallback>
                <p:oleObj name="Equation" r:id="rId11" imgW="2260440" imgH="457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4932363"/>
                        <a:ext cx="48831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upp 32"/>
          <p:cNvGrpSpPr/>
          <p:nvPr/>
        </p:nvGrpSpPr>
        <p:grpSpPr>
          <a:xfrm>
            <a:off x="1696512" y="6008688"/>
            <a:ext cx="1680101" cy="659872"/>
            <a:chOff x="1782766" y="5859460"/>
            <a:chExt cx="1680101" cy="659872"/>
          </a:xfrm>
        </p:grpSpPr>
        <p:graphicFrame>
          <p:nvGraphicFramePr>
            <p:cNvPr id="117774" name="Object 14"/>
            <p:cNvGraphicFramePr>
              <a:graphicFrameLocks noChangeAspect="1"/>
            </p:cNvGraphicFramePr>
            <p:nvPr/>
          </p:nvGraphicFramePr>
          <p:xfrm>
            <a:off x="1946804" y="6034085"/>
            <a:ext cx="12652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21" name="Equation" r:id="rId13" imgW="583920" imgH="177480" progId="Equation.3">
                    <p:embed/>
                  </p:oleObj>
                </mc:Choice>
                <mc:Fallback>
                  <p:oleObj name="Equation" r:id="rId13" imgW="583920" imgH="1774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6804" y="6034085"/>
                          <a:ext cx="126523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ktangel 29"/>
            <p:cNvSpPr/>
            <p:nvPr/>
          </p:nvSpPr>
          <p:spPr>
            <a:xfrm>
              <a:off x="1782766" y="5859460"/>
              <a:ext cx="1680101" cy="659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720147"/>
              </p:ext>
            </p:extLst>
          </p:nvPr>
        </p:nvGraphicFramePr>
        <p:xfrm>
          <a:off x="6781800" y="5148263"/>
          <a:ext cx="15652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22" name="Equation" r:id="rId15" imgW="723600" imgH="203040" progId="Equation.3">
                  <p:embed/>
                </p:oleObj>
              </mc:Choice>
              <mc:Fallback>
                <p:oleObj name="Equation" r:id="rId15" imgW="72360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48263"/>
                        <a:ext cx="15652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11225" y="-118004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Laboratory Experiment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ruta 20"/>
          <p:cNvSpPr txBox="1"/>
          <p:nvPr/>
        </p:nvSpPr>
        <p:spPr>
          <a:xfrm>
            <a:off x="914400" y="1371605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NOCl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 NO + Cl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  <a:sym typeface="Wingdings"/>
              </a:rPr>
              <a:t>2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939800" y="4179888"/>
            <a:ext cx="7476067" cy="923925"/>
            <a:chOff x="914400" y="5229753"/>
            <a:chExt cx="7476067" cy="923925"/>
          </a:xfrm>
        </p:grpSpPr>
        <p:sp>
          <p:nvSpPr>
            <p:cNvPr id="24" name="textruta 23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4322763" y="5229753"/>
            <a:ext cx="1455737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98" name="Equation" r:id="rId3" imgW="672840" imgH="431640" progId="Equation.3">
                    <p:embed/>
                  </p:oleObj>
                </mc:Choice>
                <mc:Fallback>
                  <p:oleObj name="Equation" r:id="rId3" imgW="672840" imgH="43164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5229753"/>
                          <a:ext cx="1455737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upp 26"/>
          <p:cNvGrpSpPr/>
          <p:nvPr/>
        </p:nvGrpSpPr>
        <p:grpSpPr>
          <a:xfrm>
            <a:off x="939800" y="5403113"/>
            <a:ext cx="7476067" cy="538900"/>
            <a:chOff x="914400" y="5281818"/>
            <a:chExt cx="7476067" cy="538900"/>
          </a:xfrm>
        </p:grpSpPr>
        <p:sp>
          <p:nvSpPr>
            <p:cNvPr id="28" name="textruta 2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Law:</a:t>
              </a: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4322763" y="5330180"/>
            <a:ext cx="1454150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99" name="Equation" r:id="rId5" imgW="672840" imgH="228600" progId="Equation.3">
                    <p:embed/>
                  </p:oleObj>
                </mc:Choice>
                <mc:Fallback>
                  <p:oleObj name="Equation" r:id="rId5" imgW="672840" imgH="2286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5330180"/>
                          <a:ext cx="1454150" cy="490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939800" y="1840963"/>
            <a:ext cx="6745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2A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2B + C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Flow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15975" y="2327275"/>
            <a:ext cx="6937375" cy="1504950"/>
            <a:chOff x="815975" y="2327275"/>
            <a:chExt cx="6937375" cy="1504950"/>
          </a:xfrm>
        </p:grpSpPr>
        <p:grpSp>
          <p:nvGrpSpPr>
            <p:cNvPr id="22" name="Grupp 21"/>
            <p:cNvGrpSpPr/>
            <p:nvPr/>
          </p:nvGrpSpPr>
          <p:grpSpPr>
            <a:xfrm>
              <a:off x="815975" y="2327275"/>
              <a:ext cx="6937375" cy="1504950"/>
              <a:chOff x="815975" y="2395007"/>
              <a:chExt cx="6937375" cy="1504950"/>
            </a:xfrm>
          </p:grpSpPr>
          <p:graphicFrame>
            <p:nvGraphicFramePr>
              <p:cNvPr id="16" name="Object 7"/>
              <p:cNvGraphicFramePr>
                <a:graphicFrameLocks noChangeAspect="1"/>
              </p:cNvGraphicFramePr>
              <p:nvPr/>
            </p:nvGraphicFramePr>
            <p:xfrm>
              <a:off x="815975" y="2396595"/>
              <a:ext cx="1676400" cy="893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00" name="Equation" r:id="rId7" imgW="774360" imgH="419040" progId="Equation.3">
                      <p:embed/>
                    </p:oleObj>
                  </mc:Choice>
                  <mc:Fallback>
                    <p:oleObj name="Equation" r:id="rId7" imgW="774360" imgH="41904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5975" y="2396595"/>
                            <a:ext cx="1676400" cy="8937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4" name="Object 10"/>
              <p:cNvGraphicFramePr>
                <a:graphicFrameLocks noChangeAspect="1"/>
              </p:cNvGraphicFramePr>
              <p:nvPr/>
            </p:nvGraphicFramePr>
            <p:xfrm>
              <a:off x="2909888" y="2395007"/>
              <a:ext cx="2084387" cy="895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01" name="Equation" r:id="rId9" imgW="965160" imgH="419040" progId="Equation.3">
                      <p:embed/>
                    </p:oleObj>
                  </mc:Choice>
                  <mc:Fallback>
                    <p:oleObj name="Equation" r:id="rId9" imgW="965160" imgH="41904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9888" y="2395007"/>
                            <a:ext cx="2084387" cy="895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5" name="Object 11"/>
              <p:cNvGraphicFramePr>
                <a:graphicFrameLocks noChangeAspect="1"/>
              </p:cNvGraphicFramePr>
              <p:nvPr/>
            </p:nvGraphicFramePr>
            <p:xfrm>
              <a:off x="5803900" y="2421995"/>
              <a:ext cx="1949450" cy="839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02" name="Equation" r:id="rId11" imgW="901440" imgH="393480" progId="Equation.3">
                      <p:embed/>
                    </p:oleObj>
                  </mc:Choice>
                  <mc:Fallback>
                    <p:oleObj name="Equation" r:id="rId11" imgW="901440" imgH="39348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03900" y="2421995"/>
                            <a:ext cx="1949450" cy="8397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6" name="Object 12"/>
              <p:cNvGraphicFramePr>
                <a:graphicFrameLocks noChangeAspect="1"/>
              </p:cNvGraphicFramePr>
              <p:nvPr/>
            </p:nvGraphicFramePr>
            <p:xfrm>
              <a:off x="927100" y="3412595"/>
              <a:ext cx="877888" cy="487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03" name="Equation" r:id="rId13" imgW="406080" imgH="228600" progId="Equation.3">
                      <p:embed/>
                    </p:oleObj>
                  </mc:Choice>
                  <mc:Fallback>
                    <p:oleObj name="Equation" r:id="rId13" imgW="406080" imgH="228600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7100" y="3412595"/>
                            <a:ext cx="877888" cy="487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7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5701197"/>
                  </p:ext>
                </p:extLst>
              </p:nvPr>
            </p:nvGraphicFramePr>
            <p:xfrm>
              <a:off x="2782888" y="3467100"/>
              <a:ext cx="906463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04" name="Equation" r:id="rId15" imgW="419100" imgH="177800" progId="Equation.3">
                      <p:embed/>
                    </p:oleObj>
                  </mc:Choice>
                  <mc:Fallback>
                    <p:oleObj name="Equation" r:id="rId15" imgW="419100" imgH="177800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2888" y="3467100"/>
                            <a:ext cx="906463" cy="379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798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0568734"/>
                  </p:ext>
                </p:extLst>
              </p:nvPr>
            </p:nvGraphicFramePr>
            <p:xfrm>
              <a:off x="4652433" y="3467100"/>
              <a:ext cx="1071563" cy="271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05" name="Equation" r:id="rId17" imgW="495300" imgH="127000" progId="Equation.DSMT4">
                      <p:embed/>
                    </p:oleObj>
                  </mc:Choice>
                  <mc:Fallback>
                    <p:oleObj name="Equation" r:id="rId17" imgW="495300" imgH="127000" progId="Equation.DSMT4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2433" y="3467100"/>
                            <a:ext cx="1071563" cy="2714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2504579"/>
                </p:ext>
              </p:extLst>
            </p:nvPr>
          </p:nvGraphicFramePr>
          <p:xfrm>
            <a:off x="6543675" y="3370794"/>
            <a:ext cx="7953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006" name="Equation" r:id="rId19" imgW="368280" imgH="177480" progId="Equation.DSMT4">
                    <p:embed/>
                  </p:oleObj>
                </mc:Choice>
                <mc:Fallback>
                  <p:oleObj name="Equation" r:id="rId19" imgW="3682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3675" y="3370794"/>
                          <a:ext cx="79533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2"/>
          <p:cNvGrpSpPr/>
          <p:nvPr/>
        </p:nvGrpSpPr>
        <p:grpSpPr>
          <a:xfrm>
            <a:off x="939800" y="1282378"/>
            <a:ext cx="7476067" cy="923330"/>
            <a:chOff x="914400" y="5281818"/>
            <a:chExt cx="7476067" cy="923330"/>
          </a:xfrm>
        </p:grpSpPr>
        <p:sp>
          <p:nvSpPr>
            <p:cNvPr id="24" name="textruta 23"/>
            <p:cNvSpPr txBox="1"/>
            <p:nvPr/>
          </p:nvSpPr>
          <p:spPr>
            <a:xfrm>
              <a:off x="914400" y="5281818"/>
              <a:ext cx="74760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</a:t>
              </a:r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:</a:t>
              </a:r>
              <a:b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(Gas Flow)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4102100" y="5328178"/>
            <a:ext cx="1893888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00" name="Equation" r:id="rId3" imgW="876240" imgH="228600" progId="Equation.3">
                    <p:embed/>
                  </p:oleObj>
                </mc:Choice>
                <mc:Fallback>
                  <p:oleObj name="Equation" r:id="rId3" imgW="87624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2100" y="5328178"/>
                          <a:ext cx="1893888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p 26"/>
          <p:cNvGrpSpPr/>
          <p:nvPr/>
        </p:nvGrpSpPr>
        <p:grpSpPr>
          <a:xfrm>
            <a:off x="914400" y="3371057"/>
            <a:ext cx="7476067" cy="1004887"/>
            <a:chOff x="914400" y="5105605"/>
            <a:chExt cx="7476067" cy="1004887"/>
          </a:xfrm>
        </p:grpSpPr>
        <p:sp>
          <p:nvSpPr>
            <p:cNvPr id="28" name="textruta 27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4)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Combine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3721100" y="5105605"/>
            <a:ext cx="2660650" cy="1004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01" name="Equation" r:id="rId5" imgW="1231560" imgH="469800" progId="Equation.3">
                    <p:embed/>
                  </p:oleObj>
                </mc:Choice>
                <mc:Fallback>
                  <p:oleObj name="Equation" r:id="rId5" imgW="1231560" imgH="469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1100" y="5105605"/>
                          <a:ext cx="2660650" cy="1004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703458"/>
              </p:ext>
            </p:extLst>
          </p:nvPr>
        </p:nvGraphicFramePr>
        <p:xfrm>
          <a:off x="3965575" y="1985963"/>
          <a:ext cx="22240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2" name="Equation" r:id="rId7" imgW="1028520" imgH="419040" progId="Equation.3">
                  <p:embed/>
                </p:oleObj>
              </mc:Choice>
              <mc:Fallback>
                <p:oleObj name="Equation" r:id="rId7" imgW="102852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1985963"/>
                        <a:ext cx="2224088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ruta 17"/>
          <p:cNvSpPr txBox="1"/>
          <p:nvPr/>
        </p:nvSpPr>
        <p:spPr>
          <a:xfrm>
            <a:off x="914400" y="2898775"/>
            <a:ext cx="7476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v-SE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 B + ½C</a:t>
            </a:r>
            <a:endParaRPr lang="sv-SE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601789"/>
              </p:ext>
            </p:extLst>
          </p:nvPr>
        </p:nvGraphicFramePr>
        <p:xfrm>
          <a:off x="1666875" y="4418013"/>
          <a:ext cx="6427788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3" name="Equation" r:id="rId9" imgW="2971800" imgH="1041120" progId="Equation.3">
                  <p:embed/>
                </p:oleObj>
              </mc:Choice>
              <mc:Fallback>
                <p:oleObj name="Equation" r:id="rId9" imgW="2971800" imgH="1041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4418013"/>
                        <a:ext cx="6427788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r>
              <a:rPr lang="sv-SE" dirty="0" smtClean="0">
                <a:latin typeface="Arial" pitchFamily="34" charset="0"/>
                <a:cs typeface="Arial" pitchFamily="34" charset="0"/>
              </a:rPr>
              <a:t>`1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89121"/>
              </p:ext>
            </p:extLst>
          </p:nvPr>
        </p:nvGraphicFramePr>
        <p:xfrm>
          <a:off x="885825" y="1720850"/>
          <a:ext cx="59340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3" name="Equation" r:id="rId3" imgW="2743200" imgH="431640" progId="Equation.3">
                  <p:embed/>
                </p:oleObj>
              </mc:Choice>
              <mc:Fallback>
                <p:oleObj name="Equation" r:id="rId3" imgW="27432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720850"/>
                        <a:ext cx="593407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8148"/>
              </p:ext>
            </p:extLst>
          </p:nvPr>
        </p:nvGraphicFramePr>
        <p:xfrm>
          <a:off x="884238" y="2855913"/>
          <a:ext cx="29400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4" name="Equation" r:id="rId5" imgW="1358640" imgH="431640" progId="Equation.3">
                  <p:embed/>
                </p:oleObj>
              </mc:Choice>
              <mc:Fallback>
                <p:oleObj name="Equation" r:id="rId5" imgW="135864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855913"/>
                        <a:ext cx="29400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4449"/>
              </p:ext>
            </p:extLst>
          </p:nvPr>
        </p:nvGraphicFramePr>
        <p:xfrm>
          <a:off x="925513" y="4000500"/>
          <a:ext cx="19240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5" name="Equation" r:id="rId7" imgW="888840" imgH="228600" progId="Equation.3">
                  <p:embed/>
                </p:oleObj>
              </mc:Choice>
              <mc:Fallback>
                <p:oleObj name="Equation" r:id="rId7" imgW="8888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4000500"/>
                        <a:ext cx="192405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84912"/>
              </p:ext>
            </p:extLst>
          </p:nvPr>
        </p:nvGraphicFramePr>
        <p:xfrm>
          <a:off x="968375" y="4673600"/>
          <a:ext cx="26368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6" name="Equation" r:id="rId9" imgW="1218960" imgH="431640" progId="Equation.3">
                  <p:embed/>
                </p:oleObj>
              </mc:Choice>
              <mc:Fallback>
                <p:oleObj name="Equation" r:id="rId9" imgW="121896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4673600"/>
                        <a:ext cx="26368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54863"/>
              </p:ext>
            </p:extLst>
          </p:nvPr>
        </p:nvGraphicFramePr>
        <p:xfrm>
          <a:off x="981075" y="5884863"/>
          <a:ext cx="23336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7" name="Equation" r:id="rId11" imgW="1079280" imgH="228600" progId="Equation.3">
                  <p:embed/>
                </p:oleObj>
              </mc:Choice>
              <mc:Fallback>
                <p:oleObj name="Equation" r:id="rId11" imgW="10792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5884863"/>
                        <a:ext cx="2333625" cy="4889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9515" y="3776663"/>
            <a:ext cx="4309485" cy="9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en-US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6 – </a:t>
            </a:r>
            <a:r>
              <a:rPr lang="sv-SE" b="1" dirty="0" smtClean="0"/>
              <a:t>Tuesday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Review of Blocks 1, 2 and 3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Examples : Undergraduate Reactor Experiments</a:t>
            </a: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CSTR</a:t>
            </a: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PFR</a:t>
            </a:r>
          </a:p>
          <a:p>
            <a:pPr lvl="1">
              <a:lnSpc>
                <a:spcPct val="8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BR</a:t>
            </a: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Gas Phase Reaction with Change in 		   the Total Number of Moles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939800" y="2205038"/>
            <a:ext cx="7476067" cy="925512"/>
            <a:chOff x="914400" y="5228705"/>
            <a:chExt cx="7476067" cy="925512"/>
          </a:xfrm>
        </p:grpSpPr>
        <p:sp>
          <p:nvSpPr>
            <p:cNvPr id="9" name="textruta 8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n w="3175">
                    <a:noFill/>
                    <a:prstDash val="solid"/>
                  </a:ln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1) Mole Balance: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4998485"/>
                </p:ext>
              </p:extLst>
            </p:nvPr>
          </p:nvGraphicFramePr>
          <p:xfrm>
            <a:off x="3848100" y="5228705"/>
            <a:ext cx="3984625" cy="925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68" name="Equation" r:id="rId3" imgW="1841400" imgH="431640" progId="Equation.3">
                    <p:embed/>
                  </p:oleObj>
                </mc:Choice>
                <mc:Fallback>
                  <p:oleObj name="Equation" r:id="rId3" imgW="184140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100" y="5228705"/>
                          <a:ext cx="3984625" cy="925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upp 10"/>
          <p:cNvGrpSpPr/>
          <p:nvPr/>
        </p:nvGrpSpPr>
        <p:grpSpPr>
          <a:xfrm>
            <a:off x="939800" y="3296859"/>
            <a:ext cx="7476067" cy="519491"/>
            <a:chOff x="914400" y="5281818"/>
            <a:chExt cx="7476067" cy="519491"/>
          </a:xfrm>
        </p:grpSpPr>
        <p:sp>
          <p:nvSpPr>
            <p:cNvPr id="12" name="textruta 11"/>
            <p:cNvSpPr txBox="1"/>
            <p:nvPr/>
          </p:nvSpPr>
          <p:spPr>
            <a:xfrm>
              <a:off x="914400" y="5281818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2) Rate Law:</a:t>
              </a:r>
            </a:p>
          </p:txBody>
        </p:sp>
        <p:graphicFrame>
          <p:nvGraphicFramePr>
            <p:cNvPr id="13" name="Object 8"/>
            <p:cNvGraphicFramePr>
              <a:graphicFrameLocks noChangeAspect="1"/>
            </p:cNvGraphicFramePr>
            <p:nvPr/>
          </p:nvGraphicFramePr>
          <p:xfrm>
            <a:off x="3479800" y="5312359"/>
            <a:ext cx="14541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69" name="Equation" r:id="rId5" imgW="672840" imgH="228600" progId="Equation.3">
                    <p:embed/>
                  </p:oleObj>
                </mc:Choice>
                <mc:Fallback>
                  <p:oleObj name="Equation" r:id="rId5" imgW="67284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9800" y="5312359"/>
                          <a:ext cx="1454150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18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424220"/>
              </p:ext>
            </p:extLst>
          </p:nvPr>
        </p:nvGraphicFramePr>
        <p:xfrm>
          <a:off x="3560763" y="5060950"/>
          <a:ext cx="39560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0" name="Equation" r:id="rId7" imgW="1828800" imgH="431640" progId="Equation.3">
                  <p:embed/>
                </p:oleObj>
              </mc:Choice>
              <mc:Fallback>
                <p:oleObj name="Equation" r:id="rId7" imgW="182880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5060950"/>
                        <a:ext cx="39560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8367"/>
              </p:ext>
            </p:extLst>
          </p:nvPr>
        </p:nvGraphicFramePr>
        <p:xfrm>
          <a:off x="3532188" y="6076950"/>
          <a:ext cx="2549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1" name="Equation" r:id="rId9" imgW="1180800" imgH="253800" progId="Equation.3">
                  <p:embed/>
                </p:oleObj>
              </mc:Choice>
              <mc:Fallback>
                <p:oleObj name="Equation" r:id="rId9" imgW="1180800" imgH="253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6076950"/>
                        <a:ext cx="2549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 22"/>
          <p:cNvGrpSpPr/>
          <p:nvPr/>
        </p:nvGrpSpPr>
        <p:grpSpPr>
          <a:xfrm>
            <a:off x="939800" y="4227966"/>
            <a:ext cx="7476067" cy="923330"/>
            <a:chOff x="914400" y="5281818"/>
            <a:chExt cx="7476067" cy="923330"/>
          </a:xfrm>
        </p:grpSpPr>
        <p:sp>
          <p:nvSpPr>
            <p:cNvPr id="16" name="textruta 15"/>
            <p:cNvSpPr txBox="1"/>
            <p:nvPr/>
          </p:nvSpPr>
          <p:spPr>
            <a:xfrm>
              <a:off x="914400" y="5281818"/>
              <a:ext cx="74760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b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sv-SE" sz="26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(Gas Flow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" name="Object 8"/>
            <p:cNvGraphicFramePr>
              <a:graphicFrameLocks noChangeAspect="1"/>
            </p:cNvGraphicFramePr>
            <p:nvPr/>
          </p:nvGraphicFramePr>
          <p:xfrm>
            <a:off x="4194175" y="5339301"/>
            <a:ext cx="906463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972" name="Equation" r:id="rId11" imgW="419040" imgH="228600" progId="Equation.3">
                    <p:embed/>
                  </p:oleObj>
                </mc:Choice>
                <mc:Fallback>
                  <p:oleObj name="Equation" r:id="rId11" imgW="41904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4175" y="5339301"/>
                          <a:ext cx="906463" cy="490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ubrik 3"/>
          <p:cNvSpPr txBox="1">
            <a:spLocks/>
          </p:cNvSpPr>
          <p:nvPr/>
        </p:nvSpPr>
        <p:spPr>
          <a:xfrm>
            <a:off x="791633" y="1143000"/>
            <a:ext cx="7772400" cy="8048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2A 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 2B + C</a:t>
            </a:r>
            <a:r>
              <a:rPr kumimoji="0" lang="sv-SE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 	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/>
              </a:rPr>
              <a:t>t=?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Constant Volume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 18"/>
          <p:cNvGrpSpPr/>
          <p:nvPr/>
        </p:nvGrpSpPr>
        <p:grpSpPr>
          <a:xfrm>
            <a:off x="914400" y="1701800"/>
            <a:ext cx="7476067" cy="1003300"/>
            <a:chOff x="914400" y="1634068"/>
            <a:chExt cx="7476067" cy="1003300"/>
          </a:xfrm>
        </p:grpSpPr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3162300" y="1634068"/>
            <a:ext cx="4587875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3" name="Equation" r:id="rId3" imgW="2120760" imgH="469800" progId="Equation.3">
                    <p:embed/>
                  </p:oleObj>
                </mc:Choice>
                <mc:Fallback>
                  <p:oleObj name="Equation" r:id="rId3" imgW="212076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2300" y="1634068"/>
                          <a:ext cx="4587875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ruta 17"/>
            <p:cNvSpPr txBox="1"/>
            <p:nvPr/>
          </p:nvSpPr>
          <p:spPr>
            <a:xfrm>
              <a:off x="914400" y="1744133"/>
              <a:ext cx="7476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4)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Combine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451902"/>
              </p:ext>
            </p:extLst>
          </p:nvPr>
        </p:nvGraphicFramePr>
        <p:xfrm>
          <a:off x="3159125" y="3863975"/>
          <a:ext cx="23939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4" name="Equation" r:id="rId5" imgW="1104840" imgH="431640" progId="Equation.3">
                  <p:embed/>
                </p:oleObj>
              </mc:Choice>
              <mc:Fallback>
                <p:oleObj name="Equation" r:id="rId5" imgW="110484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3863975"/>
                        <a:ext cx="23939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16799"/>
              </p:ext>
            </p:extLst>
          </p:nvPr>
        </p:nvGraphicFramePr>
        <p:xfrm>
          <a:off x="3160713" y="4899286"/>
          <a:ext cx="18986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5" name="Equation" r:id="rId7" imgW="876240" imgH="393480" progId="Equation.3">
                  <p:embed/>
                </p:oleObj>
              </mc:Choice>
              <mc:Fallback>
                <p:oleObj name="Equation" r:id="rId7" imgW="87624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4899286"/>
                        <a:ext cx="189865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upp 23"/>
          <p:cNvGrpSpPr/>
          <p:nvPr/>
        </p:nvGrpSpPr>
        <p:grpSpPr>
          <a:xfrm>
            <a:off x="3297238" y="5959472"/>
            <a:ext cx="1680101" cy="659872"/>
            <a:chOff x="3297238" y="5360194"/>
            <a:chExt cx="1680101" cy="659872"/>
          </a:xfrm>
        </p:grpSpPr>
        <p:graphicFrame>
          <p:nvGraphicFramePr>
            <p:cNvPr id="122889" name="Object 9"/>
            <p:cNvGraphicFramePr>
              <a:graphicFrameLocks noChangeAspect="1"/>
            </p:cNvGraphicFramePr>
            <p:nvPr/>
          </p:nvGraphicFramePr>
          <p:xfrm>
            <a:off x="3381375" y="5493547"/>
            <a:ext cx="1457325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6" name="Equation" r:id="rId9" imgW="672840" imgH="177480" progId="Equation.3">
                    <p:embed/>
                  </p:oleObj>
                </mc:Choice>
                <mc:Fallback>
                  <p:oleObj name="Equation" r:id="rId9" imgW="672840" imgH="177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1375" y="5493547"/>
                          <a:ext cx="1457325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ktangel 22"/>
            <p:cNvSpPr/>
            <p:nvPr/>
          </p:nvSpPr>
          <p:spPr>
            <a:xfrm>
              <a:off x="3297238" y="5360194"/>
              <a:ext cx="1680101" cy="659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600096"/>
              </p:ext>
            </p:extLst>
          </p:nvPr>
        </p:nvGraphicFramePr>
        <p:xfrm>
          <a:off x="3160713" y="2873375"/>
          <a:ext cx="25273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7" name="Equation" r:id="rId11" imgW="1168200" imgH="393480" progId="Equation.3">
                  <p:embed/>
                </p:oleObj>
              </mc:Choice>
              <mc:Fallback>
                <p:oleObj name="Equation" r:id="rId11" imgW="116820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2873375"/>
                        <a:ext cx="25273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Constant Volume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 of Lecture 6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498598" y="1882836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939800" y="1594982"/>
          <a:ext cx="6629400" cy="5164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  <a:gridCol w="1828800"/>
                <a:gridCol w="1828800"/>
                <a:gridCol w="1828800"/>
              </a:tblGrid>
              <a:tr h="883146">
                <a:tc>
                  <a:txBody>
                    <a:bodyPr/>
                    <a:lstStyle/>
                    <a:p>
                      <a:pPr algn="l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sv-SE" sz="1700" b="1" dirty="0" err="1" smtClean="0">
                          <a:latin typeface="Arial" pitchFamily="34" charset="0"/>
                          <a:cs typeface="Arial" pitchFamily="34" charset="0"/>
                        </a:rPr>
                        <a:t>Reactor</a:t>
                      </a:r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1700" b="1" dirty="0" smtClean="0">
                          <a:latin typeface="Arial" pitchFamily="34" charset="0"/>
                          <a:cs typeface="Arial" pitchFamily="34" charset="0"/>
                        </a:rPr>
                        <a:t>Differential</a:t>
                      </a:r>
                      <a:endParaRPr lang="sv-SE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1700" b="1" dirty="0" err="1" smtClean="0">
                          <a:latin typeface="Arial" pitchFamily="34" charset="0"/>
                          <a:cs typeface="Arial" pitchFamily="34" charset="0"/>
                        </a:rPr>
                        <a:t>Algebraic</a:t>
                      </a:r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1700" b="1" dirty="0" smtClean="0">
                          <a:latin typeface="Arial" pitchFamily="34" charset="0"/>
                          <a:cs typeface="Arial" pitchFamily="34" charset="0"/>
                        </a:rPr>
                        <a:t>Integral</a:t>
                      </a:r>
                      <a:endParaRPr lang="sv-SE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939800" y="2055941"/>
            <a:ext cx="7964516" cy="4809636"/>
            <a:chOff x="939800" y="2055941"/>
            <a:chExt cx="7964516" cy="4809636"/>
          </a:xfrm>
        </p:grpSpPr>
        <p:grpSp>
          <p:nvGrpSpPr>
            <p:cNvPr id="4" name="Grupp 19"/>
            <p:cNvGrpSpPr/>
            <p:nvPr/>
          </p:nvGrpSpPr>
          <p:grpSpPr>
            <a:xfrm>
              <a:off x="939800" y="3580939"/>
              <a:ext cx="4478336" cy="676275"/>
              <a:chOff x="355602" y="3471863"/>
              <a:chExt cx="4478336" cy="676275"/>
            </a:xfrm>
          </p:grpSpPr>
          <p:graphicFrame>
            <p:nvGraphicFramePr>
              <p:cNvPr id="152580" name="Object 4"/>
              <p:cNvGraphicFramePr>
                <a:graphicFrameLocks noChangeAspect="1"/>
              </p:cNvGraphicFramePr>
              <p:nvPr/>
            </p:nvGraphicFramePr>
            <p:xfrm>
              <a:off x="3725863" y="3471863"/>
              <a:ext cx="1108075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1989" name="Equation" r:id="rId4" imgW="647700" imgH="393700" progId="Equation.3">
                      <p:embed/>
                    </p:oleObj>
                  </mc:Choice>
                  <mc:Fallback>
                    <p:oleObj name="Equation" r:id="rId4" imgW="647700" imgH="3937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5863" y="3471863"/>
                            <a:ext cx="1108075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Rektangel 14"/>
              <p:cNvSpPr/>
              <p:nvPr/>
            </p:nvSpPr>
            <p:spPr>
              <a:xfrm>
                <a:off x="355602" y="3562866"/>
                <a:ext cx="8851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CSTR</a:t>
                </a:r>
              </a:p>
            </p:txBody>
          </p:sp>
        </p:grpSp>
        <p:grpSp>
          <p:nvGrpSpPr>
            <p:cNvPr id="6" name="Grupp 20"/>
            <p:cNvGrpSpPr/>
            <p:nvPr/>
          </p:nvGrpSpPr>
          <p:grpSpPr>
            <a:xfrm>
              <a:off x="977900" y="4443413"/>
              <a:ext cx="6438900" cy="874712"/>
              <a:chOff x="355602" y="4499434"/>
              <a:chExt cx="6438900" cy="874712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1552575" y="4643438"/>
              <a:ext cx="1503363" cy="636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1990" name="Equation" r:id="rId6" imgW="838200" imgH="355600" progId="Equation.3">
                      <p:embed/>
                    </p:oleObj>
                  </mc:Choice>
                  <mc:Fallback>
                    <p:oleObj name="Equation" r:id="rId6" imgW="838200" imgH="3556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2575" y="4643438"/>
                            <a:ext cx="1503363" cy="6365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82" name="Object 6"/>
              <p:cNvGraphicFramePr>
                <a:graphicFrameLocks noChangeAspect="1"/>
              </p:cNvGraphicFramePr>
              <p:nvPr/>
            </p:nvGraphicFramePr>
            <p:xfrm>
              <a:off x="5199065" y="4499434"/>
              <a:ext cx="1595437" cy="874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1991" name="Equation" r:id="rId8" imgW="876240" imgH="482400" progId="Equation.3">
                      <p:embed/>
                    </p:oleObj>
                  </mc:Choice>
                  <mc:Fallback>
                    <p:oleObj name="Equation" r:id="rId8" imgW="876240" imgH="4824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99065" y="4499434"/>
                            <a:ext cx="1595437" cy="8747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5"/>
              <p:cNvSpPr/>
              <p:nvPr/>
            </p:nvSpPr>
            <p:spPr>
              <a:xfrm>
                <a:off x="355602" y="4770438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</a:p>
            </p:txBody>
          </p:sp>
        </p:grpSp>
        <p:grpSp>
          <p:nvGrpSpPr>
            <p:cNvPr id="7" name="Grupp 32"/>
            <p:cNvGrpSpPr/>
            <p:nvPr/>
          </p:nvGrpSpPr>
          <p:grpSpPr>
            <a:xfrm>
              <a:off x="939800" y="2055941"/>
              <a:ext cx="7964516" cy="1512297"/>
              <a:chOff x="939800" y="2055941"/>
              <a:chExt cx="7964516" cy="1512297"/>
            </a:xfrm>
          </p:grpSpPr>
          <p:grpSp>
            <p:nvGrpSpPr>
              <p:cNvPr id="8" name="Grupp 17"/>
              <p:cNvGrpSpPr/>
              <p:nvPr/>
            </p:nvGrpSpPr>
            <p:grpSpPr>
              <a:xfrm>
                <a:off x="939800" y="2405063"/>
                <a:ext cx="6662738" cy="900112"/>
                <a:chOff x="355602" y="2240955"/>
                <a:chExt cx="6662738" cy="900112"/>
              </a:xfrm>
            </p:grpSpPr>
            <p:graphicFrame>
              <p:nvGraphicFramePr>
                <p:cNvPr id="152578" name="Object 2"/>
                <p:cNvGraphicFramePr>
                  <a:graphicFrameLocks noChangeAspect="1"/>
                </p:cNvGraphicFramePr>
                <p:nvPr/>
              </p:nvGraphicFramePr>
              <p:xfrm>
                <a:off x="1531940" y="2415580"/>
                <a:ext cx="1714500" cy="6683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92" name="Equation" r:id="rId10" imgW="1015920" imgH="393480" progId="Equation.3">
                        <p:embed/>
                      </p:oleObj>
                    </mc:Choice>
                    <mc:Fallback>
                      <p:oleObj name="Equation" r:id="rId10" imgW="1015920" imgH="393480" progId="Equation.3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31940" y="2415580"/>
                              <a:ext cx="1714500" cy="668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2579" name="Object 3"/>
                <p:cNvGraphicFramePr>
                  <a:graphicFrameLocks noChangeAspect="1"/>
                </p:cNvGraphicFramePr>
                <p:nvPr/>
              </p:nvGraphicFramePr>
              <p:xfrm>
                <a:off x="5202240" y="2240955"/>
                <a:ext cx="1816100" cy="9001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93" name="Equation" r:id="rId12" imgW="977760" imgH="482400" progId="Equation.3">
                        <p:embed/>
                      </p:oleObj>
                    </mc:Choice>
                    <mc:Fallback>
                      <p:oleObj name="Equation" r:id="rId12" imgW="977760" imgH="482400" progId="Equation.3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02240" y="2240955"/>
                              <a:ext cx="1816100" cy="9001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Rektangel 13"/>
                <p:cNvSpPr/>
                <p:nvPr/>
              </p:nvSpPr>
              <p:spPr>
                <a:xfrm>
                  <a:off x="355602" y="2447925"/>
                  <a:ext cx="84029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sz="2000" dirty="0" err="1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Batch</a:t>
                  </a:r>
                  <a:endParaRPr lang="sv-SE" sz="20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Grupp 31"/>
              <p:cNvGrpSpPr/>
              <p:nvPr/>
            </p:nvGrpSpPr>
            <p:grpSpPr>
              <a:xfrm>
                <a:off x="7450965" y="2055941"/>
                <a:ext cx="1453351" cy="1512297"/>
                <a:chOff x="7910778" y="2214367"/>
                <a:chExt cx="1748370" cy="1819283"/>
              </a:xfrm>
            </p:grpSpPr>
            <p:cxnSp>
              <p:nvCxnSpPr>
                <p:cNvPr id="24" name="Rak 23"/>
                <p:cNvCxnSpPr>
                  <a:endCxn id="25" idx="2"/>
                </p:cNvCxnSpPr>
                <p:nvPr/>
              </p:nvCxnSpPr>
              <p:spPr>
                <a:xfrm rot="16200000" flipH="1">
                  <a:off x="7677154" y="2873973"/>
                  <a:ext cx="1320800" cy="158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ak 26"/>
                <p:cNvCxnSpPr/>
                <p:nvPr/>
              </p:nvCxnSpPr>
              <p:spPr>
                <a:xfrm rot="10800000" flipH="1">
                  <a:off x="8338348" y="3532785"/>
                  <a:ext cx="1320800" cy="158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Frihandsfigur 28"/>
                <p:cNvSpPr/>
                <p:nvPr/>
              </p:nvSpPr>
              <p:spPr>
                <a:xfrm>
                  <a:off x="8331200" y="2579688"/>
                  <a:ext cx="1202267" cy="959379"/>
                </a:xfrm>
                <a:custGeom>
                  <a:avLst/>
                  <a:gdLst>
                    <a:gd name="connsiteX0" fmla="*/ 0 w 1202267"/>
                    <a:gd name="connsiteY0" fmla="*/ 1303867 h 1303867"/>
                    <a:gd name="connsiteX1" fmla="*/ 118533 w 1202267"/>
                    <a:gd name="connsiteY1" fmla="*/ 677333 h 1303867"/>
                    <a:gd name="connsiteX2" fmla="*/ 575733 w 1202267"/>
                    <a:gd name="connsiteY2" fmla="*/ 220133 h 1303867"/>
                    <a:gd name="connsiteX3" fmla="*/ 1202267 w 1202267"/>
                    <a:gd name="connsiteY3" fmla="*/ 0 h 1303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2267" h="1303867">
                      <a:moveTo>
                        <a:pt x="0" y="1303867"/>
                      </a:moveTo>
                      <a:cubicBezTo>
                        <a:pt x="11289" y="1080911"/>
                        <a:pt x="22578" y="857955"/>
                        <a:pt x="118533" y="677333"/>
                      </a:cubicBezTo>
                      <a:cubicBezTo>
                        <a:pt x="214488" y="496711"/>
                        <a:pt x="395111" y="333022"/>
                        <a:pt x="575733" y="220133"/>
                      </a:cubicBezTo>
                      <a:cubicBezTo>
                        <a:pt x="756355" y="107244"/>
                        <a:pt x="1202267" y="0"/>
                        <a:pt x="1202267" y="0"/>
                      </a:cubicBezTo>
                    </a:path>
                  </a:pathLst>
                </a:cu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textruta 29"/>
                <p:cNvSpPr txBox="1"/>
                <p:nvPr/>
              </p:nvSpPr>
              <p:spPr>
                <a:xfrm>
                  <a:off x="7910778" y="2214367"/>
                  <a:ext cx="579967" cy="592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ruta 30"/>
                <p:cNvSpPr txBox="1"/>
                <p:nvPr/>
              </p:nvSpPr>
              <p:spPr>
                <a:xfrm>
                  <a:off x="8784162" y="3441245"/>
                  <a:ext cx="579967" cy="592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1" name="Grupp 39"/>
            <p:cNvGrpSpPr/>
            <p:nvPr/>
          </p:nvGrpSpPr>
          <p:grpSpPr>
            <a:xfrm>
              <a:off x="990600" y="5335054"/>
              <a:ext cx="7895960" cy="1530523"/>
              <a:chOff x="939800" y="5335054"/>
              <a:chExt cx="7895960" cy="1530523"/>
            </a:xfrm>
          </p:grpSpPr>
          <p:grpSp>
            <p:nvGrpSpPr>
              <p:cNvPr id="12" name="Grupp 21"/>
              <p:cNvGrpSpPr/>
              <p:nvPr/>
            </p:nvGrpSpPr>
            <p:grpSpPr>
              <a:xfrm>
                <a:off x="939800" y="5726113"/>
                <a:ext cx="6543675" cy="876300"/>
                <a:chOff x="355602" y="5545072"/>
                <a:chExt cx="6543675" cy="876300"/>
              </a:xfrm>
            </p:grpSpPr>
            <p:graphicFrame>
              <p:nvGraphicFramePr>
                <p:cNvPr id="30734" name="Object 14"/>
                <p:cNvGraphicFramePr>
                  <a:graphicFrameLocks noChangeAspect="1"/>
                </p:cNvGraphicFramePr>
                <p:nvPr/>
              </p:nvGraphicFramePr>
              <p:xfrm>
                <a:off x="1555750" y="5726113"/>
                <a:ext cx="1593850" cy="6365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94" name="Equation" r:id="rId14" imgW="889000" imgH="355600" progId="Equation.3">
                        <p:embed/>
                      </p:oleObj>
                    </mc:Choice>
                    <mc:Fallback>
                      <p:oleObj name="Equation" r:id="rId14" imgW="889000" imgH="355600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55750" y="5726113"/>
                              <a:ext cx="1593850" cy="6365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35" name="Object 15"/>
                <p:cNvGraphicFramePr>
                  <a:graphicFrameLocks noChangeAspect="1"/>
                </p:cNvGraphicFramePr>
                <p:nvPr/>
              </p:nvGraphicFramePr>
              <p:xfrm>
                <a:off x="5257802" y="5545072"/>
                <a:ext cx="1641475" cy="876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1995" name="Equation" r:id="rId16" imgW="901440" imgH="482400" progId="Equation.3">
                        <p:embed/>
                      </p:oleObj>
                    </mc:Choice>
                    <mc:Fallback>
                      <p:oleObj name="Equation" r:id="rId16" imgW="901440" imgH="482400" progId="Equation.3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7802" y="5545072"/>
                              <a:ext cx="1641475" cy="876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" name="Rektangel 16"/>
                <p:cNvSpPr/>
                <p:nvPr/>
              </p:nvSpPr>
              <p:spPr>
                <a:xfrm>
                  <a:off x="355602" y="5726113"/>
                  <a:ext cx="71365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sz="2000" dirty="0" smtClean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PBR</a:t>
                  </a:r>
                  <a:endParaRPr lang="sv-SE" sz="2000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3" name="Grupp 38"/>
              <p:cNvGrpSpPr/>
              <p:nvPr/>
            </p:nvGrpSpPr>
            <p:grpSpPr>
              <a:xfrm>
                <a:off x="7433183" y="5335054"/>
                <a:ext cx="1402577" cy="1530523"/>
                <a:chOff x="7603365" y="3568238"/>
                <a:chExt cx="1453351" cy="1585931"/>
              </a:xfrm>
            </p:grpSpPr>
            <p:cxnSp>
              <p:nvCxnSpPr>
                <p:cNvPr id="34" name="Rak 33"/>
                <p:cNvCxnSpPr/>
                <p:nvPr/>
              </p:nvCxnSpPr>
              <p:spPr>
                <a:xfrm rot="16200000" flipH="1">
                  <a:off x="7409163" y="4116543"/>
                  <a:ext cx="1097929" cy="132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ak 34"/>
                <p:cNvCxnSpPr/>
                <p:nvPr/>
              </p:nvCxnSpPr>
              <p:spPr>
                <a:xfrm rot="10800000" flipH="1">
                  <a:off x="7958787" y="4664187"/>
                  <a:ext cx="1097929" cy="132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ihandsfigur 35"/>
                <p:cNvSpPr/>
                <p:nvPr/>
              </p:nvSpPr>
              <p:spPr>
                <a:xfrm>
                  <a:off x="7952845" y="3871916"/>
                  <a:ext cx="999397" cy="797494"/>
                </a:xfrm>
                <a:custGeom>
                  <a:avLst/>
                  <a:gdLst>
                    <a:gd name="connsiteX0" fmla="*/ 0 w 1202267"/>
                    <a:gd name="connsiteY0" fmla="*/ 1303867 h 1303867"/>
                    <a:gd name="connsiteX1" fmla="*/ 118533 w 1202267"/>
                    <a:gd name="connsiteY1" fmla="*/ 677333 h 1303867"/>
                    <a:gd name="connsiteX2" fmla="*/ 575733 w 1202267"/>
                    <a:gd name="connsiteY2" fmla="*/ 220133 h 1303867"/>
                    <a:gd name="connsiteX3" fmla="*/ 1202267 w 1202267"/>
                    <a:gd name="connsiteY3" fmla="*/ 0 h 1303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2267" h="1303867">
                      <a:moveTo>
                        <a:pt x="0" y="1303867"/>
                      </a:moveTo>
                      <a:cubicBezTo>
                        <a:pt x="11289" y="1080911"/>
                        <a:pt x="22578" y="857955"/>
                        <a:pt x="118533" y="677333"/>
                      </a:cubicBezTo>
                      <a:cubicBezTo>
                        <a:pt x="214488" y="496711"/>
                        <a:pt x="395111" y="333022"/>
                        <a:pt x="575733" y="220133"/>
                      </a:cubicBezTo>
                      <a:cubicBezTo>
                        <a:pt x="756355" y="107244"/>
                        <a:pt x="1202267" y="0"/>
                        <a:pt x="1202267" y="0"/>
                      </a:cubicBezTo>
                    </a:path>
                  </a:pathLst>
                </a:cu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ruta 36"/>
                <p:cNvSpPr txBox="1"/>
                <p:nvPr/>
              </p:nvSpPr>
              <p:spPr>
                <a:xfrm>
                  <a:off x="7603365" y="3568239"/>
                  <a:ext cx="482104" cy="510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textruta 37"/>
                <p:cNvSpPr txBox="1"/>
                <p:nvPr/>
              </p:nvSpPr>
              <p:spPr>
                <a:xfrm>
                  <a:off x="8329375" y="4643899"/>
                  <a:ext cx="482104" cy="510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W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Building Block 1: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Arial" pitchFamily="34" charset="0"/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1166287"/>
            <a:ext cx="64975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in terms of conversion, X</a:t>
            </a:r>
            <a:endParaRPr lang="en-US" sz="4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2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Building Block 2: </a:t>
            </a:r>
            <a:r>
              <a:rPr lang="en-US" b="1" dirty="0" smtClean="0">
                <a:solidFill>
                  <a:srgbClr val="E818CA"/>
                </a:solidFill>
              </a:rPr>
              <a:t>Rate Laws</a:t>
            </a:r>
            <a:endParaRPr lang="en-US" b="1" dirty="0">
              <a:solidFill>
                <a:srgbClr val="E818C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Power Law Model: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41400" y="2231177"/>
          <a:ext cx="2640012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0" name="Equation" r:id="rId3" imgW="863280" imgH="228600" progId="Equation.3">
                  <p:embed/>
                </p:oleObj>
              </mc:Choice>
              <mc:Fallback>
                <p:oleObj name="Equation" r:id="rId3" imgW="863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231177"/>
                        <a:ext cx="2640012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198937" y="2231177"/>
          <a:ext cx="4349750" cy="155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1" name="Equation" r:id="rId5" imgW="1853603" imgH="660308" progId="Equation.3">
                  <p:embed/>
                </p:oleObj>
              </mc:Choice>
              <mc:Fallback>
                <p:oleObj name="Equation" r:id="rId5" imgW="1853603" imgH="66030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7" y="2231177"/>
                        <a:ext cx="4349750" cy="155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/>
          <a:srcRect r="13516"/>
          <a:stretch>
            <a:fillRect/>
          </a:stretch>
        </p:blipFill>
        <p:spPr bwMode="auto">
          <a:xfrm>
            <a:off x="7031038" y="114246"/>
            <a:ext cx="16557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055688" y="3559175"/>
          <a:ext cx="2192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2" name="Equation" r:id="rId8" imgW="850680" imgH="177480" progId="Equation.3">
                  <p:embed/>
                </p:oleObj>
              </mc:Choice>
              <mc:Fallback>
                <p:oleObj name="Equation" r:id="rId8" imgW="8506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559175"/>
                        <a:ext cx="2192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79488" y="4013200"/>
            <a:ext cx="7847012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sv-SE" sz="2300" dirty="0">
                <a:latin typeface="Arial" pitchFamily="34" charset="0"/>
                <a:cs typeface="Arial" pitchFamily="34" charset="0"/>
              </a:rPr>
              <a:t>A reactor follows an elementary rate law if the reaction orders just happens to agree with the stoichiometric coefficients for the reaction as written.</a:t>
            </a:r>
          </a:p>
          <a:p>
            <a:pPr algn="just">
              <a:spcAft>
                <a:spcPts val="600"/>
              </a:spcAft>
            </a:pPr>
            <a:r>
              <a:rPr lang="sv-SE" sz="2300" dirty="0">
                <a:latin typeface="Arial" pitchFamily="34" charset="0"/>
                <a:cs typeface="Arial" pitchFamily="34" charset="0"/>
              </a:rPr>
              <a:t>e.g. If the above reaction follows an elementary rate law</a:t>
            </a:r>
          </a:p>
          <a:p>
            <a:pPr algn="just"/>
            <a:endParaRPr lang="sv-SE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300" dirty="0">
                <a:latin typeface="Arial" pitchFamily="34" charset="0"/>
                <a:cs typeface="Arial" pitchFamily="34" charset="0"/>
              </a:rPr>
              <a:t>2nd order in A, 1st order in B, overall third order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298825" y="5510213"/>
          <a:ext cx="21590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3" name="Equation" r:id="rId10" imgW="901440" imgH="228600" progId="Equation.3">
                  <p:embed/>
                </p:oleObj>
              </mc:Choice>
              <mc:Fallback>
                <p:oleObj name="Equation" r:id="rId10" imgW="9014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5510213"/>
                        <a:ext cx="21590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3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4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0660" y="503237"/>
            <a:ext cx="4944440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03237"/>
            <a:ext cx="7772400" cy="1757362"/>
          </a:xfrm>
        </p:spPr>
        <p:txBody>
          <a:bodyPr/>
          <a:lstStyle/>
          <a:p>
            <a:r>
              <a:rPr lang="en-US" b="1" dirty="0" smtClean="0"/>
              <a:t>Building Block 3: </a:t>
            </a:r>
            <a:br>
              <a:rPr lang="en-US" b="1" dirty="0" smtClean="0"/>
            </a:br>
            <a:r>
              <a:rPr lang="en-US" b="1" dirty="0" err="1" smtClean="0">
                <a:solidFill>
                  <a:srgbClr val="00B050"/>
                </a:solidFill>
              </a:rPr>
              <a:t>Stoichiometry</a:t>
            </a:r>
            <a:endParaRPr lang="en-US" b="1" dirty="0">
              <a:solidFill>
                <a:srgbClr val="E818C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enu_lef6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87500" y="1392670"/>
            <a:ext cx="6338490" cy="54399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5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7500" y="622300"/>
            <a:ext cx="7772400" cy="6941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4: Combine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818C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1"/>
          <p:cNvPicPr>
            <a:picLocks noChangeAspect="1" noChangeArrowheads="1"/>
          </p:cNvPicPr>
          <p:nvPr/>
        </p:nvPicPr>
        <p:blipFill>
          <a:blip r:embed="rId2"/>
          <a:srcRect r="3003"/>
          <a:stretch>
            <a:fillRect/>
          </a:stretch>
        </p:blipFill>
        <p:spPr bwMode="auto">
          <a:xfrm>
            <a:off x="3349436" y="76200"/>
            <a:ext cx="5743764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29337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Lecture 5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6304" y="842530"/>
            <a:ext cx="7772400" cy="6941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4: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Combine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818C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Today’s</a:t>
            </a:r>
            <a:r>
              <a:rPr lang="sv-SE" dirty="0" smtClean="0"/>
              <a:t> </a:t>
            </a:r>
            <a:r>
              <a:rPr lang="sv-SE" dirty="0" err="1" smtClean="0"/>
              <a:t>lecture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09000" cy="4965700"/>
          </a:xfrm>
        </p:spPr>
        <p:txBody>
          <a:bodyPr>
            <a:noAutofit/>
          </a:bodyPr>
          <a:lstStyle/>
          <a:p>
            <a:pPr marL="292100" lvl="1" indent="-292100">
              <a:lnSpc>
                <a:spcPct val="8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Example for </a:t>
            </a:r>
            <a:r>
              <a:rPr lang="en-US" sz="2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Liquid Phase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Undergraduate Laboratory Experiment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(CH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CO)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+ 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 2CH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COOH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A         +    B    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           2C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Entering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Volumetric flow rate 		v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charset="2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 = 0.0033 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/s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Acetic Anhydride			7.8% (1M)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Water				92.2% (51.2M)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Elementary with k’		1.95x10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-4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/(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charset="2"/>
              </a:rPr>
              <a:t>mol.s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)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  <a:sym typeface="Wingdings" charset="2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I 		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CSTR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		V = 1dm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Case II 		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  <a:sym typeface="Wingdings" charset="2"/>
              </a:rPr>
              <a:t>PFR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		V = 0.311 dm</a:t>
            </a:r>
            <a:r>
              <a:rPr lang="en-US" baseline="30000" dirty="0" smtClean="0">
                <a:latin typeface="Arial" pitchFamily="34" charset="0"/>
                <a:cs typeface="Arial" pitchFamily="34" charset="0"/>
                <a:sym typeface="Wingdings" charset="2"/>
              </a:rPr>
              <a:t>3</a:t>
            </a:r>
          </a:p>
          <a:p>
            <a:pPr>
              <a:lnSpc>
                <a:spcPct val="80000"/>
              </a:lnSpc>
              <a:buNone/>
            </a:pPr>
            <a:endParaRPr lang="en-US" baseline="30000" dirty="0" smtClean="0">
              <a:latin typeface="Arial" pitchFamily="34" charset="0"/>
              <a:cs typeface="Arial" pitchFamily="34" charset="0"/>
              <a:sym typeface="Wingdings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Today’s</a:t>
            </a:r>
            <a:r>
              <a:rPr lang="sv-SE" dirty="0" smtClean="0"/>
              <a:t> </a:t>
            </a:r>
            <a:r>
              <a:rPr lang="sv-SE" dirty="0" err="1" smtClean="0"/>
              <a:t>lecture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tshållare för innehåll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19100" y="1447800"/>
                <a:ext cx="8267700" cy="4883150"/>
              </a:xfrm>
            </p:spPr>
            <p:txBody>
              <a:bodyPr>
                <a:noAutofit/>
              </a:bodyPr>
              <a:lstStyle/>
              <a:p>
                <a:pPr marL="292100" lvl="1" indent="-292100">
                  <a:lnSpc>
                    <a:spcPct val="80000"/>
                  </a:lnSpc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Example for </a:t>
                </a:r>
                <a:r>
                  <a:rPr lang="en-US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Gas Phase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dirty="0" smtClean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en-US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Batch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Calculation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    			2NOCl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 2NO + Cl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2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	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2A   	   2B     +  C </a:t>
                </a:r>
                <a:endParaRPr lang="sv-SE" dirty="0" smtClean="0">
                  <a:latin typeface="Arial" pitchFamily="34" charset="0"/>
                  <a:cs typeface="Arial" pitchFamily="34" charset="0"/>
                  <a:sym typeface="Wingdings" charset="2"/>
                </a:endParaRPr>
              </a:p>
              <a:p>
                <a:pPr marL="274320" lvl="1" indent="0" algn="just">
                  <a:lnSpc>
                    <a:spcPct val="8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Pure NOCl fed with C</a:t>
                </a:r>
                <a:r>
                  <a:rPr lang="sv-SE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NOCl,0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= 0.2 mol/dm</a:t>
                </a:r>
                <a:r>
                  <a:rPr lang="sv-SE" baseline="30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3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follows an elementary rate law with k = 0.29 dm</a:t>
                </a:r>
                <a:r>
                  <a:rPr lang="sv-SE" baseline="30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3</a:t>
                </a:r>
                <a:r>
                  <a:rPr lang="sv-SE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/(mol.s)</a:t>
                </a:r>
              </a:p>
              <a:p>
                <a:pPr lvl="1"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Case I 	</a:t>
                </a:r>
                <a:r>
                  <a:rPr lang="en-US" dirty="0" smtClean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  <a:sym typeface="Wingdings" charset="2"/>
                  </a:rPr>
                  <a:t>PFR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with	v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0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= 10 dm3/s</a:t>
                </a:r>
              </a:p>
              <a:p>
                <a:pPr lvl="1"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Find space time,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with X = 0.9 </a:t>
                </a:r>
              </a:p>
              <a:p>
                <a:pPr lvl="1">
                  <a:lnSpc>
                    <a:spcPct val="80000"/>
                  </a:lnSpc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Find reactor volume, V for X = 0.9</a:t>
                </a:r>
              </a:p>
              <a:p>
                <a:pPr lvl="1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Case II	</a:t>
                </a:r>
                <a:r>
                  <a:rPr lang="en-US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  <a:sym typeface="Wingdings" charset="2"/>
                  </a:rPr>
                  <a:t>Batch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constant volume</a:t>
                </a:r>
              </a:p>
              <a:p>
                <a:pPr lvl="1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			Find the time, t, necessary to achieve 90% 		conversion. Compare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charset="2"/>
                  </a:rPr>
                  <a:t> and t.</a:t>
                </a:r>
              </a:p>
            </p:txBody>
          </p:sp>
        </mc:Choice>
        <mc:Fallback xmlns="">
          <p:sp>
            <p:nvSpPr>
              <p:cNvPr id="5" name="Platshållare för innehåll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19100" y="1447800"/>
                <a:ext cx="8267700" cy="4883150"/>
              </a:xfrm>
              <a:blipFill rotWithShape="1">
                <a:blip r:embed="rId2"/>
                <a:stretch>
                  <a:fillRect l="-590" t="-2372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8186-115A-FA4A-B69C-3D654161C386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2046</TotalTime>
  <Words>437</Words>
  <Application>Microsoft Office PowerPoint</Application>
  <PresentationFormat>On-screen Show (4:3)</PresentationFormat>
  <Paragraphs>159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Angsana New</vt:lpstr>
      <vt:lpstr>Arial</vt:lpstr>
      <vt:lpstr>Calibri</vt:lpstr>
      <vt:lpstr>Cambria Math</vt:lpstr>
      <vt:lpstr>Franklin Gothic Book</vt:lpstr>
      <vt:lpstr>Perpetua</vt:lpstr>
      <vt:lpstr>Wingdings</vt:lpstr>
      <vt:lpstr>Wingdings 2</vt:lpstr>
      <vt:lpstr>Lecture_1_draft_yellow</vt:lpstr>
      <vt:lpstr>Equation</vt:lpstr>
      <vt:lpstr>Lecture 6</vt:lpstr>
      <vt:lpstr>Lecture 6 – Tuesday</vt:lpstr>
      <vt:lpstr>Building Block 1: Mole Balances</vt:lpstr>
      <vt:lpstr>Building Block 2: Rate Laws</vt:lpstr>
      <vt:lpstr>Building Block 3:  Stoichiometry</vt:lpstr>
      <vt:lpstr>PowerPoint Presentation</vt:lpstr>
      <vt:lpstr>PowerPoint Presentation</vt:lpstr>
      <vt:lpstr>Today’s lecture</vt:lpstr>
      <vt:lpstr>Today’s lecture</vt:lpstr>
      <vt:lpstr>Part 1:  Mole Balances in terms of Conversion</vt:lpstr>
      <vt:lpstr>CSTR Laboratory Experiment</vt:lpstr>
      <vt:lpstr>CSTR Laboratory Experiment</vt:lpstr>
      <vt:lpstr>CSTR Laboratory Experiment</vt:lpstr>
      <vt:lpstr>CSTR Laboratory Experiment</vt:lpstr>
      <vt:lpstr>PFR Laboratory Experiment</vt:lpstr>
      <vt:lpstr>PFR Laboratory Experiment</vt:lpstr>
      <vt:lpstr>Gas Flow PFR Example</vt:lpstr>
      <vt:lpstr>Gas Flow PFR Example</vt:lpstr>
      <vt:lpstr>Gas Flow PFR Example</vt:lpstr>
      <vt:lpstr>Constant Volume Batch Example</vt:lpstr>
      <vt:lpstr>Constant Volume Batch Example</vt:lpstr>
      <vt:lpstr>PowerPoint Presentation</vt:lpstr>
      <vt:lpstr>End of Lecture 6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Arthur Shih</dc:creator>
  <cp:lastModifiedBy>alkuehne</cp:lastModifiedBy>
  <cp:revision>106</cp:revision>
  <dcterms:created xsi:type="dcterms:W3CDTF">2010-08-03T19:32:42Z</dcterms:created>
  <dcterms:modified xsi:type="dcterms:W3CDTF">2016-07-13T05:16:28Z</dcterms:modified>
</cp:coreProperties>
</file>