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4"/>
    <p:sldMasterId id="2147483727" r:id="rId5"/>
  </p:sldMasterIdLst>
  <p:notesMasterIdLst>
    <p:notesMasterId r:id="rId17"/>
  </p:notesMasterIdLst>
  <p:handoutMasterIdLst>
    <p:handoutMasterId r:id="rId18"/>
  </p:handoutMasterIdLst>
  <p:sldIdLst>
    <p:sldId id="256" r:id="rId6"/>
    <p:sldId id="485" r:id="rId7"/>
    <p:sldId id="680" r:id="rId8"/>
    <p:sldId id="651" r:id="rId9"/>
    <p:sldId id="672" r:id="rId10"/>
    <p:sldId id="678" r:id="rId11"/>
    <p:sldId id="682" r:id="rId12"/>
    <p:sldId id="684" r:id="rId13"/>
    <p:sldId id="681" r:id="rId14"/>
    <p:sldId id="683" r:id="rId15"/>
    <p:sldId id="679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5"/>
    <a:srgbClr val="9999FF"/>
    <a:srgbClr val="FEF5D6"/>
    <a:srgbClr val="FA7406"/>
    <a:srgbClr val="99CCFF"/>
    <a:srgbClr val="CC3300"/>
    <a:srgbClr val="008080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112" autoAdjust="0"/>
    <p:restoredTop sz="91606" autoAdjust="0"/>
  </p:normalViewPr>
  <p:slideViewPr>
    <p:cSldViewPr>
      <p:cViewPr>
        <p:scale>
          <a:sx n="90" d="100"/>
          <a:sy n="90" d="100"/>
        </p:scale>
        <p:origin x="-672" y="-7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040" y="-96"/>
      </p:cViewPr>
      <p:guideLst>
        <p:guide orient="horz" pos="292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4" tIns="45812" rIns="91624" bIns="45812" numCol="1" anchor="t" anchorCtr="0" compatLnSpc="1">
            <a:prstTxWarp prst="textNoShape">
              <a:avLst/>
            </a:prstTxWarp>
          </a:bodyPr>
          <a:lstStyle>
            <a:lvl1pPr defTabSz="91560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4" tIns="45812" rIns="91624" bIns="45812" numCol="1" anchor="t" anchorCtr="0" compatLnSpc="1">
            <a:prstTxWarp prst="textNoShape">
              <a:avLst/>
            </a:prstTxWarp>
          </a:bodyPr>
          <a:lstStyle>
            <a:lvl1pPr algn="r" defTabSz="91560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4" tIns="45812" rIns="91624" bIns="45812" numCol="1" anchor="b" anchorCtr="0" compatLnSpc="1">
            <a:prstTxWarp prst="textNoShape">
              <a:avLst/>
            </a:prstTxWarp>
          </a:bodyPr>
          <a:lstStyle>
            <a:lvl1pPr defTabSz="91560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4" tIns="45812" rIns="91624" bIns="45812" numCol="1" anchor="b" anchorCtr="0" compatLnSpc="1">
            <a:prstTxWarp prst="textNoShape">
              <a:avLst/>
            </a:prstTxWarp>
          </a:bodyPr>
          <a:lstStyle>
            <a:lvl1pPr algn="r" defTabSz="91560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49F74FE-ACEF-49E3-A37F-8EE64A087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4" tIns="45812" rIns="91624" bIns="45812" numCol="1" anchor="t" anchorCtr="0" compatLnSpc="1">
            <a:prstTxWarp prst="textNoShape">
              <a:avLst/>
            </a:prstTxWarp>
          </a:bodyPr>
          <a:lstStyle>
            <a:lvl1pPr defTabSz="91560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4" tIns="45812" rIns="91624" bIns="45812" numCol="1" anchor="t" anchorCtr="0" compatLnSpc="1">
            <a:prstTxWarp prst="textNoShape">
              <a:avLst/>
            </a:prstTxWarp>
          </a:bodyPr>
          <a:lstStyle>
            <a:lvl1pPr algn="r" defTabSz="91560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8013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4" tIns="45812" rIns="91624" bIns="45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4" tIns="45812" rIns="91624" bIns="45812" numCol="1" anchor="b" anchorCtr="0" compatLnSpc="1">
            <a:prstTxWarp prst="textNoShape">
              <a:avLst/>
            </a:prstTxWarp>
          </a:bodyPr>
          <a:lstStyle>
            <a:lvl1pPr defTabSz="91560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4" tIns="45812" rIns="91624" bIns="45812" numCol="1" anchor="b" anchorCtr="0" compatLnSpc="1">
            <a:prstTxWarp prst="textNoShape">
              <a:avLst/>
            </a:prstTxWarp>
          </a:bodyPr>
          <a:lstStyle>
            <a:lvl1pPr algn="r" defTabSz="91560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2C3B592-0897-4D43-806B-696CA48DDF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69AA4723-4CC6-4568-9523-0C9765F4435A}" type="slidenum">
              <a:rPr lang="en-US" smtClean="0"/>
              <a:pPr defTabSz="914400"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6F5990D-1CD0-4B4F-B5C5-3F3263E047F4}" type="slidenum">
              <a:rPr lang="en-US" smtClean="0"/>
              <a:pPr defTabSz="912813"/>
              <a:t>10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1400" dirty="0"/>
              <a:t>Bullet points from Governance document </a:t>
            </a:r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r>
              <a:rPr lang="en-US" sz="1400" b="1" dirty="0"/>
              <a:t>U-M IT Executive Committee </a:t>
            </a:r>
          </a:p>
          <a:p>
            <a:pPr>
              <a:defRPr/>
            </a:pPr>
            <a:r>
              <a:rPr lang="en-US" sz="1400" dirty="0"/>
              <a:t>Provost, CFO, Executive Vice President for Medical Affairs, and Vice President for Research</a:t>
            </a:r>
          </a:p>
          <a:p>
            <a:pPr>
              <a:defRPr/>
            </a:pPr>
            <a:r>
              <a:rPr lang="en-US" sz="1400" dirty="0"/>
              <a:t>Set strategic direction from the highest level of the University</a:t>
            </a:r>
          </a:p>
          <a:p>
            <a:pPr>
              <a:defRPr/>
            </a:pPr>
            <a:r>
              <a:rPr lang="en-US" sz="1400" dirty="0"/>
              <a:t>Make decisions on the IT strategic investments and policy</a:t>
            </a:r>
          </a:p>
          <a:p>
            <a:pPr>
              <a:defRPr/>
            </a:pPr>
            <a:r>
              <a:rPr lang="en-US" sz="1400" dirty="0"/>
              <a:t>Provide communications and alignment with the Regents</a:t>
            </a:r>
          </a:p>
          <a:p>
            <a:pPr>
              <a:defRPr/>
            </a:pPr>
            <a:r>
              <a:rPr lang="en-US" sz="1400" dirty="0"/>
              <a:t>Appoint the Chair of the IT Council 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b="1" dirty="0"/>
              <a:t>U-M IT Council </a:t>
            </a:r>
          </a:p>
          <a:p>
            <a:pPr>
              <a:defRPr/>
            </a:pPr>
            <a:r>
              <a:rPr lang="en-US" sz="1400" dirty="0"/>
              <a:t>Develops and recommends strategic direction for shared information, communications and technologies</a:t>
            </a:r>
          </a:p>
          <a:p>
            <a:pPr lvl="1">
              <a:defRPr/>
            </a:pPr>
            <a:r>
              <a:rPr lang="en-US" sz="1400" dirty="0"/>
              <a:t>Seek input from stakeholders and review proposals from various representatives</a:t>
            </a:r>
          </a:p>
          <a:p>
            <a:pPr lvl="1">
              <a:defRPr/>
            </a:pPr>
            <a:r>
              <a:rPr lang="en-US" sz="1400" dirty="0"/>
              <a:t>Communicate Executive Council approval of recommendations back to constituencies 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Review projects that align with U-M IT Strategy and prioritize</a:t>
            </a:r>
          </a:p>
          <a:p>
            <a:pPr lvl="1">
              <a:defRPr/>
            </a:pPr>
            <a:r>
              <a:rPr lang="en-US" sz="1400" dirty="0"/>
              <a:t>Sponsor IT Rationalization efforts and make recommendations based on findings</a:t>
            </a:r>
          </a:p>
          <a:p>
            <a:pPr lvl="1">
              <a:defRPr/>
            </a:pPr>
            <a:r>
              <a:rPr lang="en-US" sz="1400" dirty="0"/>
              <a:t>Endorse, decline to endorse, or ask for more information on any project before recommending to IT Executive Committee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2CE4FC7F-C0EB-484D-A03A-BD01BF00D422}" type="slidenum">
              <a:rPr lang="en-US" smtClean="0">
                <a:solidFill>
                  <a:srgbClr val="000000"/>
                </a:solidFill>
              </a:rPr>
              <a:pPr defTabSz="914400"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9C955C44-C47F-4652-917D-D27FB843EF5B}" type="slidenum">
              <a:rPr lang="en-US" smtClean="0"/>
              <a:pPr defTabSz="914400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6F5990D-1CD0-4B4F-B5C5-3F3263E047F4}" type="slidenum">
              <a:rPr lang="en-US" smtClean="0"/>
              <a:pPr defTabSz="912813"/>
              <a:t>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31FBD560-08C3-468A-870A-391DEEE0F15F}" type="slidenum">
              <a:rPr lang="en-US" smtClean="0"/>
              <a:pPr defTabSz="912813"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6F5990D-1CD0-4B4F-B5C5-3F3263E047F4}" type="slidenum">
              <a:rPr lang="en-US" smtClean="0"/>
              <a:pPr defTabSz="912813"/>
              <a:t>5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64A9BB84-201D-418C-AFCD-74F440BC7A1F}" type="slidenum">
              <a:rPr lang="en-US" smtClean="0"/>
              <a:pPr defTabSz="912813"/>
              <a:t>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6F5990D-1CD0-4B4F-B5C5-3F3263E047F4}" type="slidenum">
              <a:rPr lang="en-US" smtClean="0"/>
              <a:pPr defTabSz="912813"/>
              <a:t>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6F5990D-1CD0-4B4F-B5C5-3F3263E047F4}" type="slidenum">
              <a:rPr lang="en-US" smtClean="0"/>
              <a:pPr defTabSz="912813"/>
              <a:t>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6F5990D-1CD0-4B4F-B5C5-3F3263E047F4}" type="slidenum">
              <a:rPr lang="en-US" smtClean="0"/>
              <a:pPr defTabSz="912813"/>
              <a:t>9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C06AB-5AF6-487E-A66A-37DECAD46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F14FD-072E-4E32-BB91-0ED721735E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76200"/>
            <a:ext cx="21145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61912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7A1B-FBF0-4CC5-94D2-B35BAA2E13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76200"/>
            <a:ext cx="6629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46513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066800"/>
            <a:ext cx="3846512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8DBE4-9321-4EFC-9504-86CF17F82B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December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AIS All Staff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152400"/>
            <a:ext cx="2133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Helvetica Neue Black Condensed" charset="0"/>
              </a:defRPr>
            </a:lvl1pPr>
          </a:lstStyle>
          <a:p>
            <a:pPr>
              <a:defRPr/>
            </a:pPr>
            <a:fld id="{F0CFEDEA-3CB0-4895-8502-2E419F12A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IS logo_MaizeEffec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8238" y="152400"/>
            <a:ext cx="165576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/>
          <a:lstStyle>
            <a:lvl1pPr>
              <a:defRPr b="0" i="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191000"/>
          </a:xfrm>
        </p:spPr>
        <p:txBody>
          <a:bodyPr/>
          <a:lstStyle>
            <a:lvl1pPr>
              <a:defRPr b="0" i="0">
                <a:latin typeface="Franklin Gothic Book"/>
                <a:cs typeface="Franklin Gothic Book"/>
              </a:defRPr>
            </a:lvl1pPr>
            <a:lvl2pPr>
              <a:defRPr>
                <a:latin typeface="Franklin Gothic Book"/>
                <a:cs typeface="Franklin Gothic Book"/>
              </a:defRPr>
            </a:lvl2pPr>
            <a:lvl3pPr>
              <a:defRPr>
                <a:latin typeface="Franklin Gothic Book"/>
                <a:cs typeface="Franklin Gothic Book"/>
              </a:defRPr>
            </a:lvl3pPr>
            <a:lvl4pPr>
              <a:defRPr>
                <a:latin typeface="Franklin Gothic Book"/>
                <a:cs typeface="Franklin Gothic Book"/>
              </a:defRPr>
            </a:lvl4pPr>
            <a:lvl5pPr>
              <a:defRPr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AIS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E12FDD2-245A-4A60-BD53-5EF1FF692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December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AIS All Staff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A2603C9E-56E6-4EA0-97EB-7727EB3F6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December 2009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AIS All Staff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E62F368-E65C-4283-9B03-52AF8C2D0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December 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AIS All Staff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B41A015-8DBB-43A0-9E50-EB3DEB5FE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December 2009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AIS All Staff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BCC3D0F-7E8F-4999-9627-B91C4F545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December 2009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AIS All Staff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152400"/>
            <a:ext cx="2133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4400">
                <a:latin typeface="Helvetica Neue Black Condensed" charset="0"/>
              </a:defRPr>
            </a:lvl1pPr>
          </a:lstStyle>
          <a:p>
            <a:pPr>
              <a:defRPr/>
            </a:pPr>
            <a:fld id="{D0E44CF3-1A8B-4E8C-9239-357FD26DE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E7243-B0E3-4DB7-A60D-1F4B7B96C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December 2009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AIS All Staff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99928A1-13DE-4936-B898-4A1DF548E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December 2009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AIS All Staff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03253A6-95BC-4A79-B5E5-0E08D72DB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December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AIS All Staff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3194513D-EA12-43D4-9DEB-760A9197B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December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/>
              <a:t>AIS All Staff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D5AE8BB8-64C8-4646-A67B-BA113125C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D1FAB-F996-4A7D-8A92-F7DF5EBB4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46513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066800"/>
            <a:ext cx="3846512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FF432-3B30-46F0-9D6A-B8817D6AF3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170B-CEEF-4BD7-8DBF-9BD0C297C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B10D-5817-4809-A632-EF31069F2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2C950-71C4-4EAD-910F-1338AB5F2F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11CCE-144D-465F-9C22-2115C657B8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473F1-8D5B-48C0-B502-A5DC9C859B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5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2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248400"/>
            <a:ext cx="5873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Arial" charset="0"/>
              </a:defRPr>
            </a:lvl1pPr>
          </a:lstStyle>
          <a:p>
            <a:pPr>
              <a:defRPr/>
            </a:pPr>
            <a:fld id="{5E6D1C57-B037-44DF-BE61-FA6902F136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8244" name="Rectangle 20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3A5E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ts val="5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99"/>
                </a:solidFill>
                <a:latin typeface="Verdana" pitchFamily="34" charset="0"/>
              </a:rPr>
              <a:t>            </a:t>
            </a:r>
            <a:endParaRPr lang="en-US" sz="2000" b="1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91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/>
              <a:t>December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Calibri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AIS All Staff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88BFEFD2-BAD0-44E9-96B7-56D98B051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9" descr="ITS_ppt3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TSadminhelpdesk@umich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924800" cy="3429000"/>
          </a:xfrm>
        </p:spPr>
        <p:txBody>
          <a:bodyPr/>
          <a:lstStyle/>
          <a:p>
            <a:pPr eaLnBrk="1" hangingPunct="1"/>
            <a:r>
              <a:rPr lang="en-US" b="1" dirty="0" smtClean="0"/>
              <a:t>eResearch Proposal Management</a:t>
            </a:r>
          </a:p>
          <a:p>
            <a:pPr eaLnBrk="1" hangingPunct="1"/>
            <a:r>
              <a:rPr lang="en-US" b="1" dirty="0" smtClean="0"/>
              <a:t>Release 1.9 System Enhancements</a:t>
            </a:r>
          </a:p>
          <a:p>
            <a:pPr eaLnBrk="1" hangingPunct="1"/>
            <a:r>
              <a:rPr lang="en-US" b="1" dirty="0" smtClean="0"/>
              <a:t>August 2010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47847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4340" name="Picture 5" descr="eResearchlogo_big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24000"/>
            <a:ext cx="47625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eRPM Update – Other Changes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610600" cy="5562600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Two issues with the Post a Comment activity have been fixed</a:t>
            </a:r>
          </a:p>
          <a:p>
            <a:pPr lvl="1"/>
            <a:r>
              <a:rPr lang="en-US" sz="2400" dirty="0" smtClean="0"/>
              <a:t>Inactive PIs will no longer be available for selection</a:t>
            </a:r>
          </a:p>
          <a:p>
            <a:pPr lvl="1"/>
            <a:r>
              <a:rPr lang="en-US" sz="2400" dirty="0" smtClean="0"/>
              <a:t>Uploading a document will no longer delete selected recipients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99A24A-5584-4A48-A265-3675621C56F2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Help</a:t>
            </a:r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994852-B68B-412D-BC4B-35AA1366F475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14401"/>
            <a:ext cx="853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eRPM</a:t>
            </a:r>
            <a:r>
              <a:rPr lang="en-US" sz="2800" dirty="0" smtClean="0"/>
              <a:t> system support</a:t>
            </a:r>
          </a:p>
          <a:p>
            <a:pPr lvl="1"/>
            <a:r>
              <a:rPr lang="en-US" sz="2800" dirty="0" smtClean="0"/>
              <a:t>ITS Help Desk </a:t>
            </a:r>
          </a:p>
          <a:p>
            <a:pPr lvl="1"/>
            <a:r>
              <a:rPr lang="en-US" sz="2800" smtClean="0">
                <a:hlinkClick r:id="rId3"/>
              </a:rPr>
              <a:t>ITSadminhelpdesk@umich.edu</a:t>
            </a:r>
            <a:r>
              <a:rPr lang="en-US" sz="2800" smtClean="0"/>
              <a:t> </a:t>
            </a:r>
            <a:r>
              <a:rPr lang="en-US" sz="2800" dirty="0" smtClean="0"/>
              <a:t>or 734-764-HELP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eRPM</a:t>
            </a:r>
            <a:r>
              <a:rPr lang="en-US" sz="2800" dirty="0" smtClean="0"/>
              <a:t> system information and guidance</a:t>
            </a:r>
          </a:p>
          <a:p>
            <a:pPr lvl="1"/>
            <a:r>
              <a:rPr lang="en-US" sz="2800" dirty="0" smtClean="0"/>
              <a:t>eresearch.umich.edu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													</a:t>
            </a:r>
            <a:r>
              <a:rPr lang="en-US" sz="2000" dirty="0" smtClean="0"/>
              <a:t>http://www.umich.edu/~eresinfo/pm.html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5" name="Picture 4" descr="homep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3581400"/>
            <a:ext cx="3382958" cy="265050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295400" y="5257800"/>
            <a:ext cx="1676400" cy="457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001000" cy="55626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Release Schedule </a:t>
            </a:r>
          </a:p>
          <a:p>
            <a:pPr lvl="1">
              <a:defRPr/>
            </a:pPr>
            <a:r>
              <a:rPr lang="en-US" sz="2400" dirty="0" smtClean="0"/>
              <a:t>Changes implemented to production Friday morning, August 13, 2010</a:t>
            </a:r>
          </a:p>
          <a:p>
            <a:pPr>
              <a:defRPr/>
            </a:pPr>
            <a:r>
              <a:rPr lang="en-US" sz="2800" dirty="0" smtClean="0"/>
              <a:t>System updates</a:t>
            </a:r>
          </a:p>
          <a:p>
            <a:pPr lvl="1">
              <a:defRPr/>
            </a:pPr>
            <a:r>
              <a:rPr lang="en-US" sz="2400" dirty="0" smtClean="0"/>
              <a:t>PAF Changes</a:t>
            </a:r>
          </a:p>
          <a:p>
            <a:pPr lvl="1">
              <a:defRPr/>
            </a:pPr>
            <a:r>
              <a:rPr lang="en-US" sz="2400" dirty="0" smtClean="0"/>
              <a:t>PAF Summary</a:t>
            </a:r>
          </a:p>
          <a:p>
            <a:pPr lvl="1">
              <a:defRPr/>
            </a:pPr>
            <a:r>
              <a:rPr lang="en-US" sz="2400" dirty="0" smtClean="0"/>
              <a:t>New State</a:t>
            </a:r>
          </a:p>
          <a:p>
            <a:pPr lvl="1">
              <a:defRPr/>
            </a:pPr>
            <a:r>
              <a:rPr lang="en-US" sz="2400" dirty="0" smtClean="0"/>
              <a:t>Turn Down Policy</a:t>
            </a:r>
          </a:p>
          <a:p>
            <a:pPr lvl="1">
              <a:defRPr/>
            </a:pPr>
            <a:r>
              <a:rPr lang="en-US" sz="2400" dirty="0" smtClean="0"/>
              <a:t>Other Changes</a:t>
            </a:r>
          </a:p>
          <a:p>
            <a:pPr>
              <a:defRPr/>
            </a:pPr>
            <a:r>
              <a:rPr lang="en-US" sz="2800" dirty="0" smtClean="0"/>
              <a:t>Questions &amp; Help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8B57388-F696-4DE1-BE0E-7D6B2C9C7E98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eRPM Update – PAF Changes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6106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 smtClean="0"/>
              <a:t>If PAF question 1.5 is answered, there will be validation on the Project/Grant Number.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99A24A-5584-4A48-A265-3675621C56F2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pic>
        <p:nvPicPr>
          <p:cNvPr id="17413" name="Picture 7" descr="PMPGNumberMocku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0"/>
            <a:ext cx="7924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457200" y="2133600"/>
            <a:ext cx="594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Current question:</a:t>
            </a:r>
          </a:p>
        </p:txBody>
      </p:sp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533400" y="3429000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Future question:</a:t>
            </a:r>
          </a:p>
        </p:txBody>
      </p:sp>
      <p:pic>
        <p:nvPicPr>
          <p:cNvPr id="9" name="Picture 8" descr="PGne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962400"/>
            <a:ext cx="8153400" cy="847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eRPM Update – PAF Summary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610600" cy="5562600"/>
          </a:xfrm>
        </p:spPr>
        <p:txBody>
          <a:bodyPr/>
          <a:lstStyle/>
          <a:p>
            <a:r>
              <a:rPr lang="en-US" sz="2800" dirty="0" smtClean="0"/>
              <a:t>PDF version of the PAF Summary available on PAF workspace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F8E231-48DC-4285-AE5A-EE8B6343A250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pic>
        <p:nvPicPr>
          <p:cNvPr id="8" name="Picture 7" descr="PAFSummar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133600"/>
            <a:ext cx="7924800" cy="3804912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16390" name="Right Arrow 9"/>
          <p:cNvSpPr>
            <a:spLocks noChangeArrowheads="1"/>
          </p:cNvSpPr>
          <p:nvPr/>
        </p:nvSpPr>
        <p:spPr bwMode="auto">
          <a:xfrm>
            <a:off x="1371600" y="5257800"/>
            <a:ext cx="838200" cy="4572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eRPM Update – PAF Summary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610600" cy="5181600"/>
          </a:xfrm>
        </p:spPr>
        <p:txBody>
          <a:bodyPr/>
          <a:lstStyle/>
          <a:p>
            <a:r>
              <a:rPr lang="en-US" sz="2800" dirty="0" smtClean="0"/>
              <a:t>The long and short titles will display on the PAF Summary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2800" dirty="0" smtClean="0"/>
              <a:t>All Budget Components will now display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99A24A-5584-4A48-A265-3675621C56F2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pic>
        <p:nvPicPr>
          <p:cNvPr id="7" name="Picture 6" descr="PAFSummary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514600"/>
            <a:ext cx="5867400" cy="4216418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eRPM Update – New State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6106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 smtClean="0"/>
              <a:t>New State: Post-Submission DRDA Approved</a:t>
            </a:r>
          </a:p>
          <a:p>
            <a:pPr>
              <a:buFont typeface="Wingdings" pitchFamily="2" charset="2"/>
              <a:buNone/>
            </a:pPr>
            <a:endParaRPr lang="en-US" sz="8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Current: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Future: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74C497-B652-4FD4-8214-FCED7B3224B1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04800" y="4267200"/>
            <a:ext cx="914400" cy="76200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Submitted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to 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Sponsor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124200" y="4267200"/>
            <a:ext cx="914400" cy="76200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DRDA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Admin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Review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943600" y="4267200"/>
            <a:ext cx="12192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Post-Submission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DRDA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Approved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267200"/>
            <a:ext cx="914400" cy="76200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DRDA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PR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Review</a:t>
            </a:r>
          </a:p>
        </p:txBody>
      </p:sp>
      <p:sp>
        <p:nvSpPr>
          <p:cNvPr id="11" name="Double Bracket 10"/>
          <p:cNvSpPr/>
          <p:nvPr/>
        </p:nvSpPr>
        <p:spPr bwMode="auto">
          <a:xfrm>
            <a:off x="1752600" y="4267200"/>
            <a:ext cx="990600" cy="838200"/>
          </a:xfrm>
          <a:prstGeom prst="bracketPair">
            <a:avLst/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Changes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Made to 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PAF or 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Proposal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696200" y="4267200"/>
            <a:ext cx="914400" cy="76200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Submitted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to 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Sponsor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85800" y="2057400"/>
            <a:ext cx="914400" cy="76200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Submitted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to 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Sponsor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886200" y="2057400"/>
            <a:ext cx="914400" cy="76200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DRDA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Admin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Review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562600" y="2057400"/>
            <a:ext cx="914400" cy="76200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DRDA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PR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Review</a:t>
            </a:r>
          </a:p>
        </p:txBody>
      </p:sp>
      <p:sp>
        <p:nvSpPr>
          <p:cNvPr id="17" name="Double Bracket 16"/>
          <p:cNvSpPr/>
          <p:nvPr/>
        </p:nvSpPr>
        <p:spPr bwMode="auto">
          <a:xfrm>
            <a:off x="2209800" y="2057400"/>
            <a:ext cx="990600" cy="838200"/>
          </a:xfrm>
          <a:prstGeom prst="bracketPair">
            <a:avLst/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Changes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Made to 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PAF or 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Proposal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315200" y="2057400"/>
            <a:ext cx="914400" cy="76200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Submitted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to 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charset="0"/>
              </a:rPr>
              <a:t>Sponsor</a:t>
            </a:r>
          </a:p>
        </p:txBody>
      </p:sp>
      <p:cxnSp>
        <p:nvCxnSpPr>
          <p:cNvPr id="18448" name="Straight Arrow Connector 19"/>
          <p:cNvCxnSpPr>
            <a:cxnSpLocks noChangeShapeType="1"/>
          </p:cNvCxnSpPr>
          <p:nvPr/>
        </p:nvCxnSpPr>
        <p:spPr bwMode="auto">
          <a:xfrm>
            <a:off x="1676400" y="24384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49" name="Straight Arrow Connector 21"/>
          <p:cNvCxnSpPr>
            <a:cxnSpLocks noChangeShapeType="1"/>
          </p:cNvCxnSpPr>
          <p:nvPr/>
        </p:nvCxnSpPr>
        <p:spPr bwMode="auto">
          <a:xfrm>
            <a:off x="3352800" y="24384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0" name="Straight Arrow Connector 23"/>
          <p:cNvCxnSpPr>
            <a:cxnSpLocks noChangeShapeType="1"/>
          </p:cNvCxnSpPr>
          <p:nvPr/>
        </p:nvCxnSpPr>
        <p:spPr bwMode="auto">
          <a:xfrm>
            <a:off x="5029200" y="24384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1" name="Straight Arrow Connector 24"/>
          <p:cNvCxnSpPr>
            <a:cxnSpLocks noChangeShapeType="1"/>
          </p:cNvCxnSpPr>
          <p:nvPr/>
        </p:nvCxnSpPr>
        <p:spPr bwMode="auto">
          <a:xfrm>
            <a:off x="6705600" y="24384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2" name="Straight Arrow Connector 26"/>
          <p:cNvCxnSpPr>
            <a:cxnSpLocks noChangeShapeType="1"/>
          </p:cNvCxnSpPr>
          <p:nvPr/>
        </p:nvCxnSpPr>
        <p:spPr bwMode="auto">
          <a:xfrm>
            <a:off x="1371600" y="4648200"/>
            <a:ext cx="228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3" name="Straight Arrow Connector 27"/>
          <p:cNvCxnSpPr>
            <a:cxnSpLocks noChangeShapeType="1"/>
          </p:cNvCxnSpPr>
          <p:nvPr/>
        </p:nvCxnSpPr>
        <p:spPr bwMode="auto">
          <a:xfrm>
            <a:off x="2819400" y="4724400"/>
            <a:ext cx="228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4" name="Straight Arrow Connector 28"/>
          <p:cNvCxnSpPr>
            <a:cxnSpLocks noChangeShapeType="1"/>
          </p:cNvCxnSpPr>
          <p:nvPr/>
        </p:nvCxnSpPr>
        <p:spPr bwMode="auto">
          <a:xfrm>
            <a:off x="4191000" y="4648200"/>
            <a:ext cx="228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5" name="Straight Arrow Connector 29"/>
          <p:cNvCxnSpPr>
            <a:cxnSpLocks noChangeShapeType="1"/>
          </p:cNvCxnSpPr>
          <p:nvPr/>
        </p:nvCxnSpPr>
        <p:spPr bwMode="auto">
          <a:xfrm>
            <a:off x="5562600" y="4648200"/>
            <a:ext cx="228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6" name="Straight Arrow Connector 30"/>
          <p:cNvCxnSpPr>
            <a:cxnSpLocks noChangeShapeType="1"/>
          </p:cNvCxnSpPr>
          <p:nvPr/>
        </p:nvCxnSpPr>
        <p:spPr bwMode="auto">
          <a:xfrm>
            <a:off x="7315200" y="4572000"/>
            <a:ext cx="228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eRPM Update – Turn Down Policy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610600" cy="5486400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The system has been updated to reflect the new 18 month turn down policy</a:t>
            </a:r>
          </a:p>
          <a:p>
            <a:pPr lvl="1"/>
            <a:r>
              <a:rPr lang="en-US" sz="2400" dirty="0" smtClean="0"/>
              <a:t>PI and Primary Research Administrator will receive email notification at 13 &amp; 15 months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800" dirty="0" smtClean="0"/>
              <a:t>All PAF contacts will receive an email notification when a PAF is Turned Down or Withdrawn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99A24A-5584-4A48-A265-3675621C56F2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eRPM Update – Turn Down Policy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610600" cy="5562600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If a PAF is turned down and later restored, the department signatures and PI signature(s) will be cleared and required again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Departments can request that ITS perform a bulk change to move a list of PAFs to the state of Turn Down or Withdrawn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99A24A-5584-4A48-A265-3675621C56F2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eRPM Update – Other Changes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610600" cy="5562600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Primary research administrators will be notified when the PI signs the PAF</a:t>
            </a:r>
          </a:p>
          <a:p>
            <a:endParaRPr lang="en-US" sz="2800" dirty="0" smtClean="0"/>
          </a:p>
          <a:p>
            <a:r>
              <a:rPr lang="en-US" sz="2800" dirty="0" smtClean="0"/>
              <a:t>A new state, “Invited for Full Proposal”, has been added for Pre-Proposals (10-PRE00123)</a:t>
            </a:r>
          </a:p>
          <a:p>
            <a:endParaRPr lang="en-US" sz="2800" dirty="0" smtClean="0"/>
          </a:p>
          <a:p>
            <a:r>
              <a:rPr lang="en-US" sz="2800" dirty="0" smtClean="0"/>
              <a:t>An issue with the display of the Grants.gov link when a second submission method (in addition to “Grants.gov through eResearch”) is selected has been fixed.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99A24A-5584-4A48-A265-3675621C56F2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ts_ppt_template_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oc_x0020_Title xmlns="78fe7aad-201d-41b6-be41-f0be737dee5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0F97ADBE782F4287480142195B2DDA" ma:contentTypeVersion="1" ma:contentTypeDescription="Create a new document." ma:contentTypeScope="" ma:versionID="7b224fff0e4a817136085f1fa6e99c24">
  <xsd:schema xmlns:xsd="http://www.w3.org/2001/XMLSchema" xmlns:p="http://schemas.microsoft.com/office/2006/metadata/properties" xmlns:ns2="78fe7aad-201d-41b6-be41-f0be737dee52" targetNamespace="http://schemas.microsoft.com/office/2006/metadata/properties" ma:root="true" ma:fieldsID="4e7d6f0547c9e355492d2b7768a0dfbd" ns2:_="">
    <xsd:import namespace="78fe7aad-201d-41b6-be41-f0be737dee52"/>
    <xsd:element name="properties">
      <xsd:complexType>
        <xsd:sequence>
          <xsd:element name="documentManagement">
            <xsd:complexType>
              <xsd:all>
                <xsd:element ref="ns2:Doc_x0020_Titl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8fe7aad-201d-41b6-be41-f0be737dee52" elementFormDefault="qualified">
    <xsd:import namespace="http://schemas.microsoft.com/office/2006/documentManagement/types"/>
    <xsd:element name="Doc_x0020_Title" ma:index="8" nillable="true" ma:displayName="Doc Title" ma:default="" ma:internalName="Doc_x0020_Titl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A100ED-6A0E-41A3-96CC-61F70148B359}">
  <ds:schemaRefs>
    <ds:schemaRef ds:uri="http://schemas.microsoft.com/office/2006/metadata/properties"/>
    <ds:schemaRef ds:uri="78fe7aad-201d-41b6-be41-f0be737dee52"/>
  </ds:schemaRefs>
</ds:datastoreItem>
</file>

<file path=customXml/itemProps2.xml><?xml version="1.0" encoding="utf-8"?>
<ds:datastoreItem xmlns:ds="http://schemas.openxmlformats.org/officeDocument/2006/customXml" ds:itemID="{0248B7C5-41CB-4B86-B8C0-D0D59CAB84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fe7aad-201d-41b6-be41-f0be737dee5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2C68F7B-017C-494B-8B48-DBDB783D86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28163</TotalTime>
  <Words>529</Words>
  <Application>Microsoft Office PowerPoint</Application>
  <PresentationFormat>On-screen Show (4:3)</PresentationFormat>
  <Paragraphs>141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Capsules</vt:lpstr>
      <vt:lpstr>its_ppt_template_4</vt:lpstr>
      <vt:lpstr>Slide 1</vt:lpstr>
      <vt:lpstr>Agenda</vt:lpstr>
      <vt:lpstr>eRPM Update – PAF Changes</vt:lpstr>
      <vt:lpstr>eRPM Update – PAF Summary</vt:lpstr>
      <vt:lpstr>eRPM Update – PAF Summary</vt:lpstr>
      <vt:lpstr>eRPM Update – New State</vt:lpstr>
      <vt:lpstr>eRPM Update – Turn Down Policy</vt:lpstr>
      <vt:lpstr>eRPM Update – Turn Down Policy</vt:lpstr>
      <vt:lpstr>eRPM Update – Other Changes</vt:lpstr>
      <vt:lpstr>eRPM Update – Other Changes</vt:lpstr>
      <vt:lpstr>Questions &amp; Help</vt:lpstr>
    </vt:vector>
  </TitlesOfParts>
  <Company>---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UL Meeting</dc:title>
  <dc:creator>Hans C. Masing</dc:creator>
  <cp:lastModifiedBy>sutton</cp:lastModifiedBy>
  <cp:revision>1361</cp:revision>
  <cp:lastPrinted>2009-04-22T19:24:48Z</cp:lastPrinted>
  <dcterms:created xsi:type="dcterms:W3CDTF">2000-11-21T17:37:58Z</dcterms:created>
  <dcterms:modified xsi:type="dcterms:W3CDTF">2010-08-10T18:45:27Z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0x010100CE0F97ADBE782F4287480142195B2DDA</vt:lpwstr>
  </property>
</Properties>
</file>