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48"/>
  </p:notesMasterIdLst>
  <p:handoutMasterIdLst>
    <p:handoutMasterId r:id="rId49"/>
  </p:handoutMasterIdLst>
  <p:sldIdLst>
    <p:sldId id="256" r:id="rId2"/>
    <p:sldId id="364" r:id="rId3"/>
    <p:sldId id="397" r:id="rId4"/>
    <p:sldId id="258" r:id="rId5"/>
    <p:sldId id="398" r:id="rId6"/>
    <p:sldId id="259" r:id="rId7"/>
    <p:sldId id="285" r:id="rId8"/>
    <p:sldId id="286" r:id="rId9"/>
    <p:sldId id="288" r:id="rId10"/>
    <p:sldId id="289" r:id="rId11"/>
    <p:sldId id="290" r:id="rId12"/>
    <p:sldId id="292" r:id="rId13"/>
    <p:sldId id="293" r:id="rId14"/>
    <p:sldId id="264" r:id="rId15"/>
    <p:sldId id="265" r:id="rId16"/>
    <p:sldId id="2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89" r:id="rId40"/>
    <p:sldId id="390" r:id="rId41"/>
    <p:sldId id="391" r:id="rId42"/>
    <p:sldId id="392" r:id="rId43"/>
    <p:sldId id="393" r:id="rId44"/>
    <p:sldId id="394" r:id="rId45"/>
    <p:sldId id="395" r:id="rId46"/>
    <p:sldId id="396" r:id="rId47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828" y="-192"/>
      </p:cViewPr>
      <p:guideLst>
        <p:guide orient="horz" pos="528"/>
        <p:guide pos="5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40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44.wmf"/><Relationship Id="rId1" Type="http://schemas.openxmlformats.org/officeDocument/2006/relationships/image" Target="../media/image6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42793-D3F6-4C4F-A85A-482FF7C07A3F}" type="datetimeFigureOut">
              <a:rPr lang="sv-SE" smtClean="0"/>
              <a:pPr/>
              <a:t>2013-03-05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7053E-2060-5B4E-94AA-FB13A9BE48E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2779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F80B0C4-5CD6-3F48-8102-F55F24026E3E}" type="datetimeFigureOut">
              <a:rPr lang="sv-SE" smtClean="0"/>
              <a:pPr/>
              <a:t>2013-03-05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46308A2-BC26-6348-AACA-35DE50C3006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862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78496-C4E9-714F-BC34-5611B0D480AB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13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905CA-33EA-2A41-A34C-67B9959D49ED}" type="slidenum">
              <a:rPr lang="en-US"/>
              <a:pPr/>
              <a:t>14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51FA9-FF24-AA47-9AB2-779EDCB19B13}" type="slidenum">
              <a:rPr lang="en-US"/>
              <a:pPr/>
              <a:t>15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40B38-2070-A74D-8017-49BFE907DC34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A6D9C-99CB-164D-80B5-DEA815B235F2}" type="slidenum">
              <a:rPr lang="en-US"/>
              <a:pPr/>
              <a:t>17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A6D9C-99CB-164D-80B5-DEA815B235F2}" type="slidenum">
              <a:rPr lang="en-US"/>
              <a:pPr/>
              <a:t>18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DB1AF-96D4-EE49-8486-84C924CDC259}" type="slidenum">
              <a:rPr lang="en-US"/>
              <a:pPr/>
              <a:t>19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03478-6607-E942-9F87-5903BD2E189E}" type="slidenum">
              <a:rPr lang="en-US"/>
              <a:pPr/>
              <a:t>20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03478-6607-E942-9F87-5903BD2E189E}" type="slidenum">
              <a:rPr lang="en-US"/>
              <a:pPr/>
              <a:t>21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5A0A8-6850-AF4E-AC3B-F907125D98CC}" type="slidenum">
              <a:rPr lang="en-US"/>
              <a:pPr/>
              <a:t>22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0FA64-4DB5-024A-AFC8-F16270C0487D}" type="slidenum">
              <a:rPr lang="en-US"/>
              <a:pPr/>
              <a:t>4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DAA17-7B89-7E46-9ACE-12D120C50A06}" type="slidenum">
              <a:rPr lang="en-US"/>
              <a:pPr/>
              <a:t>23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DAA17-7B89-7E46-9ACE-12D120C50A06}" type="slidenum">
              <a:rPr lang="en-US"/>
              <a:pPr/>
              <a:t>24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03478-6607-E942-9F87-5903BD2E189E}" type="slidenum">
              <a:rPr lang="en-US"/>
              <a:pPr/>
              <a:t>26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4BCAE-AC6C-BA44-A643-244DA466FD5D}" type="slidenum">
              <a:rPr lang="en-US"/>
              <a:pPr/>
              <a:t>27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4BCAE-AC6C-BA44-A643-244DA466FD5D}" type="slidenum">
              <a:rPr lang="en-US"/>
              <a:pPr/>
              <a:t>28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DB1AF-96D4-EE49-8486-84C924CDC259}" type="slidenum">
              <a:rPr lang="en-US"/>
              <a:pPr/>
              <a:t>29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03478-6607-E942-9F87-5903BD2E189E}" type="slidenum">
              <a:rPr lang="en-US"/>
              <a:pPr/>
              <a:t>30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EE1363-322A-9C46-BD37-DA942ED01C58}" type="slidenum">
              <a:rPr lang="en-US"/>
              <a:pPr/>
              <a:t>31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4BCAE-AC6C-BA44-A643-244DA466FD5D}" type="slidenum">
              <a:rPr lang="en-US"/>
              <a:pPr/>
              <a:t>32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03478-6607-E942-9F87-5903BD2E189E}" type="slidenum">
              <a:rPr lang="en-US"/>
              <a:pPr/>
              <a:t>33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6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5A0A8-6850-AF4E-AC3B-F907125D98CC}" type="slidenum">
              <a:rPr lang="en-US"/>
              <a:pPr/>
              <a:t>34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DAA17-7B89-7E46-9ACE-12D120C50A06}" type="slidenum">
              <a:rPr lang="en-US"/>
              <a:pPr/>
              <a:t>35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DAA17-7B89-7E46-9ACE-12D120C50A06}" type="slidenum">
              <a:rPr lang="en-US"/>
              <a:pPr/>
              <a:t>36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7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8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9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10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11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12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0D5D-9428-42B2-93DD-F7CD81EEEECF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ACAB-3174-4BEA-AA37-A77062875218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940F-B85C-43DA-885B-CDFDBC1B886B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6B9B3-4488-42AE-8EC7-19D03B649574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6259C9-FB97-401E-A4C0-6461D6C8375B}" type="datetime1">
              <a:rPr lang="sv-SE" smtClean="0"/>
              <a:pPr/>
              <a:t>2013-03-05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8951FF48-9768-D448-ABCF-D01CDF4E11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3521-3B75-4526-A489-1A4125949538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34D33-165E-4AF0-8982-A31F527A5D97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F993-B72D-48F6-B191-9FF852F6400B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0B25-8A39-44CF-B56D-B37F6B1C9D10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DCC2-DEAB-4A84-BE94-498312666E15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B8E5-8E17-47E1-A5D9-5BAD4584142A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9AB9-D3C5-4F6A-9E85-5B2E4C84C395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F921-400F-4FAE-95B0-BCBD45510D62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CD318E-36E0-4C1F-99CA-7B5DF80DC781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D7412D5-7A4B-DC4A-8BD6-52E625FCB875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Microsoft_Word_97_-_2003_Document4.doc"/><Relationship Id="rId5" Type="http://schemas.openxmlformats.org/officeDocument/2006/relationships/image" Target="../media/image25.wmf"/><Relationship Id="rId4" Type="http://schemas.openxmlformats.org/officeDocument/2006/relationships/oleObject" Target="../embeddings/Microsoft_Word_97_-_2003_Document3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Microsoft_Word_97_-_2003_Document6.doc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Word_97_-_2003_Document5.doc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57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5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6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6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Microsoft_Word_97_-_2003_Document8.doc"/><Relationship Id="rId5" Type="http://schemas.openxmlformats.org/officeDocument/2006/relationships/image" Target="../media/image64.wmf"/><Relationship Id="rId4" Type="http://schemas.openxmlformats.org/officeDocument/2006/relationships/oleObject" Target="../embeddings/Microsoft_Word_97_-_2003_Document7.doc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5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58.bin"/><Relationship Id="rId9" Type="http://schemas.openxmlformats.org/officeDocument/2006/relationships/image" Target="../media/image68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61.bin"/><Relationship Id="rId9" Type="http://schemas.openxmlformats.org/officeDocument/2006/relationships/image" Target="../media/image7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71.wmf"/><Relationship Id="rId4" Type="http://schemas.openxmlformats.org/officeDocument/2006/relationships/oleObject" Target="../embeddings/oleObject6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7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7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7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1.doc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78.wmf"/><Relationship Id="rId9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8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84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86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88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Word_97_-_2003_Document2.doc"/><Relationship Id="rId5" Type="http://schemas.openxmlformats.org/officeDocument/2006/relationships/image" Target="../media/image8.w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Lecture 20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470416"/>
              </p:ext>
            </p:extLst>
          </p:nvPr>
        </p:nvGraphicFramePr>
        <p:xfrm>
          <a:off x="1025525" y="2260600"/>
          <a:ext cx="5424488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2" name="Equation" r:id="rId4" imgW="2476500" imgH="1803400" progId="Equation.3">
                  <p:embed/>
                </p:oleObj>
              </mc:Choice>
              <mc:Fallback>
                <p:oleObj name="Equation" r:id="rId4" imgW="2476500" imgH="1803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2260600"/>
                        <a:ext cx="5424488" cy="394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25525" y="1656081"/>
            <a:ext cx="47540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Given X, Calculate T and V</a:t>
            </a:r>
            <a:endParaRPr lang="en-US" sz="26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40"/>
          <p:cNvGrpSpPr/>
          <p:nvPr/>
        </p:nvGrpSpPr>
        <p:grpSpPr>
          <a:xfrm>
            <a:off x="911755" y="1877455"/>
            <a:ext cx="7980892" cy="1535430"/>
            <a:chOff x="1000654" y="3613665"/>
            <a:chExt cx="7980892" cy="1535430"/>
          </a:xfrm>
        </p:grpSpPr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000654" y="3613665"/>
              <a:ext cx="475403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sv-SE" sz="2600" u="sng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(b)</a:t>
              </a:r>
            </a:p>
          </p:txBody>
        </p:sp>
        <p:grpSp>
          <p:nvGrpSpPr>
            <p:cNvPr id="4" name="Grupp 39"/>
            <p:cNvGrpSpPr/>
            <p:nvPr/>
          </p:nvGrpSpPr>
          <p:grpSpPr>
            <a:xfrm>
              <a:off x="1783821" y="3613665"/>
              <a:ext cx="7197725" cy="1535430"/>
              <a:chOff x="1783821" y="3613665"/>
              <a:chExt cx="7197725" cy="1535430"/>
            </a:xfrm>
          </p:grpSpPr>
          <p:graphicFrame>
            <p:nvGraphicFramePr>
              <p:cNvPr id="89095" name="Object 7"/>
              <p:cNvGraphicFramePr>
                <a:graphicFrameLocks noChangeAspect="1"/>
              </p:cNvGraphicFramePr>
              <p:nvPr/>
            </p:nvGraphicFramePr>
            <p:xfrm>
              <a:off x="1783821" y="3613665"/>
              <a:ext cx="7197725" cy="5318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250" name="Equation" r:id="rId4" imgW="3098800" imgH="228600" progId="Equation.3">
                      <p:embed/>
                    </p:oleObj>
                  </mc:Choice>
                  <mc:Fallback>
                    <p:oleObj name="Equation" r:id="rId4" imgW="3098800" imgH="22860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83821" y="3613665"/>
                            <a:ext cx="7197725" cy="5318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" name="Grupp 37"/>
              <p:cNvGrpSpPr/>
              <p:nvPr/>
            </p:nvGrpSpPr>
            <p:grpSpPr>
              <a:xfrm>
                <a:off x="4428333" y="4145477"/>
                <a:ext cx="2816226" cy="660958"/>
                <a:chOff x="4428333" y="4107377"/>
                <a:chExt cx="2816226" cy="660958"/>
              </a:xfrm>
            </p:grpSpPr>
            <p:graphicFrame>
              <p:nvGraphicFramePr>
                <p:cNvPr id="89096" name="Object 8"/>
                <p:cNvGraphicFramePr>
                  <a:graphicFrameLocks noChangeAspect="1"/>
                </p:cNvGraphicFramePr>
                <p:nvPr/>
              </p:nvGraphicFramePr>
              <p:xfrm>
                <a:off x="5135562" y="4236523"/>
                <a:ext cx="1239837" cy="5318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3251" name="Equation" r:id="rId6" imgW="533169" imgH="228501" progId="Equation.3">
                        <p:embed/>
                      </p:oleObj>
                    </mc:Choice>
                    <mc:Fallback>
                      <p:oleObj name="Equation" r:id="rId6" imgW="533169" imgH="228501" progId="Equation.3">
                        <p:embed/>
                        <p:pic>
                          <p:nvPicPr>
                            <p:cNvPr id="0" name="Picture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35562" y="4236523"/>
                              <a:ext cx="1239837" cy="5318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17" name="Vinklad  16"/>
                <p:cNvCxnSpPr/>
                <p:nvPr/>
              </p:nvCxnSpPr>
              <p:spPr>
                <a:xfrm>
                  <a:off x="4428333" y="4107377"/>
                  <a:ext cx="622300" cy="393700"/>
                </a:xfrm>
                <a:prstGeom prst="bentConnector3">
                  <a:avLst>
                    <a:gd name="adj1" fmla="val 1020"/>
                  </a:avLst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Vinklad  24"/>
                <p:cNvCxnSpPr/>
                <p:nvPr/>
              </p:nvCxnSpPr>
              <p:spPr>
                <a:xfrm flipV="1">
                  <a:off x="6433345" y="4107377"/>
                  <a:ext cx="811214" cy="393700"/>
                </a:xfrm>
                <a:prstGeom prst="bentConnector3">
                  <a:avLst>
                    <a:gd name="adj1" fmla="val 100098"/>
                  </a:avLst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 Box 3"/>
              <p:cNvSpPr txBox="1">
                <a:spLocks noChangeArrowheads="1"/>
              </p:cNvSpPr>
              <p:nvPr/>
            </p:nvSpPr>
            <p:spPr bwMode="auto">
              <a:xfrm>
                <a:off x="4898233" y="4656652"/>
                <a:ext cx="2696366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sv-SE" sz="2600" dirty="0" smtClean="0"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(if reversible)</a:t>
                </a:r>
              </a:p>
            </p:txBody>
          </p:sp>
        </p:grpSp>
      </p:grpSp>
      <p:graphicFrame>
        <p:nvGraphicFramePr>
          <p:cNvPr id="931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030769"/>
              </p:ext>
            </p:extLst>
          </p:nvPr>
        </p:nvGraphicFramePr>
        <p:xfrm>
          <a:off x="975254" y="3400185"/>
          <a:ext cx="4524793" cy="332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2" name="Equation" r:id="rId8" imgW="1955520" imgH="1549080" progId="Equation.3">
                  <p:embed/>
                </p:oleObj>
              </mc:Choice>
              <mc:Fallback>
                <p:oleObj name="Equation" r:id="rId8" imgW="1955520" imgH="15490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254" y="3400185"/>
                        <a:ext cx="4524793" cy="332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14400" y="1378174"/>
            <a:ext cx="47540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Given T, Calculate X and V</a:t>
            </a:r>
            <a:endParaRPr lang="en-US" sz="26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75255" y="1686955"/>
            <a:ext cx="47540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sv-SE" sz="2600" u="sng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(c) </a:t>
            </a:r>
            <a:r>
              <a:rPr lang="sv-SE" sz="2600" u="sng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Levenspiel</a:t>
            </a:r>
            <a:r>
              <a:rPr lang="sv-SE" sz="2600" u="sng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sv-SE" sz="2600" u="sng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Plot</a:t>
            </a:r>
            <a:endParaRPr lang="sv-SE" sz="2600" u="sng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078817"/>
              </p:ext>
            </p:extLst>
          </p:nvPr>
        </p:nvGraphicFramePr>
        <p:xfrm>
          <a:off x="3548063" y="2179398"/>
          <a:ext cx="28829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5" name="Equation" r:id="rId4" imgW="1193800" imgH="431800" progId="Equation.3">
                  <p:embed/>
                </p:oleObj>
              </mc:Choice>
              <mc:Fallback>
                <p:oleObj name="Equation" r:id="rId4" imgW="1193800" imgH="431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063" y="2179398"/>
                        <a:ext cx="288290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710774"/>
              </p:ext>
            </p:extLst>
          </p:nvPr>
        </p:nvGraphicFramePr>
        <p:xfrm>
          <a:off x="975255" y="4218837"/>
          <a:ext cx="6995584" cy="839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6" name="Equation" r:id="rId6" imgW="3276600" imgH="393700" progId="Equation.3">
                  <p:embed/>
                </p:oleObj>
              </mc:Choice>
              <mc:Fallback>
                <p:oleObj name="Equation" r:id="rId6" imgW="3276600" imgH="393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255" y="4218837"/>
                        <a:ext cx="6995584" cy="839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691747"/>
              </p:ext>
            </p:extLst>
          </p:nvPr>
        </p:nvGraphicFramePr>
        <p:xfrm>
          <a:off x="3578225" y="3297238"/>
          <a:ext cx="21510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7" name="Equation" r:id="rId8" imgW="977476" imgH="177723" progId="Equation.3">
                  <p:embed/>
                </p:oleObj>
              </mc:Choice>
              <mc:Fallback>
                <p:oleObj name="Equation" r:id="rId8" imgW="977476" imgH="177723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3297238"/>
                        <a:ext cx="215106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75255" y="1686955"/>
            <a:ext cx="47540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sv-SE" sz="2600" u="sng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(c) </a:t>
            </a:r>
            <a:r>
              <a:rPr lang="sv-SE" sz="2600" u="sng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Levenspiel</a:t>
            </a:r>
            <a:r>
              <a:rPr lang="sv-SE" sz="2600" u="sng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sv-SE" sz="2600" u="sng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Plot</a:t>
            </a:r>
            <a:endParaRPr lang="sv-SE" sz="2600" u="sng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4" name="Picture 5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256" y="2438400"/>
            <a:ext cx="7840068" cy="3368129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1762645" y="4275645"/>
            <a:ext cx="6548840" cy="2781323"/>
            <a:chOff x="2070100" y="3673983"/>
            <a:chExt cx="7086600" cy="3061780"/>
          </a:xfrm>
        </p:grpSpPr>
        <p:graphicFrame>
          <p:nvGraphicFramePr>
            <p:cNvPr id="91141" name="Object 5"/>
            <p:cNvGraphicFramePr>
              <a:graphicFrameLocks noChangeAspect="1"/>
            </p:cNvGraphicFramePr>
            <p:nvPr/>
          </p:nvGraphicFramePr>
          <p:xfrm>
            <a:off x="2070100" y="3886200"/>
            <a:ext cx="4395788" cy="284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16" name="Dokument" r:id="rId4" imgW="4395216" imgH="2849880" progId="Word.Document.8">
                    <p:embed/>
                  </p:oleObj>
                </mc:Choice>
                <mc:Fallback>
                  <p:oleObj name="Dokument" r:id="rId4" imgW="4395216" imgH="2849880" progId="Word.Document.8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0100" y="3886200"/>
                          <a:ext cx="4395788" cy="2849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2579688" y="3673983"/>
              <a:ext cx="6577012" cy="457200"/>
            </a:xfrm>
            <a:prstGeom prst="rect">
              <a:avLst/>
            </a:prstGeom>
          </p:spPr>
          <p:txBody>
            <a:bodyPr bIns="9144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CSTR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     X = 0.95     T = 395 K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1734601" y="1554118"/>
            <a:ext cx="5430474" cy="2653287"/>
            <a:chOff x="2054401" y="640384"/>
            <a:chExt cx="5921199" cy="3108531"/>
          </a:xfrm>
        </p:grpSpPr>
        <p:graphicFrame>
          <p:nvGraphicFramePr>
            <p:cNvPr id="9113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806915"/>
                </p:ext>
              </p:extLst>
            </p:nvPr>
          </p:nvGraphicFramePr>
          <p:xfrm>
            <a:off x="2054401" y="893002"/>
            <a:ext cx="4445000" cy="285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17" name="Document" r:id="rId6" imgW="4443984" imgH="2855976" progId="Word.Document.8">
                    <p:embed/>
                  </p:oleObj>
                </mc:Choice>
                <mc:Fallback>
                  <p:oleObj name="Document" r:id="rId6" imgW="4443984" imgH="2855976" progId="Word.Document.8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4401" y="893002"/>
                          <a:ext cx="4445000" cy="2855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2"/>
            <p:cNvSpPr txBox="1">
              <a:spLocks noChangeArrowheads="1"/>
            </p:cNvSpPr>
            <p:nvPr/>
          </p:nvSpPr>
          <p:spPr>
            <a:xfrm>
              <a:off x="2579688" y="640384"/>
              <a:ext cx="5395912" cy="457200"/>
            </a:xfrm>
            <a:prstGeom prst="rect">
              <a:avLst/>
            </a:prstGeom>
          </p:spPr>
          <p:txBody>
            <a:bodyPr bIns="9144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CSTR 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    X = 0.6     T = 360 K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 12"/>
          <p:cNvGrpSpPr/>
          <p:nvPr/>
        </p:nvGrpSpPr>
        <p:grpSpPr>
          <a:xfrm>
            <a:off x="1087438" y="60325"/>
            <a:ext cx="7530769" cy="7145427"/>
            <a:chOff x="1087438" y="60325"/>
            <a:chExt cx="7530769" cy="7145427"/>
          </a:xfrm>
        </p:grpSpPr>
        <p:sp>
          <p:nvSpPr>
            <p:cNvPr id="92166" name="Rectangle 6"/>
            <p:cNvSpPr>
              <a:spLocks noChangeArrowheads="1"/>
            </p:cNvSpPr>
            <p:nvPr/>
          </p:nvSpPr>
          <p:spPr bwMode="auto">
            <a:xfrm>
              <a:off x="1087438" y="60325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sv-SE" sz="2400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3656539" y="1312070"/>
              <a:ext cx="2503122" cy="503773"/>
            </a:xfrm>
            <a:prstGeom prst="rect">
              <a:avLst/>
            </a:prstGeom>
          </p:spPr>
          <p:txBody>
            <a:bodyPr bIns="91440" anchor="b" anchorCtr="0">
              <a:no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en-US" sz="2600" dirty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PFR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     X = 0.6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8" name="Rectangle 2"/>
            <p:cNvSpPr txBox="1">
              <a:spLocks noChangeArrowheads="1"/>
            </p:cNvSpPr>
            <p:nvPr/>
          </p:nvSpPr>
          <p:spPr>
            <a:xfrm>
              <a:off x="3580339" y="4086200"/>
              <a:ext cx="2727021" cy="503773"/>
            </a:xfrm>
            <a:prstGeom prst="rect">
              <a:avLst/>
            </a:prstGeom>
          </p:spPr>
          <p:txBody>
            <a:bodyPr bIns="91440" anchor="b" anchorCtr="0">
              <a:no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en-US" sz="2600" dirty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PFR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     X = 0.95</a:t>
              </a:r>
              <a:endParaRPr lang="en-US" sz="2600" dirty="0"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graphicFrame>
          <p:nvGraphicFramePr>
            <p:cNvPr id="3072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7904883"/>
                </p:ext>
              </p:extLst>
            </p:nvPr>
          </p:nvGraphicFramePr>
          <p:xfrm>
            <a:off x="2377744" y="1591575"/>
            <a:ext cx="6240463" cy="2693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8" name="Document" r:id="rId4" imgW="6228715" imgH="2849519" progId="Word.Document.8">
                    <p:embed/>
                  </p:oleObj>
                </mc:Choice>
                <mc:Fallback>
                  <p:oleObj name="Document" r:id="rId4" imgW="6228715" imgH="2849519" progId="Word.Document.8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7744" y="1591575"/>
                          <a:ext cx="6240463" cy="26938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5594802"/>
                </p:ext>
              </p:extLst>
            </p:nvPr>
          </p:nvGraphicFramePr>
          <p:xfrm>
            <a:off x="2286000" y="4362539"/>
            <a:ext cx="6316663" cy="2843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9" name="Dokument" r:id="rId6" imgW="6239256" imgH="2843784" progId="Word.Document.8">
                    <p:embed/>
                  </p:oleObj>
                </mc:Choice>
                <mc:Fallback>
                  <p:oleObj name="Dokument" r:id="rId6" imgW="6239256" imgH="2843784" progId="Word.Document.8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4362539"/>
                          <a:ext cx="6316663" cy="2843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sv-SE" sz="240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aphicFrame>
        <p:nvGraphicFramePr>
          <p:cNvPr id="931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764057"/>
              </p:ext>
            </p:extLst>
          </p:nvPr>
        </p:nvGraphicFramePr>
        <p:xfrm>
          <a:off x="825500" y="2133600"/>
          <a:ext cx="7962900" cy="2133600"/>
        </p:xfrm>
        <a:graphic>
          <a:graphicData uri="http://schemas.openxmlformats.org/drawingml/2006/table">
            <a:tbl>
              <a:tblPr/>
              <a:tblGrid>
                <a:gridCol w="1990725"/>
                <a:gridCol w="1990725"/>
                <a:gridCol w="1990725"/>
                <a:gridCol w="1990725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CSTR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= 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 = 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 = 2.05 dm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dirty="0" smtClean="0">
                          <a:solidFill>
                            <a:srgbClr val="FF00FF"/>
                          </a:solidFill>
                          <a:latin typeface="Arial" pitchFamily="34" charset="0"/>
                          <a:cs typeface="Arial" pitchFamily="34" charset="0"/>
                        </a:rPr>
                        <a:t>PFR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= 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exit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= 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 = 5.28 dm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CSTR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= 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 = 395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 = 7.59 dm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dirty="0" smtClean="0">
                          <a:solidFill>
                            <a:srgbClr val="FF00FF"/>
                          </a:solidFill>
                          <a:latin typeface="Arial" pitchFamily="34" charset="0"/>
                          <a:cs typeface="Arial" pitchFamily="34" charset="0"/>
                        </a:rPr>
                        <a:t>PFR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= 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exit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= 395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 = 6.62 dm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 - 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91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18162"/>
              </p:ext>
            </p:extLst>
          </p:nvPr>
        </p:nvGraphicFramePr>
        <p:xfrm>
          <a:off x="792163" y="1786175"/>
          <a:ext cx="7573962" cy="397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18" name="Equation" r:id="rId4" imgW="2831760" imgH="1676160" progId="Equation.3">
                  <p:embed/>
                </p:oleObj>
              </mc:Choice>
              <mc:Fallback>
                <p:oleObj name="Equation" r:id="rId4" imgW="2831760" imgH="1676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1786175"/>
                        <a:ext cx="7573962" cy="3970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en-US" dirty="0" smtClean="0"/>
              <a:t>in terms of Enthalpy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93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984054"/>
              </p:ext>
            </p:extLst>
          </p:nvPr>
        </p:nvGraphicFramePr>
        <p:xfrm>
          <a:off x="936626" y="2498726"/>
          <a:ext cx="34639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2" name="Equation" r:id="rId4" imgW="1447560" imgH="241200" progId="Equation.3">
                  <p:embed/>
                </p:oleObj>
              </mc:Choice>
              <mc:Fallback>
                <p:oleObj name="Equation" r:id="rId4" imgW="144756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6" y="2498726"/>
                        <a:ext cx="3463925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27321"/>
              </p:ext>
            </p:extLst>
          </p:nvPr>
        </p:nvGraphicFramePr>
        <p:xfrm>
          <a:off x="936626" y="3303588"/>
          <a:ext cx="20642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3" name="Equation" r:id="rId6" imgW="888614" imgH="393529" progId="Equation.3">
                  <p:embed/>
                </p:oleObj>
              </mc:Choice>
              <mc:Fallback>
                <p:oleObj name="Equation" r:id="rId6" imgW="888614" imgH="39352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6" y="3303588"/>
                        <a:ext cx="20642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306297"/>
              </p:ext>
            </p:extLst>
          </p:nvPr>
        </p:nvGraphicFramePr>
        <p:xfrm>
          <a:off x="1011238" y="4594225"/>
          <a:ext cx="6121400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4" name="Equation" r:id="rId8" imgW="2781000" imgH="736560" progId="Equation.3">
                  <p:embed/>
                </p:oleObj>
              </mc:Choice>
              <mc:Fallback>
                <p:oleObj name="Equation" r:id="rId8" imgW="2781000" imgH="7365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4594225"/>
                        <a:ext cx="6121400" cy="161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57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354931"/>
              </p:ext>
            </p:extLst>
          </p:nvPr>
        </p:nvGraphicFramePr>
        <p:xfrm>
          <a:off x="993775" y="1433513"/>
          <a:ext cx="254317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5" name="Equation" r:id="rId10" imgW="1117440" imgH="393480" progId="Equation.3">
                  <p:embed/>
                </p:oleObj>
              </mc:Choice>
              <mc:Fallback>
                <p:oleObj name="Equation" r:id="rId10" imgW="11174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1433513"/>
                        <a:ext cx="2543175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391598"/>
              </p:ext>
            </p:extLst>
          </p:nvPr>
        </p:nvGraphicFramePr>
        <p:xfrm>
          <a:off x="858838" y="1651000"/>
          <a:ext cx="647541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06" name="Equation" r:id="rId4" imgW="2781000" imgH="431640" progId="Equation.3">
                  <p:embed/>
                </p:oleObj>
              </mc:Choice>
              <mc:Fallback>
                <p:oleObj name="Equation" r:id="rId4" imgW="27810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1651000"/>
                        <a:ext cx="6475412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893335"/>
              </p:ext>
            </p:extLst>
          </p:nvPr>
        </p:nvGraphicFramePr>
        <p:xfrm>
          <a:off x="922338" y="3124200"/>
          <a:ext cx="50641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07" name="Equation" r:id="rId6" imgW="2108160" imgH="393480" progId="Equation.3">
                  <p:embed/>
                </p:oleObj>
              </mc:Choice>
              <mc:Fallback>
                <p:oleObj name="Equation" r:id="rId6" imgW="21081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3124200"/>
                        <a:ext cx="506412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2"/>
          <p:cNvGrpSpPr/>
          <p:nvPr/>
        </p:nvGrpSpPr>
        <p:grpSpPr>
          <a:xfrm>
            <a:off x="952500" y="4522804"/>
            <a:ext cx="5316538" cy="1535710"/>
            <a:chOff x="1857535" y="4792133"/>
            <a:chExt cx="4924266" cy="1422400"/>
          </a:xfrm>
        </p:grpSpPr>
        <p:sp>
          <p:nvSpPr>
            <p:cNvPr id="134150" name="Rectangle 6"/>
            <p:cNvSpPr>
              <a:spLocks noChangeArrowheads="1"/>
            </p:cNvSpPr>
            <p:nvPr/>
          </p:nvSpPr>
          <p:spPr bwMode="auto">
            <a:xfrm>
              <a:off x="1857535" y="4792133"/>
              <a:ext cx="4924266" cy="1422400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940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9127221"/>
                </p:ext>
              </p:extLst>
            </p:nvPr>
          </p:nvGraphicFramePr>
          <p:xfrm>
            <a:off x="2207483" y="5000911"/>
            <a:ext cx="4371407" cy="10130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008" name="Equation" r:id="rId8" imgW="1917360" imgH="444240" progId="Equation.3">
                    <p:embed/>
                  </p:oleObj>
                </mc:Choice>
                <mc:Fallback>
                  <p:oleObj name="Equation" r:id="rId8" imgW="1917360" imgH="4442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7483" y="5000911"/>
                          <a:ext cx="4371407" cy="10130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8312" y="6210300"/>
            <a:ext cx="5206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Arial" pitchFamily="34" charset="0"/>
                <a:cs typeface="Arial" pitchFamily="34" charset="0"/>
              </a:rPr>
              <a:t>Need to determine T</a:t>
            </a:r>
            <a:r>
              <a:rPr lang="sv-SE" sz="2800" baseline="-25000" dirty="0" smtClean="0">
                <a:latin typeface="Arial" pitchFamily="34" charset="0"/>
                <a:cs typeface="Arial" pitchFamily="34" charset="0"/>
              </a:rPr>
              <a:t>a</a:t>
            </a:r>
            <a:endParaRPr lang="sv-S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440481"/>
              </p:ext>
            </p:extLst>
          </p:nvPr>
        </p:nvGraphicFramePr>
        <p:xfrm>
          <a:off x="573088" y="2914968"/>
          <a:ext cx="7342187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74" name="Equation" r:id="rId4" imgW="3327120" imgH="507960" progId="">
                  <p:embed/>
                </p:oleObj>
              </mc:Choice>
              <mc:Fallback>
                <p:oleObj name="Equation" r:id="rId4" imgW="3327120" imgH="5079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2914968"/>
                        <a:ext cx="7342187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7"/>
          <p:cNvGrpSpPr/>
          <p:nvPr/>
        </p:nvGrpSpPr>
        <p:grpSpPr>
          <a:xfrm>
            <a:off x="993525" y="4197756"/>
            <a:ext cx="5729563" cy="1190158"/>
            <a:chOff x="479682" y="4588347"/>
            <a:chExt cx="5729563" cy="1190158"/>
          </a:xfrm>
        </p:grpSpPr>
        <p:graphicFrame>
          <p:nvGraphicFramePr>
            <p:cNvPr id="11059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5890538"/>
                </p:ext>
              </p:extLst>
            </p:nvPr>
          </p:nvGraphicFramePr>
          <p:xfrm>
            <a:off x="558807" y="4588347"/>
            <a:ext cx="5424487" cy="973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975" name="Equation" r:id="rId6" imgW="2260440" imgH="406080" progId="">
                    <p:embed/>
                  </p:oleObj>
                </mc:Choice>
                <mc:Fallback>
                  <p:oleObj name="Equation" r:id="rId6" imgW="2260440" imgH="40608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807" y="4588347"/>
                          <a:ext cx="5424487" cy="973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ktangel 6"/>
            <p:cNvSpPr/>
            <p:nvPr/>
          </p:nvSpPr>
          <p:spPr>
            <a:xfrm>
              <a:off x="479682" y="4588347"/>
              <a:ext cx="5729563" cy="119015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Last Lecture </a:t>
            </a:r>
            <a:br>
              <a:rPr lang="en-US" dirty="0" smtClean="0"/>
            </a:b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dirty="0" smtClean="0">
                <a:cs typeface="Arial" pitchFamily="34" charset="0"/>
              </a:rPr>
              <a:t>Fundamentals</a:t>
            </a:r>
            <a:endParaRPr lang="en-US" dirty="0"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 10"/>
          <p:cNvGrpSpPr/>
          <p:nvPr/>
        </p:nvGrpSpPr>
        <p:grpSpPr>
          <a:xfrm>
            <a:off x="682629" y="2422525"/>
            <a:ext cx="8207375" cy="492443"/>
            <a:chOff x="919691" y="2574922"/>
            <a:chExt cx="8207375" cy="492443"/>
          </a:xfrm>
        </p:grpSpPr>
        <p:sp>
          <p:nvSpPr>
            <p:cNvPr id="9" name="textruta 8"/>
            <p:cNvSpPr txBox="1"/>
            <p:nvPr/>
          </p:nvSpPr>
          <p:spPr>
            <a:xfrm>
              <a:off x="919691" y="2574922"/>
              <a:ext cx="82073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Substituting for </a:t>
              </a:r>
              <a:endParaRPr lang="en-US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842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6703291"/>
                </p:ext>
              </p:extLst>
            </p:nvPr>
          </p:nvGraphicFramePr>
          <p:xfrm>
            <a:off x="3340625" y="2576828"/>
            <a:ext cx="411163" cy="47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976" name="Equation" r:id="rId8" imgW="177480" imgH="203040" progId="">
                    <p:embed/>
                  </p:oleObj>
                </mc:Choice>
                <mc:Fallback>
                  <p:oleObj name="Equation" r:id="rId8" imgW="177480" imgH="20304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0625" y="2576828"/>
                          <a:ext cx="411163" cy="471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663158"/>
              </p:ext>
            </p:extLst>
          </p:nvPr>
        </p:nvGraphicFramePr>
        <p:xfrm>
          <a:off x="993525" y="5645150"/>
          <a:ext cx="5697538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77" name="Equation" r:id="rId10" imgW="2070000" imgH="482400" progId="Equation.3">
                  <p:embed/>
                </p:oleObj>
              </mc:Choice>
              <mc:Fallback>
                <p:oleObj name="Equation" r:id="rId10" imgW="207000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525" y="5645150"/>
                        <a:ext cx="5697538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546679"/>
              </p:ext>
            </p:extLst>
          </p:nvPr>
        </p:nvGraphicFramePr>
        <p:xfrm>
          <a:off x="1541488" y="1417638"/>
          <a:ext cx="5181600" cy="130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78" name="Equation" r:id="rId12" imgW="2616120" imgH="660240" progId="Equation.3">
                  <p:embed/>
                </p:oleObj>
              </mc:Choice>
              <mc:Fallback>
                <p:oleObj name="Equation" r:id="rId12" imgW="2616120" imgH="660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88" y="1417638"/>
                        <a:ext cx="5181600" cy="13020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/>
          <p:cNvSpPr txBox="1"/>
          <p:nvPr/>
        </p:nvSpPr>
        <p:spPr>
          <a:xfrm>
            <a:off x="931863" y="879157"/>
            <a:ext cx="2573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Exchange: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465239"/>
              </p:ext>
            </p:extLst>
          </p:nvPr>
        </p:nvGraphicFramePr>
        <p:xfrm>
          <a:off x="1458914" y="1801813"/>
          <a:ext cx="5418108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10" name="Equation" r:id="rId4" imgW="2082800" imgH="457200" progId="Equation.3">
                  <p:embed/>
                </p:oleObj>
              </mc:Choice>
              <mc:Fallback>
                <p:oleObj name="Equation" r:id="rId4" imgW="20828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4" y="1801813"/>
                        <a:ext cx="5418108" cy="1188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131446"/>
              </p:ext>
            </p:extLst>
          </p:nvPr>
        </p:nvGraphicFramePr>
        <p:xfrm>
          <a:off x="1381125" y="4585760"/>
          <a:ext cx="6808894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11" name="Equation" r:id="rId6" imgW="2616200" imgH="457200" progId="Equation.3">
                  <p:embed/>
                </p:oleObj>
              </mc:Choice>
              <mc:Fallback>
                <p:oleObj name="Equation" r:id="rId6" imgW="26162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4585760"/>
                        <a:ext cx="6808894" cy="1188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0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1304" y="3227388"/>
            <a:ext cx="7554959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931863" y="5909944"/>
            <a:ext cx="8286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Need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determine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8"/>
          <p:cNvGrpSpPr/>
          <p:nvPr/>
        </p:nvGrpSpPr>
        <p:grpSpPr>
          <a:xfrm>
            <a:off x="931862" y="1954816"/>
            <a:ext cx="5334000" cy="2765040"/>
            <a:chOff x="931862" y="2284596"/>
            <a:chExt cx="5334000" cy="2765040"/>
          </a:xfrm>
        </p:grpSpPr>
        <p:sp>
          <p:nvSpPr>
            <p:cNvPr id="11" name="textruta 10"/>
            <p:cNvSpPr txBox="1"/>
            <p:nvPr/>
          </p:nvSpPr>
          <p:spPr>
            <a:xfrm>
              <a:off x="931863" y="2284596"/>
              <a:ext cx="3086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400" b="1" dirty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Energy </a:t>
              </a:r>
              <a:r>
                <a:rPr lang="en-US" sz="2400" b="1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Balance: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upp 15"/>
            <p:cNvGrpSpPr/>
            <p:nvPr/>
          </p:nvGrpSpPr>
          <p:grpSpPr>
            <a:xfrm>
              <a:off x="931862" y="3014104"/>
              <a:ext cx="5334000" cy="2035532"/>
              <a:chOff x="931862" y="1524000"/>
              <a:chExt cx="5334000" cy="2035532"/>
            </a:xfrm>
          </p:grpSpPr>
          <p:sp>
            <p:nvSpPr>
              <p:cNvPr id="9" name="textruta 8"/>
              <p:cNvSpPr txBox="1"/>
              <p:nvPr/>
            </p:nvSpPr>
            <p:spPr>
              <a:xfrm>
                <a:off x="931862" y="1524000"/>
                <a:ext cx="5334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Adiabatic (Ua=0) and ΔC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=0</a:t>
                </a:r>
              </a:p>
            </p:txBody>
          </p:sp>
          <p:graphicFrame>
            <p:nvGraphicFramePr>
              <p:cNvPr id="128005" name="Object 5"/>
              <p:cNvGraphicFramePr>
                <a:graphicFrameLocks noChangeAspect="1"/>
              </p:cNvGraphicFramePr>
              <p:nvPr/>
            </p:nvGraphicFramePr>
            <p:xfrm>
              <a:off x="931863" y="2453044"/>
              <a:ext cx="4424363" cy="1106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1014" name="Equation" r:id="rId4" imgW="1828800" imgH="457200" progId="Equation.3">
                      <p:embed/>
                    </p:oleObj>
                  </mc:Choice>
                  <mc:Fallback>
                    <p:oleObj name="Equation" r:id="rId4" imgW="1828800" imgH="4572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1863" y="2453044"/>
                            <a:ext cx="4424363" cy="11064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3" name="textruta 12"/>
          <p:cNvSpPr txBox="1"/>
          <p:nvPr/>
        </p:nvSpPr>
        <p:spPr>
          <a:xfrm>
            <a:off x="931862" y="5273100"/>
            <a:ext cx="47577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Heat </a:t>
            </a:r>
            <a:r>
              <a:rPr lang="en-US" dirty="0" smtClean="0">
                <a:solidFill>
                  <a:srgbClr val="C00000"/>
                </a:solidFill>
              </a:rPr>
              <a:t>Exchange </a:t>
            </a:r>
            <a:r>
              <a:rPr lang="en-US" dirty="0" smtClean="0">
                <a:solidFill>
                  <a:schemeClr val="tx1"/>
                </a:solidFill>
              </a:rPr>
              <a:t>Example: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Case 1 - Adiabatic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3"/>
          <p:cNvGrpSpPr/>
          <p:nvPr/>
        </p:nvGrpSpPr>
        <p:grpSpPr>
          <a:xfrm>
            <a:off x="914399" y="1667346"/>
            <a:ext cx="6756399" cy="1111173"/>
            <a:chOff x="838199" y="632935"/>
            <a:chExt cx="6756399" cy="1111173"/>
          </a:xfrm>
        </p:grpSpPr>
        <p:sp>
          <p:nvSpPr>
            <p:cNvPr id="7" name="textruta 6"/>
            <p:cNvSpPr txBox="1"/>
            <p:nvPr/>
          </p:nvSpPr>
          <p:spPr>
            <a:xfrm>
              <a:off x="838199" y="632935"/>
              <a:ext cx="675639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lphaUcPeriod"/>
              </a:pPr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Constant Ta     e.g.,   Ta = 300K</a:t>
              </a:r>
            </a:p>
            <a:p>
              <a:pPr marL="514350" indent="-514350"/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       </a:t>
              </a:r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931863" y="1251665"/>
              <a:ext cx="480853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" name="Grupp 12"/>
          <p:cNvGrpSpPr/>
          <p:nvPr/>
        </p:nvGrpSpPr>
        <p:grpSpPr>
          <a:xfrm>
            <a:off x="931863" y="2660332"/>
            <a:ext cx="6738936" cy="1628920"/>
            <a:chOff x="931863" y="3762744"/>
            <a:chExt cx="6738936" cy="1628920"/>
          </a:xfrm>
        </p:grpSpPr>
        <p:graphicFrame>
          <p:nvGraphicFramePr>
            <p:cNvPr id="83973" name="Object 5"/>
            <p:cNvGraphicFramePr>
              <a:graphicFrameLocks noChangeAspect="1"/>
            </p:cNvGraphicFramePr>
            <p:nvPr/>
          </p:nvGraphicFramePr>
          <p:xfrm>
            <a:off x="1228724" y="4374076"/>
            <a:ext cx="6442075" cy="1017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058" name="Equation" r:id="rId4" imgW="2768400" imgH="469800" progId="Equation.3">
                    <p:embed/>
                  </p:oleObj>
                </mc:Choice>
                <mc:Fallback>
                  <p:oleObj name="Equation" r:id="rId4" imgW="2768400" imgH="4698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8724" y="4374076"/>
                          <a:ext cx="6442075" cy="1017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ruta 10"/>
            <p:cNvSpPr txBox="1"/>
            <p:nvPr/>
          </p:nvSpPr>
          <p:spPr>
            <a:xfrm>
              <a:off x="931863" y="3762744"/>
              <a:ext cx="52488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B. Variable T</a:t>
              </a:r>
              <a:r>
                <a:rPr lang="sv-SE" sz="2600" b="1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b="1" dirty="0" err="1" smtClean="0">
                  <a:latin typeface="Arial" pitchFamily="34" charset="0"/>
                  <a:cs typeface="Arial" pitchFamily="34" charset="0"/>
                </a:rPr>
                <a:t>Co-Current</a:t>
              </a:r>
              <a:endParaRPr lang="sv-SE" sz="26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14399" y="4474494"/>
            <a:ext cx="8580436" cy="1967868"/>
            <a:chOff x="931863" y="4720716"/>
            <a:chExt cx="8580436" cy="1967868"/>
          </a:xfrm>
        </p:grpSpPr>
        <p:sp>
          <p:nvSpPr>
            <p:cNvPr id="10" name="textruta 6"/>
            <p:cNvSpPr txBox="1"/>
            <p:nvPr/>
          </p:nvSpPr>
          <p:spPr>
            <a:xfrm>
              <a:off x="931863" y="4720716"/>
              <a:ext cx="52488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C. Variable T</a:t>
              </a:r>
              <a:r>
                <a:rPr lang="sv-SE" sz="2600" b="1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 Counter Current</a:t>
              </a:r>
            </a:p>
          </p:txBody>
        </p:sp>
        <p:graphicFrame>
          <p:nvGraphicFramePr>
            <p:cNvPr id="1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13936"/>
                </p:ext>
              </p:extLst>
            </p:nvPr>
          </p:nvGraphicFramePr>
          <p:xfrm>
            <a:off x="1530352" y="5286535"/>
            <a:ext cx="5624512" cy="981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059" name="Equation" r:id="rId6" imgW="2616120" imgH="457200" progId="Equation.3">
                    <p:embed/>
                  </p:oleObj>
                </mc:Choice>
                <mc:Fallback>
                  <p:oleObj name="Equation" r:id="rId6" imgW="2616120" imgH="457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0352" y="5286535"/>
                          <a:ext cx="5624512" cy="981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ruta 12"/>
            <p:cNvSpPr txBox="1"/>
            <p:nvPr/>
          </p:nvSpPr>
          <p:spPr>
            <a:xfrm>
              <a:off x="1008062" y="6196141"/>
              <a:ext cx="850423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Guess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at V = 0 to match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 =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at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exit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, i.e., V =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sv-SE" sz="2600" baseline="-25000" dirty="0" err="1" smtClean="0">
                  <a:latin typeface="Arial" pitchFamily="34" charset="0"/>
                  <a:cs typeface="Arial" pitchFamily="34" charset="0"/>
                </a:rPr>
                <a:t>f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Friendly Equations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931863" y="1430463"/>
            <a:ext cx="42672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b="1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Coolant Balance: </a:t>
            </a:r>
          </a:p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- Out + Heat Added = 0</a:t>
            </a:r>
          </a:p>
        </p:txBody>
      </p:sp>
      <p:graphicFrame>
        <p:nvGraphicFramePr>
          <p:cNvPr id="993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223663"/>
              </p:ext>
            </p:extLst>
          </p:nvPr>
        </p:nvGraphicFramePr>
        <p:xfrm>
          <a:off x="1093788" y="2705100"/>
          <a:ext cx="533558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02" name="Equation" r:id="rId4" imgW="2654280" imgH="660240" progId="Equation.3">
                  <p:embed/>
                </p:oleObj>
              </mc:Choice>
              <mc:Fallback>
                <p:oleObj name="Equation" r:id="rId4" imgW="265428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2705100"/>
                        <a:ext cx="5335588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ubrik 1"/>
          <p:cNvSpPr txBox="1">
            <a:spLocks/>
          </p:cNvSpPr>
          <p:nvPr/>
        </p:nvSpPr>
        <p:spPr>
          <a:xfrm>
            <a:off x="914400" y="0"/>
            <a:ext cx="7772400" cy="1451504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Exchanger </a:t>
            </a:r>
            <a:r>
              <a:rPr lang="en-US" sz="36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defTabSz="914400">
              <a:spcBef>
                <a:spcPct val="0"/>
              </a:spcBef>
              <a:defRPr/>
            </a:pPr>
            <a:r>
              <a:rPr lang="sv-SE" sz="36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Variable T</a:t>
            </a:r>
            <a:r>
              <a:rPr lang="sv-SE" sz="3600" baseline="-250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a</a:t>
            </a:r>
            <a:r>
              <a:rPr lang="sv-SE" sz="36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Co-current</a:t>
            </a:r>
            <a:endParaRPr lang="sv-SE" sz="3600" dirty="0">
              <a:ln w="12700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9107"/>
              </p:ext>
            </p:extLst>
          </p:nvPr>
        </p:nvGraphicFramePr>
        <p:xfrm>
          <a:off x="1125536" y="4114800"/>
          <a:ext cx="2881312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03" name="Equation" r:id="rId6" imgW="1460500" imgH="736600" progId="Equation.3">
                  <p:embed/>
                </p:oleObj>
              </mc:Choice>
              <mc:Fallback>
                <p:oleObj name="Equation" r:id="rId6" imgW="1460500" imgH="736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6" y="4114800"/>
                        <a:ext cx="2881312" cy="145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9"/>
          <p:cNvGrpSpPr/>
          <p:nvPr/>
        </p:nvGrpSpPr>
        <p:grpSpPr>
          <a:xfrm>
            <a:off x="914400" y="5710237"/>
            <a:ext cx="4504267" cy="931863"/>
            <a:chOff x="914400" y="5659438"/>
            <a:chExt cx="4504267" cy="931863"/>
          </a:xfrm>
        </p:grpSpPr>
        <p:graphicFrame>
          <p:nvGraphicFramePr>
            <p:cNvPr id="63492" name="Object 4"/>
            <p:cNvGraphicFramePr>
              <a:graphicFrameLocks noChangeAspect="1"/>
            </p:cNvGraphicFramePr>
            <p:nvPr/>
          </p:nvGraphicFramePr>
          <p:xfrm>
            <a:off x="1093788" y="5754689"/>
            <a:ext cx="4113212" cy="836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104" name="Equation" r:id="rId8" imgW="2171520" imgH="444240" progId="Equation.3">
                    <p:embed/>
                  </p:oleObj>
                </mc:Choice>
                <mc:Fallback>
                  <p:oleObj name="Equation" r:id="rId8" imgW="2171520" imgH="4442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3788" y="5754689"/>
                          <a:ext cx="4113212" cy="836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8"/>
            <p:cNvSpPr/>
            <p:nvPr/>
          </p:nvSpPr>
          <p:spPr>
            <a:xfrm>
              <a:off x="914400" y="5659438"/>
              <a:ext cx="4504267" cy="92868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914400" y="1843144"/>
            <a:ext cx="759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Out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+   Heat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Added = 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8"/>
          <p:cNvGrpSpPr/>
          <p:nvPr/>
        </p:nvGrpSpPr>
        <p:grpSpPr>
          <a:xfrm>
            <a:off x="1037230" y="2653248"/>
            <a:ext cx="6149975" cy="3686175"/>
            <a:chOff x="1452562" y="1605058"/>
            <a:chExt cx="6149975" cy="3845595"/>
          </a:xfrm>
        </p:grpSpPr>
        <p:graphicFrame>
          <p:nvGraphicFramePr>
            <p:cNvPr id="99342" name="Object 14"/>
            <p:cNvGraphicFramePr>
              <a:graphicFrameLocks noChangeAspect="1"/>
            </p:cNvGraphicFramePr>
            <p:nvPr/>
          </p:nvGraphicFramePr>
          <p:xfrm>
            <a:off x="1452562" y="1605058"/>
            <a:ext cx="6149975" cy="3845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086" name="Equation" r:id="rId4" imgW="2654280" imgH="1587240" progId="Equation.3">
                    <p:embed/>
                  </p:oleObj>
                </mc:Choice>
                <mc:Fallback>
                  <p:oleObj name="Equation" r:id="rId4" imgW="2654280" imgH="15872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2562" y="1605058"/>
                          <a:ext cx="6149975" cy="38455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ktangel 7"/>
            <p:cNvSpPr/>
            <p:nvPr/>
          </p:nvSpPr>
          <p:spPr>
            <a:xfrm>
              <a:off x="1452562" y="4256853"/>
              <a:ext cx="2810933" cy="119380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Exchanger </a:t>
            </a:r>
            <a:r>
              <a:rPr lang="en-US" sz="36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defTabSz="914400">
              <a:spcBef>
                <a:spcPct val="0"/>
              </a:spcBef>
              <a:defRPr/>
            </a:pPr>
            <a:r>
              <a:rPr lang="sv-SE" sz="36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Variable T</a:t>
            </a:r>
            <a:r>
              <a:rPr lang="sv-SE" sz="3600" baseline="-250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a</a:t>
            </a:r>
            <a:r>
              <a:rPr lang="sv-SE" sz="36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Co-current</a:t>
            </a:r>
            <a:endParaRPr lang="sv-SE" sz="3600" dirty="0">
              <a:ln w="12700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553244" y="1738153"/>
            <a:ext cx="85296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Elementary 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liquid phase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reaction carried out in a </a:t>
            </a:r>
            <a:r>
              <a:rPr lang="en-US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endParaRPr lang="sv-SE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ruta 52"/>
          <p:cNvSpPr txBox="1"/>
          <p:nvPr/>
        </p:nvSpPr>
        <p:spPr>
          <a:xfrm>
            <a:off x="931863" y="5319728"/>
            <a:ext cx="777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The feed consists of both inerts I and species A with the ratio of inerts to the species A being 2 to 1.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 20"/>
          <p:cNvGrpSpPr/>
          <p:nvPr/>
        </p:nvGrpSpPr>
        <p:grpSpPr>
          <a:xfrm>
            <a:off x="511204" y="2611206"/>
            <a:ext cx="8946688" cy="2477690"/>
            <a:chOff x="879700" y="2611206"/>
            <a:chExt cx="8946688" cy="2477690"/>
          </a:xfrm>
        </p:grpSpPr>
        <p:grpSp>
          <p:nvGrpSpPr>
            <p:cNvPr id="4" name="Grupp 54"/>
            <p:cNvGrpSpPr/>
            <p:nvPr/>
          </p:nvGrpSpPr>
          <p:grpSpPr>
            <a:xfrm>
              <a:off x="879700" y="2611206"/>
              <a:ext cx="8946688" cy="2477690"/>
              <a:chOff x="879700" y="2611206"/>
              <a:chExt cx="8946688" cy="2477690"/>
            </a:xfrm>
          </p:grpSpPr>
          <p:cxnSp>
            <p:nvCxnSpPr>
              <p:cNvPr id="45" name="Rak pil 44"/>
              <p:cNvCxnSpPr/>
              <p:nvPr/>
            </p:nvCxnSpPr>
            <p:spPr>
              <a:xfrm>
                <a:off x="1425172" y="3474793"/>
                <a:ext cx="868703" cy="2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p 53"/>
              <p:cNvGrpSpPr/>
              <p:nvPr/>
            </p:nvGrpSpPr>
            <p:grpSpPr>
              <a:xfrm>
                <a:off x="879700" y="2611206"/>
                <a:ext cx="8946688" cy="2477690"/>
                <a:chOff x="879700" y="2611206"/>
                <a:chExt cx="8946688" cy="2477690"/>
              </a:xfrm>
            </p:grpSpPr>
            <p:grpSp>
              <p:nvGrpSpPr>
                <p:cNvPr id="6" name="Grupp 50"/>
                <p:cNvGrpSpPr/>
                <p:nvPr/>
              </p:nvGrpSpPr>
              <p:grpSpPr>
                <a:xfrm>
                  <a:off x="879700" y="3105139"/>
                  <a:ext cx="7807100" cy="1983757"/>
                  <a:chOff x="604879" y="3094235"/>
                  <a:chExt cx="7807100" cy="1983757"/>
                </a:xfrm>
              </p:grpSpPr>
              <p:sp>
                <p:nvSpPr>
                  <p:cNvPr id="25" name="Cylinder 24"/>
                  <p:cNvSpPr/>
                  <p:nvPr/>
                </p:nvSpPr>
                <p:spPr>
                  <a:xfrm rot="16200000">
                    <a:off x="3238320" y="1666153"/>
                    <a:ext cx="1911460" cy="4912217"/>
                  </a:xfrm>
                  <a:prstGeom prst="can">
                    <a:avLst/>
                  </a:prstGeom>
                  <a:noFill/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Cylinder 25"/>
                  <p:cNvSpPr/>
                  <p:nvPr/>
                </p:nvSpPr>
                <p:spPr>
                  <a:xfrm rot="16200000">
                    <a:off x="3637033" y="1773394"/>
                    <a:ext cx="1168604" cy="4846491"/>
                  </a:xfrm>
                  <a:prstGeom prst="can">
                    <a:avLst/>
                  </a:prstGeom>
                  <a:noFill/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27" name="Rak pil 26"/>
                  <p:cNvCxnSpPr/>
                  <p:nvPr/>
                </p:nvCxnSpPr>
                <p:spPr>
                  <a:xfrm>
                    <a:off x="1113703" y="4232990"/>
                    <a:ext cx="868703" cy="2"/>
                  </a:xfrm>
                  <a:prstGeom prst="straightConnector1">
                    <a:avLst/>
                  </a:prstGeom>
                  <a:ln>
                    <a:solidFill>
                      <a:srgbClr val="0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Rak pil 27"/>
                  <p:cNvCxnSpPr/>
                  <p:nvPr/>
                </p:nvCxnSpPr>
                <p:spPr>
                  <a:xfrm flipV="1">
                    <a:off x="6278770" y="3492854"/>
                    <a:ext cx="2133209" cy="1"/>
                  </a:xfrm>
                  <a:prstGeom prst="straightConnector1">
                    <a:avLst/>
                  </a:prstGeom>
                  <a:ln>
                    <a:solidFill>
                      <a:srgbClr val="0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textruta 22"/>
                  <p:cNvSpPr txBox="1"/>
                  <p:nvPr/>
                </p:nvSpPr>
                <p:spPr>
                  <a:xfrm>
                    <a:off x="604879" y="3668261"/>
                    <a:ext cx="779758" cy="8925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sz="2600" dirty="0" smtClean="0">
                        <a:latin typeface="Arial" pitchFamily="34" charset="0"/>
                        <a:cs typeface="Arial" pitchFamily="34" charset="0"/>
                      </a:rPr>
                      <a:t>F</a:t>
                    </a:r>
                    <a:r>
                      <a:rPr lang="sv-SE" sz="2600" baseline="-25000" dirty="0" smtClean="0">
                        <a:latin typeface="Arial" pitchFamily="34" charset="0"/>
                        <a:cs typeface="Arial" pitchFamily="34" charset="0"/>
                      </a:rPr>
                      <a:t>A0</a:t>
                    </a:r>
                    <a:endParaRPr lang="sv-SE" sz="2600" dirty="0" smtClean="0"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sv-SE" sz="2600" dirty="0" smtClean="0">
                        <a:latin typeface="Arial" pitchFamily="34" charset="0"/>
                        <a:cs typeface="Arial" pitchFamily="34" charset="0"/>
                      </a:rPr>
                      <a:t>F</a:t>
                    </a:r>
                    <a:r>
                      <a:rPr lang="sv-SE" sz="2600" baseline="-25000" dirty="0" smtClean="0">
                        <a:latin typeface="Arial" pitchFamily="34" charset="0"/>
                        <a:cs typeface="Arial" pitchFamily="34" charset="0"/>
                      </a:rPr>
                      <a:t>I</a:t>
                    </a:r>
                    <a:endParaRPr lang="sv-SE" sz="26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4" name="textruta 43"/>
                  <p:cNvSpPr txBox="1"/>
                  <p:nvPr/>
                </p:nvSpPr>
                <p:spPr>
                  <a:xfrm>
                    <a:off x="3632635" y="3094235"/>
                    <a:ext cx="1326729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sz="2600" dirty="0" smtClean="0">
                        <a:latin typeface="Arial" pitchFamily="34" charset="0"/>
                        <a:cs typeface="Arial" pitchFamily="34" charset="0"/>
                      </a:rPr>
                      <a:t>T</a:t>
                    </a:r>
                    <a:r>
                      <a:rPr lang="sv-SE" sz="2600" baseline="-25000" dirty="0" smtClean="0">
                        <a:latin typeface="Arial" pitchFamily="34" charset="0"/>
                        <a:cs typeface="Arial" pitchFamily="34" charset="0"/>
                      </a:rPr>
                      <a:t>a</a:t>
                    </a:r>
                    <a:endParaRPr lang="sv-SE" sz="26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aphicFrame>
              <p:nvGraphicFramePr>
                <p:cNvPr id="116738" name="Object 2"/>
                <p:cNvGraphicFramePr>
                  <a:graphicFrameLocks noChangeAspect="1"/>
                </p:cNvGraphicFramePr>
                <p:nvPr/>
              </p:nvGraphicFramePr>
              <p:xfrm>
                <a:off x="1457325" y="2809396"/>
                <a:ext cx="555437" cy="61484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5130" name="Equation" r:id="rId3" imgW="215806" imgH="228501" progId="Equation.3">
                        <p:embed/>
                      </p:oleObj>
                    </mc:Choice>
                    <mc:Fallback>
                      <p:oleObj name="Equation" r:id="rId3" imgW="215806" imgH="228501" progId="Equation.3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57325" y="2809396"/>
                              <a:ext cx="555437" cy="61484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50" name="Rak pil 49"/>
                <p:cNvCxnSpPr/>
                <p:nvPr/>
              </p:nvCxnSpPr>
              <p:spPr>
                <a:xfrm>
                  <a:off x="6919402" y="4243892"/>
                  <a:ext cx="868703" cy="2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ruta 50"/>
                <p:cNvSpPr txBox="1"/>
                <p:nvPr/>
              </p:nvSpPr>
              <p:spPr>
                <a:xfrm>
                  <a:off x="6858389" y="2611206"/>
                  <a:ext cx="2967999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Heat Exchange Fluid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116739" name="Object 3"/>
                <p:cNvGraphicFramePr>
                  <a:graphicFrameLocks noChangeAspect="1"/>
                </p:cNvGraphicFramePr>
                <p:nvPr/>
              </p:nvGraphicFramePr>
              <p:xfrm>
                <a:off x="3941960" y="4060825"/>
                <a:ext cx="1292225" cy="3651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5131" name="Equation" r:id="rId5" imgW="469900" imgH="127000" progId="Equation.3">
                        <p:embed/>
                      </p:oleObj>
                    </mc:Choice>
                    <mc:Fallback>
                      <p:oleObj name="Equation" r:id="rId5" imgW="469900" imgH="127000" progId="Equation.3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41960" y="4060825"/>
                              <a:ext cx="1292225" cy="3651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20" name="textruta 19"/>
            <p:cNvSpPr txBox="1"/>
            <p:nvPr/>
          </p:nvSpPr>
          <p:spPr>
            <a:xfrm>
              <a:off x="2733127" y="3751453"/>
              <a:ext cx="132672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Exchanger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Example</a:t>
            </a:r>
            <a:b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1 – Constant T</a:t>
            </a:r>
            <a:r>
              <a:rPr lang="en-US" sz="3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sv-SE" sz="3600" dirty="0">
              <a:ln w="12700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156326"/>
              </p:ext>
            </p:extLst>
          </p:nvPr>
        </p:nvGraphicFramePr>
        <p:xfrm>
          <a:off x="3402013" y="4006850"/>
          <a:ext cx="41465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94" name="Equation" r:id="rId4" imgW="1765300" imgH="508000" progId="Equation.3">
                  <p:embed/>
                </p:oleObj>
              </mc:Choice>
              <mc:Fallback>
                <p:oleObj name="Equation" r:id="rId4" imgW="1765300" imgH="508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013" y="4006850"/>
                        <a:ext cx="4146550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179801"/>
              </p:ext>
            </p:extLst>
          </p:nvPr>
        </p:nvGraphicFramePr>
        <p:xfrm>
          <a:off x="3386138" y="5259388"/>
          <a:ext cx="4941887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95" name="Equation" r:id="rId6" imgW="2247900" imgH="508000" progId="Equation.3">
                  <p:embed/>
                </p:oleObj>
              </mc:Choice>
              <mc:Fallback>
                <p:oleObj name="Equation" r:id="rId6" imgW="2247900" imgH="508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5259388"/>
                        <a:ext cx="4941887" cy="111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3"/>
          <p:cNvGrpSpPr/>
          <p:nvPr/>
        </p:nvGrpSpPr>
        <p:grpSpPr>
          <a:xfrm>
            <a:off x="914399" y="1639888"/>
            <a:ext cx="5399089" cy="930275"/>
            <a:chOff x="931862" y="793238"/>
            <a:chExt cx="5399089" cy="930275"/>
          </a:xfrm>
        </p:grpSpPr>
        <p:graphicFrame>
          <p:nvGraphicFramePr>
            <p:cNvPr id="81923" name="Object 3"/>
            <p:cNvGraphicFramePr>
              <a:graphicFrameLocks noChangeAspect="1"/>
            </p:cNvGraphicFramePr>
            <p:nvPr/>
          </p:nvGraphicFramePr>
          <p:xfrm>
            <a:off x="3441701" y="793238"/>
            <a:ext cx="2889250" cy="930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196" name="Equation" r:id="rId8" imgW="1218671" imgH="393529" progId="Equation.3">
                    <p:embed/>
                  </p:oleObj>
                </mc:Choice>
                <mc:Fallback>
                  <p:oleObj name="Equation" r:id="rId8" imgW="1218671" imgH="393529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1701" y="793238"/>
                          <a:ext cx="2889250" cy="930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ruta 10"/>
            <p:cNvSpPr txBox="1"/>
            <p:nvPr/>
          </p:nvSpPr>
          <p:spPr>
            <a:xfrm>
              <a:off x="931862" y="879157"/>
              <a:ext cx="24876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0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1) Mole Balance:</a:t>
              </a:r>
              <a:endParaRPr lang="en-US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upp 14"/>
          <p:cNvGrpSpPr/>
          <p:nvPr/>
        </p:nvGrpSpPr>
        <p:grpSpPr>
          <a:xfrm>
            <a:off x="931863" y="2692400"/>
            <a:ext cx="6097587" cy="1190625"/>
            <a:chOff x="931863" y="2218276"/>
            <a:chExt cx="6097587" cy="1190625"/>
          </a:xfrm>
        </p:grpSpPr>
        <p:graphicFrame>
          <p:nvGraphicFramePr>
            <p:cNvPr id="81924" name="Object 4"/>
            <p:cNvGraphicFramePr>
              <a:graphicFrameLocks noChangeAspect="1"/>
            </p:cNvGraphicFramePr>
            <p:nvPr/>
          </p:nvGraphicFramePr>
          <p:xfrm>
            <a:off x="3425825" y="2218276"/>
            <a:ext cx="3603625" cy="1190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197" name="Equation" r:id="rId10" imgW="1459866" imgH="482391" progId="Equation.3">
                    <p:embed/>
                  </p:oleObj>
                </mc:Choice>
                <mc:Fallback>
                  <p:oleObj name="Equation" r:id="rId10" imgW="1459866" imgH="482391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5825" y="2218276"/>
                          <a:ext cx="3603625" cy="1190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ruta 12"/>
            <p:cNvSpPr txBox="1"/>
            <p:nvPr/>
          </p:nvSpPr>
          <p:spPr>
            <a:xfrm>
              <a:off x="931863" y="2532221"/>
              <a:ext cx="20653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0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2) Rate Laws:</a:t>
              </a:r>
              <a:endParaRPr lang="en-US" sz="20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Exchanger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Example</a:t>
            </a:r>
            <a:b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1 – Constant T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4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414696"/>
              </p:ext>
            </p:extLst>
          </p:nvPr>
        </p:nvGraphicFramePr>
        <p:xfrm>
          <a:off x="3508375" y="4248150"/>
          <a:ext cx="142398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38" name="Equation" r:id="rId4" imgW="634449" imgH="215713" progId="Equation.3">
                  <p:embed/>
                </p:oleObj>
              </mc:Choice>
              <mc:Fallback>
                <p:oleObj name="Equation" r:id="rId4" imgW="634449" imgH="21571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4248150"/>
                        <a:ext cx="1423988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3"/>
          <p:cNvGrpSpPr/>
          <p:nvPr/>
        </p:nvGrpSpPr>
        <p:grpSpPr>
          <a:xfrm>
            <a:off x="952500" y="1647825"/>
            <a:ext cx="5761038" cy="1306513"/>
            <a:chOff x="952500" y="1647825"/>
            <a:chExt cx="5761038" cy="1306513"/>
          </a:xfrm>
        </p:grpSpPr>
        <p:graphicFrame>
          <p:nvGraphicFramePr>
            <p:cNvPr id="98341" name="Object 37"/>
            <p:cNvGraphicFramePr>
              <a:graphicFrameLocks noChangeAspect="1"/>
            </p:cNvGraphicFramePr>
            <p:nvPr/>
          </p:nvGraphicFramePr>
          <p:xfrm>
            <a:off x="3540125" y="1647825"/>
            <a:ext cx="3173413" cy="1306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239" name="Equation" r:id="rId6" imgW="1295400" imgH="533400" progId="Equation.3">
                    <p:embed/>
                  </p:oleObj>
                </mc:Choice>
                <mc:Fallback>
                  <p:oleObj name="Equation" r:id="rId6" imgW="1295400" imgH="533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0125" y="1647825"/>
                          <a:ext cx="3173413" cy="1306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952500" y="1662833"/>
              <a:ext cx="28006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24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3) Stoichiometry:</a:t>
              </a:r>
              <a:endPara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710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066627"/>
              </p:ext>
            </p:extLst>
          </p:nvPr>
        </p:nvGraphicFramePr>
        <p:xfrm>
          <a:off x="3536950" y="5937250"/>
          <a:ext cx="37115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40" name="Equation" r:id="rId8" imgW="1663700" imgH="254000" progId="Equation.3">
                  <p:embed/>
                </p:oleObj>
              </mc:Choice>
              <mc:Fallback>
                <p:oleObj name="Equation" r:id="rId8" imgW="1663700" imgH="254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5937250"/>
                        <a:ext cx="371157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347477"/>
              </p:ext>
            </p:extLst>
          </p:nvPr>
        </p:nvGraphicFramePr>
        <p:xfrm>
          <a:off x="3535363" y="4875213"/>
          <a:ext cx="22812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41" name="Equation" r:id="rId10" imgW="1054100" imgH="431800" progId="Equation.3">
                  <p:embed/>
                </p:oleObj>
              </mc:Choice>
              <mc:Fallback>
                <p:oleObj name="Equation" r:id="rId10" imgW="1054100" imgH="431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363" y="4875213"/>
                        <a:ext cx="2281237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 17"/>
          <p:cNvGrpSpPr/>
          <p:nvPr/>
        </p:nvGrpSpPr>
        <p:grpSpPr>
          <a:xfrm>
            <a:off x="952500" y="3165165"/>
            <a:ext cx="7064375" cy="951223"/>
            <a:chOff x="952500" y="3554624"/>
            <a:chExt cx="7064375" cy="951223"/>
          </a:xfrm>
        </p:grpSpPr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952500" y="3554624"/>
              <a:ext cx="25564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lvl="0" defTabSz="914400">
                <a:defRPr/>
              </a:pPr>
              <a:r>
                <a:rPr lang="sv-SE" sz="2400" b="1" dirty="0" smtClean="0">
                  <a:ln w="12700">
                    <a:noFill/>
                    <a:prstDash val="solid"/>
                  </a:ln>
                  <a:solidFill>
                    <a:srgbClr val="C6491E"/>
                  </a:solidFill>
                  <a:latin typeface="Arial" pitchFamily="34" charset="0"/>
                  <a:cs typeface="Arial" pitchFamily="34" charset="0"/>
                </a:rPr>
                <a:t>4) Heat Effects:</a:t>
              </a:r>
              <a:endParaRPr lang="sv-SE" sz="2400" b="1" dirty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7101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4573901"/>
                </p:ext>
              </p:extLst>
            </p:nvPr>
          </p:nvGraphicFramePr>
          <p:xfrm>
            <a:off x="3509963" y="3588272"/>
            <a:ext cx="4506912" cy="917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242" name="Equation" r:id="rId12" imgW="2184120" imgH="444240" progId="Equation.3">
                    <p:embed/>
                  </p:oleObj>
                </mc:Choice>
                <mc:Fallback>
                  <p:oleObj name="Equation" r:id="rId12" imgW="2184120" imgH="4442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9963" y="3588272"/>
                          <a:ext cx="4506912" cy="917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Exchanger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Example</a:t>
            </a:r>
            <a:b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1 – Constant T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2"/>
          <p:cNvGrpSpPr/>
          <p:nvPr/>
        </p:nvGrpSpPr>
        <p:grpSpPr>
          <a:xfrm>
            <a:off x="952500" y="1662833"/>
            <a:ext cx="5735638" cy="2208530"/>
            <a:chOff x="952500" y="1662833"/>
            <a:chExt cx="5735638" cy="2208530"/>
          </a:xfrm>
        </p:grpSpPr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952500" y="1662833"/>
              <a:ext cx="25564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Parameters:</a:t>
              </a:r>
              <a:endParaRPr lang="en-US" sz="2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graphicFrame>
          <p:nvGraphicFramePr>
            <p:cNvPr id="17306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7114592"/>
                </p:ext>
              </p:extLst>
            </p:nvPr>
          </p:nvGraphicFramePr>
          <p:xfrm>
            <a:off x="3122613" y="1677438"/>
            <a:ext cx="3565525" cy="219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82" name="Equation" r:id="rId4" imgW="1485720" imgH="914400" progId="Equation.3">
                    <p:embed/>
                  </p:oleObj>
                </mc:Choice>
                <mc:Fallback>
                  <p:oleObj name="Equation" r:id="rId4" imgW="1485720" imgH="9144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13" y="1677438"/>
                          <a:ext cx="3565525" cy="2193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Exchanger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Example</a:t>
            </a:r>
            <a:b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1 – Constant T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2"/>
          <p:cNvGrpSpPr/>
          <p:nvPr/>
        </p:nvGrpSpPr>
        <p:grpSpPr>
          <a:xfrm>
            <a:off x="915988" y="1413922"/>
            <a:ext cx="3710110" cy="2567846"/>
            <a:chOff x="2103413" y="1834319"/>
            <a:chExt cx="3710110" cy="2567846"/>
          </a:xfrm>
        </p:grpSpPr>
        <p:graphicFrame>
          <p:nvGraphicFramePr>
            <p:cNvPr id="134149" name="Object 5"/>
            <p:cNvGraphicFramePr>
              <a:graphicFrameLocks noChangeAspect="1"/>
            </p:cNvGraphicFramePr>
            <p:nvPr/>
          </p:nvGraphicFramePr>
          <p:xfrm>
            <a:off x="2103413" y="3304885"/>
            <a:ext cx="2170932" cy="1097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46" name="Equation" r:id="rId4" imgW="927100" imgH="469900" progId="Equation.3">
                    <p:embed/>
                  </p:oleObj>
                </mc:Choice>
                <mc:Fallback>
                  <p:oleObj name="Equation" r:id="rId4" imgW="927100" imgH="4699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3413" y="3304885"/>
                          <a:ext cx="2170932" cy="1097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upp 17"/>
            <p:cNvGrpSpPr/>
            <p:nvPr/>
          </p:nvGrpSpPr>
          <p:grpSpPr>
            <a:xfrm>
              <a:off x="2508747" y="1834319"/>
              <a:ext cx="3304776" cy="1366080"/>
              <a:chOff x="5291435" y="1088648"/>
              <a:chExt cx="3304776" cy="1366080"/>
            </a:xfrm>
          </p:grpSpPr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5729088" y="1981199"/>
                <a:ext cx="287868" cy="4735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 flipH="1">
                <a:off x="6964989" y="1981200"/>
                <a:ext cx="203430" cy="473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6964990" y="1088648"/>
                <a:ext cx="1631221" cy="89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Heat removed</a:t>
                </a:r>
              </a:p>
            </p:txBody>
          </p:sp>
          <p:sp>
            <p:nvSpPr>
              <p:cNvPr id="17" name="Text Box 10"/>
              <p:cNvSpPr txBox="1">
                <a:spLocks noChangeArrowheads="1"/>
              </p:cNvSpPr>
              <p:nvPr/>
            </p:nvSpPr>
            <p:spPr bwMode="auto">
              <a:xfrm>
                <a:off x="5291435" y="1088648"/>
                <a:ext cx="1673555" cy="89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Heat generated</a:t>
                </a:r>
              </a:p>
            </p:txBody>
          </p:sp>
        </p:grpSp>
      </p:grpSp>
      <p:graphicFrame>
        <p:nvGraphicFramePr>
          <p:cNvPr id="1628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85690"/>
              </p:ext>
            </p:extLst>
          </p:nvPr>
        </p:nvGraphicFramePr>
        <p:xfrm>
          <a:off x="962025" y="4249738"/>
          <a:ext cx="79279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47" name="Equation" r:id="rId6" imgW="3276600" imgH="254000" progId="Equation.3">
                  <p:embed/>
                </p:oleObj>
              </mc:Choice>
              <mc:Fallback>
                <p:oleObj name="Equation" r:id="rId6" imgW="3276600" imgH="254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4249738"/>
                        <a:ext cx="7927975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upp 19"/>
          <p:cNvGrpSpPr/>
          <p:nvPr/>
        </p:nvGrpSpPr>
        <p:grpSpPr>
          <a:xfrm>
            <a:off x="914400" y="5067119"/>
            <a:ext cx="5316538" cy="1463040"/>
            <a:chOff x="559065" y="5134851"/>
            <a:chExt cx="5316538" cy="1535710"/>
          </a:xfrm>
        </p:grpSpPr>
        <p:graphicFrame>
          <p:nvGraphicFramePr>
            <p:cNvPr id="16282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2211093"/>
                </p:ext>
              </p:extLst>
            </p:nvPr>
          </p:nvGraphicFramePr>
          <p:xfrm>
            <a:off x="922603" y="5325005"/>
            <a:ext cx="4673600" cy="11497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48" name="Equation" r:id="rId8" imgW="1803240" imgH="444240" progId="Equation.3">
                    <p:embed/>
                  </p:oleObj>
                </mc:Choice>
                <mc:Fallback>
                  <p:oleObj name="Equation" r:id="rId8" imgW="1803240" imgH="4442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2603" y="5325005"/>
                          <a:ext cx="4673600" cy="11497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559065" y="5134851"/>
              <a:ext cx="5316538" cy="1535710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Lecture 20</a:t>
            </a:r>
            <a:br>
              <a:rPr lang="en-US" dirty="0" smtClean="0"/>
            </a:br>
            <a:r>
              <a:rPr lang="en-US" dirty="0" smtClean="0"/>
              <a:t>Class Lecture 16-Thursday 3/14/2013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>
                <a:latin typeface="Arial" pitchFamily="34" charset="0"/>
                <a:cs typeface="Arial" pitchFamily="34" charset="0"/>
              </a:rPr>
              <a:t>Reactors with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sv-SE" dirty="0" smtClean="0">
                <a:latin typeface="Arial" pitchFamily="34" charset="0"/>
                <a:cs typeface="Arial" pitchFamily="34" charset="0"/>
              </a:rPr>
              <a:t>User </a:t>
            </a:r>
            <a:r>
              <a:rPr lang="sv-SE" dirty="0">
                <a:latin typeface="Arial" pitchFamily="34" charset="0"/>
                <a:cs typeface="Arial" pitchFamily="34" charset="0"/>
              </a:rPr>
              <a:t>friendly </a:t>
            </a:r>
            <a:r>
              <a:rPr lang="en-US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Derivations</a:t>
            </a:r>
            <a:endParaRPr lang="sv-SE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600" dirty="0">
                <a:latin typeface="Arial" pitchFamily="34" charset="0"/>
                <a:cs typeface="Arial" pitchFamily="34" charset="0"/>
              </a:rPr>
              <a:t>Adiabatic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Constant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a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Variable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Co-current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Variable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Counter Current</a:t>
            </a:r>
            <a:endParaRPr lang="sv-SE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2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8"/>
          <p:cNvGrpSpPr/>
          <p:nvPr/>
        </p:nvGrpSpPr>
        <p:grpSpPr>
          <a:xfrm>
            <a:off x="914399" y="2538591"/>
            <a:ext cx="6726239" cy="2626566"/>
            <a:chOff x="914399" y="2284596"/>
            <a:chExt cx="6726239" cy="2626566"/>
          </a:xfrm>
        </p:grpSpPr>
        <p:sp>
          <p:nvSpPr>
            <p:cNvPr id="11" name="textruta 10"/>
            <p:cNvSpPr txBox="1"/>
            <p:nvPr/>
          </p:nvSpPr>
          <p:spPr>
            <a:xfrm>
              <a:off x="931863" y="2284596"/>
              <a:ext cx="3259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Energy </a:t>
              </a:r>
              <a:r>
                <a:rPr lang="en-US" sz="2800" b="1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Balance: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upp 15"/>
            <p:cNvGrpSpPr/>
            <p:nvPr/>
          </p:nvGrpSpPr>
          <p:grpSpPr>
            <a:xfrm>
              <a:off x="914399" y="2996193"/>
              <a:ext cx="6726239" cy="1914969"/>
              <a:chOff x="914399" y="1506089"/>
              <a:chExt cx="6726239" cy="1914969"/>
            </a:xfrm>
          </p:grpSpPr>
          <p:sp>
            <p:nvSpPr>
              <p:cNvPr id="9" name="textruta 8"/>
              <p:cNvSpPr txBox="1"/>
              <p:nvPr/>
            </p:nvSpPr>
            <p:spPr>
              <a:xfrm>
                <a:off x="914399" y="1506089"/>
                <a:ext cx="540069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Adiabatic and ΔC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=0</a:t>
                </a:r>
              </a:p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Ua=0</a:t>
                </a:r>
              </a:p>
            </p:txBody>
          </p:sp>
          <p:graphicFrame>
            <p:nvGraphicFramePr>
              <p:cNvPr id="128005" name="Object 5"/>
              <p:cNvGraphicFramePr>
                <a:graphicFrameLocks noChangeAspect="1"/>
              </p:cNvGraphicFramePr>
              <p:nvPr/>
            </p:nvGraphicFramePr>
            <p:xfrm>
              <a:off x="3216275" y="2314570"/>
              <a:ext cx="4424363" cy="1106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0270" name="Equation" r:id="rId4" imgW="1828800" imgH="457200" progId="Equation.3">
                      <p:embed/>
                    </p:oleObj>
                  </mc:Choice>
                  <mc:Fallback>
                    <p:oleObj name="Equation" r:id="rId4" imgW="1828800" imgH="4572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16275" y="2314570"/>
                            <a:ext cx="4424363" cy="11064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" name="Grupp 14"/>
          <p:cNvGrpSpPr/>
          <p:nvPr/>
        </p:nvGrpSpPr>
        <p:grpSpPr>
          <a:xfrm>
            <a:off x="931862" y="5273100"/>
            <a:ext cx="5944581" cy="1411199"/>
            <a:chOff x="931862" y="3613666"/>
            <a:chExt cx="5944581" cy="1411199"/>
          </a:xfrm>
        </p:grpSpPr>
        <p:sp>
          <p:nvSpPr>
            <p:cNvPr id="13" name="textruta 12"/>
            <p:cNvSpPr txBox="1"/>
            <p:nvPr/>
          </p:nvSpPr>
          <p:spPr>
            <a:xfrm>
              <a:off x="931862" y="3613666"/>
              <a:ext cx="475773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Additional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Parameters (17A) &amp; (17B)</a:t>
              </a:r>
            </a:p>
          </p:txBody>
        </p:sp>
        <p:graphicFrame>
          <p:nvGraphicFramePr>
            <p:cNvPr id="128006" name="Object 6"/>
            <p:cNvGraphicFramePr>
              <a:graphicFrameLocks noChangeAspect="1"/>
            </p:cNvGraphicFramePr>
            <p:nvPr/>
          </p:nvGraphicFramePr>
          <p:xfrm>
            <a:off x="3263900" y="4476225"/>
            <a:ext cx="3612543" cy="548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271" name="Equation" r:id="rId6" imgW="1587500" imgH="241300" progId="Equation.3">
                    <p:embed/>
                  </p:oleObj>
                </mc:Choice>
                <mc:Fallback>
                  <p:oleObj name="Equation" r:id="rId6" imgW="1587500" imgH="2413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3900" y="4476225"/>
                          <a:ext cx="3612543" cy="5486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 17"/>
          <p:cNvGrpSpPr/>
          <p:nvPr/>
        </p:nvGrpSpPr>
        <p:grpSpPr>
          <a:xfrm>
            <a:off x="914399" y="1586091"/>
            <a:ext cx="4944411" cy="952500"/>
            <a:chOff x="949324" y="1322024"/>
            <a:chExt cx="4944411" cy="952500"/>
          </a:xfrm>
        </p:grpSpPr>
        <p:sp>
          <p:nvSpPr>
            <p:cNvPr id="14" name="textruta 13"/>
            <p:cNvSpPr txBox="1"/>
            <p:nvPr/>
          </p:nvSpPr>
          <p:spPr>
            <a:xfrm>
              <a:off x="949324" y="1417638"/>
              <a:ext cx="41625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</a:t>
              </a: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Balance:</a:t>
              </a:r>
            </a:p>
          </p:txBody>
        </p:sp>
        <p:graphicFrame>
          <p:nvGraphicFramePr>
            <p:cNvPr id="1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129597"/>
                </p:ext>
              </p:extLst>
            </p:nvPr>
          </p:nvGraphicFramePr>
          <p:xfrm>
            <a:off x="4330047" y="1322024"/>
            <a:ext cx="1563688" cy="952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272" name="Equation" r:id="rId8" imgW="647700" imgH="393700" progId="Equation.3">
                    <p:embed/>
                  </p:oleObj>
                </mc:Choice>
                <mc:Fallback>
                  <p:oleObj name="Equation" r:id="rId8" imgW="647700" imgH="3937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0047" y="1322024"/>
                          <a:ext cx="1563688" cy="952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Example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2 – Adiabatic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3200400" y="1700742"/>
          <a:ext cx="5462588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74" name="Document" r:id="rId4" imgW="5462016" imgH="4834128" progId="Word.Document.8">
                  <p:embed/>
                </p:oleObj>
              </mc:Choice>
              <mc:Fallback>
                <p:oleObj name="Document" r:id="rId4" imgW="5462016" imgH="4834128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700742"/>
                        <a:ext cx="5462588" cy="483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685800" y="1700742"/>
          <a:ext cx="2146300" cy="430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75" name="Dokument" r:id="rId6" imgW="2145792" imgH="4300728" progId="Word.Document.8">
                  <p:embed/>
                </p:oleObj>
              </mc:Choice>
              <mc:Fallback>
                <p:oleObj name="Dokument" r:id="rId6" imgW="2145792" imgH="4300728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00742"/>
                        <a:ext cx="2146300" cy="430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31</a:t>
            </a:fld>
            <a:endParaRPr lang="sv-SE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Adiabatic </a:t>
            </a:r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603504" y="1616959"/>
            <a:ext cx="9228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Find conversion,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eq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T as a function of reactor volume</a:t>
            </a:r>
          </a:p>
        </p:txBody>
      </p:sp>
      <p:grpSp>
        <p:nvGrpSpPr>
          <p:cNvPr id="2" name="Grupp 32"/>
          <p:cNvGrpSpPr/>
          <p:nvPr/>
        </p:nvGrpSpPr>
        <p:grpSpPr>
          <a:xfrm>
            <a:off x="5991354" y="2317374"/>
            <a:ext cx="3101852" cy="1531494"/>
            <a:chOff x="6296148" y="3993771"/>
            <a:chExt cx="2817319" cy="1391009"/>
          </a:xfrm>
        </p:grpSpPr>
        <p:sp>
          <p:nvSpPr>
            <p:cNvPr id="98328" name="Line 24"/>
            <p:cNvSpPr>
              <a:spLocks noChangeShapeType="1"/>
            </p:cNvSpPr>
            <p:nvPr/>
          </p:nvSpPr>
          <p:spPr bwMode="auto">
            <a:xfrm>
              <a:off x="6947969" y="3993771"/>
              <a:ext cx="0" cy="12738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9" name="Line 25"/>
            <p:cNvSpPr>
              <a:spLocks noChangeShapeType="1"/>
            </p:cNvSpPr>
            <p:nvPr/>
          </p:nvSpPr>
          <p:spPr bwMode="auto">
            <a:xfrm>
              <a:off x="6947969" y="5267593"/>
              <a:ext cx="1401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30" name="Text Box 26"/>
            <p:cNvSpPr txBox="1">
              <a:spLocks noChangeArrowheads="1"/>
            </p:cNvSpPr>
            <p:nvPr/>
          </p:nvSpPr>
          <p:spPr bwMode="auto">
            <a:xfrm>
              <a:off x="8476556" y="5021372"/>
              <a:ext cx="636911" cy="36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V</a:t>
              </a:r>
            </a:p>
          </p:txBody>
        </p:sp>
        <p:sp>
          <p:nvSpPr>
            <p:cNvPr id="98331" name="Text Box 27"/>
            <p:cNvSpPr txBox="1">
              <a:spLocks noChangeArrowheads="1"/>
            </p:cNvSpPr>
            <p:nvPr/>
          </p:nvSpPr>
          <p:spPr bwMode="auto">
            <a:xfrm>
              <a:off x="6296148" y="4248535"/>
              <a:ext cx="1019058" cy="36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rate</a:t>
              </a:r>
            </a:p>
          </p:txBody>
        </p:sp>
        <p:sp>
          <p:nvSpPr>
            <p:cNvPr id="98332" name="Freeform 28"/>
            <p:cNvSpPr>
              <a:spLocks/>
            </p:cNvSpPr>
            <p:nvPr/>
          </p:nvSpPr>
          <p:spPr bwMode="auto">
            <a:xfrm>
              <a:off x="6947969" y="4227305"/>
              <a:ext cx="1528587" cy="1040288"/>
            </a:xfrm>
            <a:custGeom>
              <a:avLst/>
              <a:gdLst/>
              <a:ahLst/>
              <a:cxnLst>
                <a:cxn ang="0">
                  <a:pos x="0" y="392"/>
                </a:cxn>
                <a:cxn ang="0">
                  <a:pos x="144" y="296"/>
                </a:cxn>
                <a:cxn ang="0">
                  <a:pos x="192" y="248"/>
                </a:cxn>
                <a:cxn ang="0">
                  <a:pos x="240" y="104"/>
                </a:cxn>
                <a:cxn ang="0">
                  <a:pos x="288" y="8"/>
                </a:cxn>
                <a:cxn ang="0">
                  <a:pos x="336" y="56"/>
                </a:cxn>
                <a:cxn ang="0">
                  <a:pos x="384" y="152"/>
                </a:cxn>
                <a:cxn ang="0">
                  <a:pos x="384" y="200"/>
                </a:cxn>
                <a:cxn ang="0">
                  <a:pos x="432" y="296"/>
                </a:cxn>
                <a:cxn ang="0">
                  <a:pos x="528" y="344"/>
                </a:cxn>
                <a:cxn ang="0">
                  <a:pos x="576" y="344"/>
                </a:cxn>
              </a:cxnLst>
              <a:rect l="0" t="0" r="r" b="b"/>
              <a:pathLst>
                <a:path w="576" h="392">
                  <a:moveTo>
                    <a:pt x="0" y="392"/>
                  </a:moveTo>
                  <a:cubicBezTo>
                    <a:pt x="56" y="356"/>
                    <a:pt x="112" y="320"/>
                    <a:pt x="144" y="296"/>
                  </a:cubicBezTo>
                  <a:cubicBezTo>
                    <a:pt x="176" y="272"/>
                    <a:pt x="176" y="280"/>
                    <a:pt x="192" y="248"/>
                  </a:cubicBezTo>
                  <a:cubicBezTo>
                    <a:pt x="208" y="216"/>
                    <a:pt x="224" y="144"/>
                    <a:pt x="240" y="104"/>
                  </a:cubicBezTo>
                  <a:cubicBezTo>
                    <a:pt x="256" y="64"/>
                    <a:pt x="272" y="16"/>
                    <a:pt x="288" y="8"/>
                  </a:cubicBezTo>
                  <a:cubicBezTo>
                    <a:pt x="304" y="0"/>
                    <a:pt x="320" y="32"/>
                    <a:pt x="336" y="56"/>
                  </a:cubicBezTo>
                  <a:cubicBezTo>
                    <a:pt x="352" y="80"/>
                    <a:pt x="376" y="128"/>
                    <a:pt x="384" y="152"/>
                  </a:cubicBezTo>
                  <a:cubicBezTo>
                    <a:pt x="392" y="176"/>
                    <a:pt x="376" y="176"/>
                    <a:pt x="384" y="200"/>
                  </a:cubicBezTo>
                  <a:cubicBezTo>
                    <a:pt x="392" y="224"/>
                    <a:pt x="408" y="272"/>
                    <a:pt x="432" y="296"/>
                  </a:cubicBezTo>
                  <a:cubicBezTo>
                    <a:pt x="456" y="320"/>
                    <a:pt x="504" y="336"/>
                    <a:pt x="528" y="344"/>
                  </a:cubicBezTo>
                  <a:cubicBezTo>
                    <a:pt x="552" y="352"/>
                    <a:pt x="568" y="344"/>
                    <a:pt x="576" y="3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upp 31"/>
          <p:cNvGrpSpPr/>
          <p:nvPr/>
        </p:nvGrpSpPr>
        <p:grpSpPr>
          <a:xfrm>
            <a:off x="3411091" y="2317374"/>
            <a:ext cx="2851191" cy="1569830"/>
            <a:chOff x="3444957" y="3993771"/>
            <a:chExt cx="2483954" cy="1367633"/>
          </a:xfrm>
        </p:grpSpPr>
        <p:sp>
          <p:nvSpPr>
            <p:cNvPr id="98324" name="Line 20"/>
            <p:cNvSpPr>
              <a:spLocks noChangeShapeType="1"/>
            </p:cNvSpPr>
            <p:nvPr/>
          </p:nvSpPr>
          <p:spPr bwMode="auto">
            <a:xfrm>
              <a:off x="3890795" y="3993771"/>
              <a:ext cx="0" cy="12738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5" name="Line 21"/>
            <p:cNvSpPr>
              <a:spLocks noChangeShapeType="1"/>
            </p:cNvSpPr>
            <p:nvPr/>
          </p:nvSpPr>
          <p:spPr bwMode="auto">
            <a:xfrm>
              <a:off x="3890795" y="5267593"/>
              <a:ext cx="1401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6" name="Text Box 22"/>
            <p:cNvSpPr txBox="1">
              <a:spLocks noChangeArrowheads="1"/>
            </p:cNvSpPr>
            <p:nvPr/>
          </p:nvSpPr>
          <p:spPr bwMode="auto">
            <a:xfrm>
              <a:off x="5292000" y="5012829"/>
              <a:ext cx="636911" cy="348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V</a:t>
              </a:r>
            </a:p>
          </p:txBody>
        </p:sp>
        <p:sp>
          <p:nvSpPr>
            <p:cNvPr id="98327" name="Text Box 23"/>
            <p:cNvSpPr txBox="1">
              <a:spLocks noChangeArrowheads="1"/>
            </p:cNvSpPr>
            <p:nvPr/>
          </p:nvSpPr>
          <p:spPr bwMode="auto">
            <a:xfrm>
              <a:off x="3444957" y="4248535"/>
              <a:ext cx="636911" cy="348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  <p:sp>
          <p:nvSpPr>
            <p:cNvPr id="98334" name="Freeform 30"/>
            <p:cNvSpPr>
              <a:spLocks/>
            </p:cNvSpPr>
            <p:nvPr/>
          </p:nvSpPr>
          <p:spPr bwMode="auto">
            <a:xfrm>
              <a:off x="3890795" y="4248535"/>
              <a:ext cx="1019058" cy="1019058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144" y="288"/>
                </a:cxn>
                <a:cxn ang="0">
                  <a:pos x="192" y="96"/>
                </a:cxn>
                <a:cxn ang="0">
                  <a:pos x="240" y="48"/>
                </a:cxn>
                <a:cxn ang="0">
                  <a:pos x="384" y="0"/>
                </a:cxn>
              </a:cxnLst>
              <a:rect l="0" t="0" r="r" b="b"/>
              <a:pathLst>
                <a:path w="384" h="384">
                  <a:moveTo>
                    <a:pt x="0" y="384"/>
                  </a:moveTo>
                  <a:cubicBezTo>
                    <a:pt x="56" y="360"/>
                    <a:pt x="112" y="336"/>
                    <a:pt x="144" y="288"/>
                  </a:cubicBezTo>
                  <a:cubicBezTo>
                    <a:pt x="176" y="240"/>
                    <a:pt x="176" y="136"/>
                    <a:pt x="192" y="96"/>
                  </a:cubicBezTo>
                  <a:cubicBezTo>
                    <a:pt x="208" y="56"/>
                    <a:pt x="208" y="64"/>
                    <a:pt x="240" y="48"/>
                  </a:cubicBezTo>
                  <a:cubicBezTo>
                    <a:pt x="272" y="32"/>
                    <a:pt x="328" y="16"/>
                    <a:pt x="3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upp 30"/>
          <p:cNvGrpSpPr/>
          <p:nvPr/>
        </p:nvGrpSpPr>
        <p:grpSpPr>
          <a:xfrm>
            <a:off x="510356" y="2317371"/>
            <a:ext cx="2893240" cy="1557408"/>
            <a:chOff x="324093" y="3993770"/>
            <a:chExt cx="2547644" cy="1371376"/>
          </a:xfrm>
        </p:grpSpPr>
        <p:sp>
          <p:nvSpPr>
            <p:cNvPr id="98320" name="Line 16"/>
            <p:cNvSpPr>
              <a:spLocks noChangeShapeType="1"/>
            </p:cNvSpPr>
            <p:nvPr/>
          </p:nvSpPr>
          <p:spPr bwMode="auto">
            <a:xfrm>
              <a:off x="833621" y="3993771"/>
              <a:ext cx="0" cy="12738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1" name="Line 17"/>
            <p:cNvSpPr>
              <a:spLocks noChangeShapeType="1"/>
            </p:cNvSpPr>
            <p:nvPr/>
          </p:nvSpPr>
          <p:spPr bwMode="auto">
            <a:xfrm>
              <a:off x="833621" y="5267593"/>
              <a:ext cx="1401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2" name="Text Box 18"/>
            <p:cNvSpPr txBox="1">
              <a:spLocks noChangeArrowheads="1"/>
            </p:cNvSpPr>
            <p:nvPr/>
          </p:nvSpPr>
          <p:spPr bwMode="auto">
            <a:xfrm>
              <a:off x="2234826" y="5012829"/>
              <a:ext cx="636911" cy="35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V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3" name="Text Box 19"/>
            <p:cNvSpPr txBox="1">
              <a:spLocks noChangeArrowheads="1"/>
            </p:cNvSpPr>
            <p:nvPr/>
          </p:nvSpPr>
          <p:spPr bwMode="auto">
            <a:xfrm>
              <a:off x="324093" y="4248534"/>
              <a:ext cx="636911" cy="35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98335" name="Freeform 31"/>
            <p:cNvSpPr>
              <a:spLocks/>
            </p:cNvSpPr>
            <p:nvPr/>
          </p:nvSpPr>
          <p:spPr bwMode="auto">
            <a:xfrm>
              <a:off x="961004" y="4630682"/>
              <a:ext cx="1146440" cy="636911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96" y="96"/>
                </a:cxn>
                <a:cxn ang="0">
                  <a:pos x="240" y="48"/>
                </a:cxn>
                <a:cxn ang="0">
                  <a:pos x="432" y="0"/>
                </a:cxn>
              </a:cxnLst>
              <a:rect l="0" t="0" r="r" b="b"/>
              <a:pathLst>
                <a:path w="432" h="240">
                  <a:moveTo>
                    <a:pt x="0" y="240"/>
                  </a:moveTo>
                  <a:cubicBezTo>
                    <a:pt x="28" y="184"/>
                    <a:pt x="56" y="128"/>
                    <a:pt x="96" y="96"/>
                  </a:cubicBezTo>
                  <a:cubicBezTo>
                    <a:pt x="136" y="64"/>
                    <a:pt x="184" y="64"/>
                    <a:pt x="240" y="48"/>
                  </a:cubicBezTo>
                  <a:cubicBezTo>
                    <a:pt x="296" y="32"/>
                    <a:pt x="408" y="8"/>
                    <a:pt x="43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36" name="Freeform 32"/>
            <p:cNvSpPr>
              <a:spLocks/>
            </p:cNvSpPr>
            <p:nvPr/>
          </p:nvSpPr>
          <p:spPr bwMode="auto">
            <a:xfrm>
              <a:off x="961004" y="4121153"/>
              <a:ext cx="1146440" cy="551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240" y="192"/>
                </a:cxn>
                <a:cxn ang="0">
                  <a:pos x="384" y="192"/>
                </a:cxn>
                <a:cxn ang="0">
                  <a:pos x="432" y="192"/>
                </a:cxn>
              </a:cxnLst>
              <a:rect l="0" t="0" r="r" b="b"/>
              <a:pathLst>
                <a:path w="432" h="208">
                  <a:moveTo>
                    <a:pt x="0" y="0"/>
                  </a:moveTo>
                  <a:cubicBezTo>
                    <a:pt x="28" y="32"/>
                    <a:pt x="56" y="64"/>
                    <a:pt x="96" y="96"/>
                  </a:cubicBezTo>
                  <a:cubicBezTo>
                    <a:pt x="136" y="128"/>
                    <a:pt x="192" y="176"/>
                    <a:pt x="240" y="192"/>
                  </a:cubicBezTo>
                  <a:cubicBezTo>
                    <a:pt x="288" y="208"/>
                    <a:pt x="352" y="192"/>
                    <a:pt x="384" y="192"/>
                  </a:cubicBezTo>
                  <a:cubicBezTo>
                    <a:pt x="416" y="192"/>
                    <a:pt x="424" y="192"/>
                    <a:pt x="432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37" name="Text Box 33"/>
            <p:cNvSpPr txBox="1">
              <a:spLocks noChangeArrowheads="1"/>
            </p:cNvSpPr>
            <p:nvPr/>
          </p:nvSpPr>
          <p:spPr bwMode="auto">
            <a:xfrm>
              <a:off x="799755" y="4562951"/>
              <a:ext cx="636911" cy="35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98338" name="Text Box 34"/>
            <p:cNvSpPr txBox="1">
              <a:spLocks noChangeArrowheads="1"/>
            </p:cNvSpPr>
            <p:nvPr/>
          </p:nvSpPr>
          <p:spPr bwMode="auto">
            <a:xfrm>
              <a:off x="1215768" y="3993770"/>
              <a:ext cx="1019058" cy="35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000" baseline="-25000" dirty="0" err="1">
                  <a:latin typeface="Arial" pitchFamily="34" charset="0"/>
                  <a:cs typeface="Arial" pitchFamily="34" charset="0"/>
                </a:rPr>
                <a:t>eq</a:t>
              </a:r>
              <a:endParaRPr lang="en-US" sz="20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Adiabatic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1458914" y="1801813"/>
          <a:ext cx="5418108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98" name="Equation" r:id="rId4" imgW="2082800" imgH="457200" progId="Equation.3">
                  <p:embed/>
                </p:oleObj>
              </mc:Choice>
              <mc:Fallback>
                <p:oleObj name="Equation" r:id="rId4" imgW="20828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4" y="1801813"/>
                        <a:ext cx="5418108" cy="1188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4" name="Object 6"/>
          <p:cNvGraphicFramePr>
            <a:graphicFrameLocks noChangeAspect="1"/>
          </p:cNvGraphicFramePr>
          <p:nvPr/>
        </p:nvGraphicFramePr>
        <p:xfrm>
          <a:off x="1381125" y="4585760"/>
          <a:ext cx="6808894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99" name="Equation" r:id="rId6" imgW="2616200" imgH="457200" progId="Equation.3">
                  <p:embed/>
                </p:oleObj>
              </mc:Choice>
              <mc:Fallback>
                <p:oleObj name="Equation" r:id="rId6" imgW="26162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4585760"/>
                        <a:ext cx="6808894" cy="1188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33</a:t>
            </a:fld>
            <a:endParaRPr lang="sv-SE"/>
          </a:p>
        </p:txBody>
      </p:sp>
      <p:pic>
        <p:nvPicPr>
          <p:cNvPr id="130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1304" y="3227388"/>
            <a:ext cx="7554959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931863" y="5909944"/>
            <a:ext cx="8286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Need to determine 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3"/>
          <p:cNvGrpSpPr/>
          <p:nvPr/>
        </p:nvGrpSpPr>
        <p:grpSpPr>
          <a:xfrm>
            <a:off x="931863" y="1513451"/>
            <a:ext cx="5248804" cy="1659813"/>
            <a:chOff x="931863" y="632935"/>
            <a:chExt cx="5248804" cy="1659813"/>
          </a:xfrm>
        </p:grpSpPr>
        <p:sp>
          <p:nvSpPr>
            <p:cNvPr id="7" name="textruta 6"/>
            <p:cNvSpPr txBox="1"/>
            <p:nvPr/>
          </p:nvSpPr>
          <p:spPr>
            <a:xfrm>
              <a:off x="931863" y="632935"/>
              <a:ext cx="524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dirty="0" smtClean="0">
                  <a:latin typeface="Arial" pitchFamily="34" charset="0"/>
                  <a:cs typeface="Arial" pitchFamily="34" charset="0"/>
                </a:rPr>
                <a:t>A. </a:t>
              </a:r>
              <a:r>
                <a:rPr lang="sv-SE" sz="2000" b="1" dirty="0" err="1" smtClean="0">
                  <a:latin typeface="Arial" pitchFamily="34" charset="0"/>
                  <a:cs typeface="Arial" pitchFamily="34" charset="0"/>
                </a:rPr>
                <a:t>Constant</a:t>
              </a:r>
              <a:r>
                <a:rPr lang="sv-SE" sz="2000" b="1" dirty="0" smtClean="0">
                  <a:latin typeface="Arial" pitchFamily="34" charset="0"/>
                  <a:cs typeface="Arial" pitchFamily="34" charset="0"/>
                </a:rPr>
                <a:t> Ta (17B) Ta = 300K</a:t>
              </a:r>
            </a:p>
          </p:txBody>
        </p:sp>
        <p:grpSp>
          <p:nvGrpSpPr>
            <p:cNvPr id="3" name="Grupp 11"/>
            <p:cNvGrpSpPr/>
            <p:nvPr/>
          </p:nvGrpSpPr>
          <p:grpSpPr>
            <a:xfrm>
              <a:off x="931863" y="1251665"/>
              <a:ext cx="4808537" cy="1041083"/>
              <a:chOff x="931863" y="1128235"/>
              <a:chExt cx="4808537" cy="1041083"/>
            </a:xfrm>
          </p:grpSpPr>
          <p:graphicFrame>
            <p:nvGraphicFramePr>
              <p:cNvPr id="83972" name="Object 4"/>
              <p:cNvGraphicFramePr>
                <a:graphicFrameLocks noChangeAspect="1"/>
              </p:cNvGraphicFramePr>
              <p:nvPr/>
            </p:nvGraphicFramePr>
            <p:xfrm>
              <a:off x="2903538" y="1620678"/>
              <a:ext cx="2395182" cy="5486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3342" name="Equation" r:id="rId4" imgW="1054100" imgH="241300" progId="Equation.3">
                      <p:embed/>
                    </p:oleObj>
                  </mc:Choice>
                  <mc:Fallback>
                    <p:oleObj name="Equation" r:id="rId4" imgW="1054100" imgH="2413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03538" y="1620678"/>
                            <a:ext cx="2395182" cy="5486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textruta 8"/>
              <p:cNvSpPr txBox="1"/>
              <p:nvPr/>
            </p:nvSpPr>
            <p:spPr>
              <a:xfrm>
                <a:off x="931863" y="1128235"/>
                <a:ext cx="48085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err="1" smtClean="0">
                    <a:latin typeface="Arial" pitchFamily="34" charset="0"/>
                    <a:cs typeface="Arial" pitchFamily="34" charset="0"/>
                  </a:rPr>
                  <a:t>Additional</a:t>
                </a:r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 Parameters (18B – (20B):  </a:t>
                </a:r>
              </a:p>
            </p:txBody>
          </p:sp>
        </p:grpSp>
      </p:grpSp>
      <p:grpSp>
        <p:nvGrpSpPr>
          <p:cNvPr id="4" name="Grupp 12"/>
          <p:cNvGrpSpPr/>
          <p:nvPr/>
        </p:nvGrpSpPr>
        <p:grpSpPr>
          <a:xfrm>
            <a:off x="931863" y="3097068"/>
            <a:ext cx="6319837" cy="1627332"/>
            <a:chOff x="931863" y="3762744"/>
            <a:chExt cx="6319837" cy="1627332"/>
          </a:xfrm>
        </p:grpSpPr>
        <p:graphicFrame>
          <p:nvGraphicFramePr>
            <p:cNvPr id="8397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5176645"/>
                </p:ext>
              </p:extLst>
            </p:nvPr>
          </p:nvGraphicFramePr>
          <p:xfrm>
            <a:off x="1222375" y="4397889"/>
            <a:ext cx="6029325" cy="992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343" name="Equation" r:id="rId6" imgW="2781000" imgH="457200" progId="Equation.3">
                    <p:embed/>
                  </p:oleObj>
                </mc:Choice>
                <mc:Fallback>
                  <p:oleObj name="Equation" r:id="rId6" imgW="2781000" imgH="457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2375" y="4397889"/>
                          <a:ext cx="6029325" cy="992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ruta 10"/>
            <p:cNvSpPr txBox="1"/>
            <p:nvPr/>
          </p:nvSpPr>
          <p:spPr>
            <a:xfrm>
              <a:off x="931863" y="3762744"/>
              <a:ext cx="524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dirty="0" smtClean="0">
                  <a:latin typeface="Arial" pitchFamily="34" charset="0"/>
                  <a:cs typeface="Arial" pitchFamily="34" charset="0"/>
                </a:rPr>
                <a:t>B. Variable T</a:t>
              </a:r>
              <a:r>
                <a:rPr lang="sv-SE" sz="2000" b="1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000" b="1" dirty="0" err="1" smtClean="0">
                  <a:latin typeface="Arial" pitchFamily="34" charset="0"/>
                  <a:cs typeface="Arial" pitchFamily="34" charset="0"/>
                </a:rPr>
                <a:t>Co-Current</a:t>
              </a:r>
              <a:endParaRPr lang="sv-SE" sz="20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ruta 6"/>
          <p:cNvSpPr txBox="1"/>
          <p:nvPr/>
        </p:nvSpPr>
        <p:spPr>
          <a:xfrm>
            <a:off x="931863" y="4720716"/>
            <a:ext cx="5248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latin typeface="Arial" pitchFamily="34" charset="0"/>
                <a:cs typeface="Arial" pitchFamily="34" charset="0"/>
              </a:rPr>
              <a:t>C. Variable T</a:t>
            </a:r>
            <a:r>
              <a:rPr lang="sv-SE" sz="2000" b="1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000" b="1" dirty="0" smtClean="0">
                <a:latin typeface="Arial" pitchFamily="34" charset="0"/>
                <a:cs typeface="Arial" pitchFamily="34" charset="0"/>
              </a:rPr>
              <a:t> Counter</a:t>
            </a:r>
            <a:r>
              <a:rPr lang="sv-SE" sz="2000" b="1" dirty="0">
                <a:latin typeface="Arial" pitchFamily="34" charset="0"/>
                <a:cs typeface="Arial" pitchFamily="34" charset="0"/>
              </a:rPr>
              <a:t>c</a:t>
            </a:r>
            <a:r>
              <a:rPr lang="sv-SE" sz="2000" b="1" dirty="0" smtClean="0">
                <a:latin typeface="Arial" pitchFamily="34" charset="0"/>
                <a:cs typeface="Arial" pitchFamily="34" charset="0"/>
              </a:rPr>
              <a:t>urrent</a:t>
            </a: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426823"/>
              </p:ext>
            </p:extLst>
          </p:nvPr>
        </p:nvGraphicFramePr>
        <p:xfrm>
          <a:off x="1311809" y="5231783"/>
          <a:ext cx="4751387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44" name="Equation" r:id="rId8" imgW="2209680" imgH="457200" progId="Equation.3">
                  <p:embed/>
                </p:oleObj>
              </mc:Choice>
              <mc:Fallback>
                <p:oleObj name="Equation" r:id="rId8" imgW="220968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809" y="5231783"/>
                        <a:ext cx="4751387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ruta 12"/>
          <p:cNvSpPr txBox="1"/>
          <p:nvPr/>
        </p:nvSpPr>
        <p:spPr>
          <a:xfrm>
            <a:off x="1008063" y="6196141"/>
            <a:ext cx="7564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Guess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</a:t>
            </a:r>
            <a:r>
              <a:rPr lang="sv-SE" sz="20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at V = 0 to match T</a:t>
            </a:r>
            <a:r>
              <a:rPr lang="sv-SE" sz="20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 = T</a:t>
            </a:r>
            <a:r>
              <a:rPr lang="sv-SE" sz="20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at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exit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i.e., V =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f</a:t>
            </a:r>
            <a:endParaRPr lang="sv-SE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Friendly Equations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931863" y="1430463"/>
            <a:ext cx="42672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Coolant balance:</a:t>
            </a:r>
          </a:p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In - Out + Heat Added = 0</a:t>
            </a:r>
          </a:p>
        </p:txBody>
      </p:sp>
      <p:graphicFrame>
        <p:nvGraphicFramePr>
          <p:cNvPr id="993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843339"/>
              </p:ext>
            </p:extLst>
          </p:nvPr>
        </p:nvGraphicFramePr>
        <p:xfrm>
          <a:off x="957263" y="2708275"/>
          <a:ext cx="5110162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66" name="Equation" r:id="rId4" imgW="2539800" imgH="660240" progId="Equation.3">
                  <p:embed/>
                </p:oleObj>
              </mc:Choice>
              <mc:Fallback>
                <p:oleObj name="Equation" r:id="rId4" imgW="253980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2708275"/>
                        <a:ext cx="5110162" cy="133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651381"/>
              </p:ext>
            </p:extLst>
          </p:nvPr>
        </p:nvGraphicFramePr>
        <p:xfrm>
          <a:off x="1138238" y="4205288"/>
          <a:ext cx="2881312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67" name="Equation" r:id="rId6" imgW="1460500" imgH="736600" progId="Equation.3">
                  <p:embed/>
                </p:oleObj>
              </mc:Choice>
              <mc:Fallback>
                <p:oleObj name="Equation" r:id="rId6" imgW="1460500" imgH="736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4205288"/>
                        <a:ext cx="2881312" cy="145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650679" y="3907810"/>
            <a:ext cx="326813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All equations can be used from before except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parameter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use differential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instead, adding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C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PC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Heat </a:t>
            </a:r>
            <a:r>
              <a:rPr lang="en-US" dirty="0" smtClean="0">
                <a:solidFill>
                  <a:srgbClr val="C00000"/>
                </a:solidFill>
              </a:rPr>
              <a:t>Exchange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Variable T</a:t>
            </a:r>
            <a:r>
              <a:rPr lang="en-US" baseline="-25000" dirty="0" smtClean="0">
                <a:solidFill>
                  <a:schemeClr val="tx1"/>
                </a:solidFill>
                <a:cs typeface="Arial" pitchFamily="34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 Co-current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35</a:t>
            </a:fld>
            <a:endParaRPr lang="sv-SE"/>
          </a:p>
        </p:txBody>
      </p:sp>
      <p:grpSp>
        <p:nvGrpSpPr>
          <p:cNvPr id="2" name="Grupp 9"/>
          <p:cNvGrpSpPr/>
          <p:nvPr/>
        </p:nvGrpSpPr>
        <p:grpSpPr>
          <a:xfrm>
            <a:off x="914400" y="5710237"/>
            <a:ext cx="4504267" cy="928688"/>
            <a:chOff x="914400" y="5659438"/>
            <a:chExt cx="4504267" cy="928688"/>
          </a:xfrm>
        </p:grpSpPr>
        <p:graphicFrame>
          <p:nvGraphicFramePr>
            <p:cNvPr id="6349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1047863"/>
                </p:ext>
              </p:extLst>
            </p:nvPr>
          </p:nvGraphicFramePr>
          <p:xfrm>
            <a:off x="1160463" y="5768976"/>
            <a:ext cx="4002087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368" name="Equation" r:id="rId8" imgW="2108160" imgH="431640" progId="Equation.3">
                    <p:embed/>
                  </p:oleObj>
                </mc:Choice>
                <mc:Fallback>
                  <p:oleObj name="Equation" r:id="rId8" imgW="2108160" imgH="431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0463" y="5768976"/>
                          <a:ext cx="4002087" cy="819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8"/>
            <p:cNvSpPr/>
            <p:nvPr/>
          </p:nvSpPr>
          <p:spPr>
            <a:xfrm>
              <a:off x="914400" y="5659438"/>
              <a:ext cx="4504267" cy="92868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931863" y="1676400"/>
            <a:ext cx="4267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In - Out + Heat Added = 0</a:t>
            </a: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931863" y="4215588"/>
            <a:ext cx="79200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All equations can be used from before except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dT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/dV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which must be changed to 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negative.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arrive at the correct integration we must guess the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value at V=0, integrate and see if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matches; if not,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re-guess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value for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at V=0</a:t>
            </a:r>
            <a:endParaRPr lang="en-US" sz="2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8"/>
          <p:cNvGrpSpPr/>
          <p:nvPr/>
        </p:nvGrpSpPr>
        <p:grpSpPr>
          <a:xfrm>
            <a:off x="1030288" y="2347913"/>
            <a:ext cx="7229371" cy="1758420"/>
            <a:chOff x="1030288" y="2347913"/>
            <a:chExt cx="7229371" cy="1758420"/>
          </a:xfrm>
        </p:grpSpPr>
        <p:graphicFrame>
          <p:nvGraphicFramePr>
            <p:cNvPr id="9934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0816197"/>
                </p:ext>
              </p:extLst>
            </p:nvPr>
          </p:nvGraphicFramePr>
          <p:xfrm>
            <a:off x="1030288" y="2347913"/>
            <a:ext cx="7065962" cy="165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350" name="Equation" r:id="rId4" imgW="3047760" imgH="711000" progId="Equation.3">
                    <p:embed/>
                  </p:oleObj>
                </mc:Choice>
                <mc:Fallback>
                  <p:oleObj name="Equation" r:id="rId4" imgW="3047760" imgH="7110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288" y="2347913"/>
                          <a:ext cx="7065962" cy="16525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ktangel 7"/>
            <p:cNvSpPr/>
            <p:nvPr/>
          </p:nvSpPr>
          <p:spPr>
            <a:xfrm>
              <a:off x="5448726" y="2912533"/>
              <a:ext cx="2810933" cy="119380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Heat </a:t>
            </a:r>
            <a:r>
              <a:rPr lang="en-US" dirty="0" smtClean="0">
                <a:solidFill>
                  <a:srgbClr val="C00000"/>
                </a:solidFill>
              </a:rPr>
              <a:t>Exchange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Variable T</a:t>
            </a:r>
            <a:r>
              <a:rPr lang="en-US" baseline="-25000" dirty="0" smtClean="0">
                <a:solidFill>
                  <a:schemeClr val="tx1"/>
                </a:solidFill>
                <a:cs typeface="Arial" pitchFamily="34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 Co-current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142527"/>
              </p:ext>
            </p:extLst>
          </p:nvPr>
        </p:nvGraphicFramePr>
        <p:xfrm>
          <a:off x="1260476" y="1974637"/>
          <a:ext cx="5469189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94" name="Equation" r:id="rId3" imgW="2514600" imgH="482600" progId="Equation.3">
                  <p:embed/>
                </p:oleObj>
              </mc:Choice>
              <mc:Fallback>
                <p:oleObj name="Equation" r:id="rId3" imgW="2514600" imgH="482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6" y="1974637"/>
                        <a:ext cx="5469189" cy="1097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8"/>
          <p:cNvGrpSpPr/>
          <p:nvPr/>
        </p:nvGrpSpPr>
        <p:grpSpPr>
          <a:xfrm>
            <a:off x="914400" y="3850373"/>
            <a:ext cx="7564438" cy="1744930"/>
            <a:chOff x="914400" y="3850373"/>
            <a:chExt cx="7564438" cy="1744930"/>
          </a:xfrm>
        </p:grpSpPr>
        <p:graphicFrame>
          <p:nvGraphicFramePr>
            <p:cNvPr id="53250" name="Object 2"/>
            <p:cNvGraphicFramePr>
              <a:graphicFrameLocks noChangeAspect="1"/>
            </p:cNvGraphicFramePr>
            <p:nvPr/>
          </p:nvGraphicFramePr>
          <p:xfrm>
            <a:off x="1438276" y="4589463"/>
            <a:ext cx="5797165" cy="1005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395" name="Equation" r:id="rId5" imgW="2603500" imgH="431800" progId="Equation.3">
                    <p:embed/>
                  </p:oleObj>
                </mc:Choice>
                <mc:Fallback>
                  <p:oleObj name="Equation" r:id="rId5" imgW="2603500" imgH="431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8276" y="4589463"/>
                          <a:ext cx="5797165" cy="10058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ruta 7"/>
            <p:cNvSpPr txBox="1"/>
            <p:nvPr/>
          </p:nvSpPr>
          <p:spPr>
            <a:xfrm>
              <a:off x="914400" y="3850373"/>
              <a:ext cx="7564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Differentiating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with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respect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to W: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Derive the user-friendly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/>
              <a:t>for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8"/>
          <p:cNvGrpSpPr/>
          <p:nvPr/>
        </p:nvGrpSpPr>
        <p:grpSpPr>
          <a:xfrm>
            <a:off x="914400" y="2235200"/>
            <a:ext cx="7564438" cy="1663700"/>
            <a:chOff x="914400" y="2235200"/>
            <a:chExt cx="7564438" cy="1663700"/>
          </a:xfrm>
        </p:grpSpPr>
        <p:graphicFrame>
          <p:nvGraphicFramePr>
            <p:cNvPr id="53252" name="Object 4"/>
            <p:cNvGraphicFramePr>
              <a:graphicFrameLocks noChangeAspect="1"/>
            </p:cNvGraphicFramePr>
            <p:nvPr/>
          </p:nvGraphicFramePr>
          <p:xfrm>
            <a:off x="3043238" y="2984500"/>
            <a:ext cx="2817814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18" name="Equation" r:id="rId3" imgW="1269449" imgH="393529" progId="Equation.3">
                    <p:embed/>
                  </p:oleObj>
                </mc:Choice>
                <mc:Fallback>
                  <p:oleObj name="Equation" r:id="rId3" imgW="1269449" imgH="393529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3238" y="2984500"/>
                          <a:ext cx="2817814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ruta 7"/>
            <p:cNvSpPr txBox="1"/>
            <p:nvPr/>
          </p:nvSpPr>
          <p:spPr>
            <a:xfrm>
              <a:off x="914400" y="2235200"/>
              <a:ext cx="75644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</a:t>
              </a: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Balance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on species i:</a:t>
              </a:r>
            </a:p>
          </p:txBody>
        </p:sp>
      </p:grpSp>
      <p:grpSp>
        <p:nvGrpSpPr>
          <p:cNvPr id="3" name="Grupp 10"/>
          <p:cNvGrpSpPr/>
          <p:nvPr/>
        </p:nvGrpSpPr>
        <p:grpSpPr>
          <a:xfrm>
            <a:off x="931863" y="4452089"/>
            <a:ext cx="7564438" cy="1618194"/>
            <a:chOff x="931863" y="4367424"/>
            <a:chExt cx="7564438" cy="1618194"/>
          </a:xfrm>
        </p:grpSpPr>
        <p:graphicFrame>
          <p:nvGraphicFramePr>
            <p:cNvPr id="53253" name="Object 5"/>
            <p:cNvGraphicFramePr>
              <a:graphicFrameLocks noChangeAspect="1"/>
            </p:cNvGraphicFramePr>
            <p:nvPr/>
          </p:nvGraphicFramePr>
          <p:xfrm>
            <a:off x="2843214" y="4796898"/>
            <a:ext cx="3286729" cy="1188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19" name="Equation" r:id="rId5" imgW="1434477" imgH="495085" progId="Equation.3">
                    <p:embed/>
                  </p:oleObj>
                </mc:Choice>
                <mc:Fallback>
                  <p:oleObj name="Equation" r:id="rId5" imgW="1434477" imgH="495085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214" y="4796898"/>
                          <a:ext cx="3286729" cy="11887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ruta 9"/>
            <p:cNvSpPr txBox="1"/>
            <p:nvPr/>
          </p:nvSpPr>
          <p:spPr>
            <a:xfrm>
              <a:off x="931863" y="4367424"/>
              <a:ext cx="7564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Enthalpy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for species i: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38</a:t>
            </a:fld>
            <a:endParaRPr lang="sv-SE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Derive the user-friendly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/>
              <a:t>for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1"/>
          <p:cNvGrpSpPr/>
          <p:nvPr/>
        </p:nvGrpSpPr>
        <p:grpSpPr>
          <a:xfrm>
            <a:off x="914400" y="2269067"/>
            <a:ext cx="7564438" cy="1664758"/>
            <a:chOff x="914400" y="2269067"/>
            <a:chExt cx="7564438" cy="1664758"/>
          </a:xfrm>
        </p:grpSpPr>
        <p:sp>
          <p:nvSpPr>
            <p:cNvPr id="9" name="textruta 8"/>
            <p:cNvSpPr txBox="1"/>
            <p:nvPr/>
          </p:nvSpPr>
          <p:spPr>
            <a:xfrm>
              <a:off x="914400" y="2269067"/>
              <a:ext cx="7564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Differentiating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with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respect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to W:</a:t>
              </a:r>
            </a:p>
          </p:txBody>
        </p:sp>
        <p:graphicFrame>
          <p:nvGraphicFramePr>
            <p:cNvPr id="141316" name="Object 4"/>
            <p:cNvGraphicFramePr>
              <a:graphicFrameLocks noChangeAspect="1"/>
            </p:cNvGraphicFramePr>
            <p:nvPr/>
          </p:nvGraphicFramePr>
          <p:xfrm>
            <a:off x="3197226" y="3019425"/>
            <a:ext cx="2531399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42" name="Equation" r:id="rId3" imgW="1143000" imgH="393700" progId="Equation.3">
                    <p:embed/>
                  </p:oleObj>
                </mc:Choice>
                <mc:Fallback>
                  <p:oleObj name="Equation" r:id="rId3" imgW="1143000" imgH="3937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7226" y="3019425"/>
                          <a:ext cx="2531399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1317" name="Object 5"/>
          <p:cNvGraphicFramePr>
            <a:graphicFrameLocks noChangeAspect="1"/>
          </p:cNvGraphicFramePr>
          <p:nvPr/>
        </p:nvGraphicFramePr>
        <p:xfrm>
          <a:off x="1982789" y="4408488"/>
          <a:ext cx="5826533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3" name="Equation" r:id="rId5" imgW="2616200" imgH="431800" progId="Equation.3">
                  <p:embed/>
                </p:oleObj>
              </mc:Choice>
              <mc:Fallback>
                <p:oleObj name="Equation" r:id="rId5" imgW="26162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789" y="4408488"/>
                        <a:ext cx="5826533" cy="1005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39</a:t>
            </a:fld>
            <a:endParaRPr lang="sv-SE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Derive the user-friendly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/>
              <a:t>for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74700" y="4406089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The feed consists of both - 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Inerts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I and Species A with the ratio of 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inerts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I to the species A being 2 to 1.</a:t>
            </a:r>
            <a:endParaRPr lang="en-US" sz="24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6" name="Grupp 5"/>
          <p:cNvGrpSpPr/>
          <p:nvPr/>
        </p:nvGrpSpPr>
        <p:grpSpPr>
          <a:xfrm>
            <a:off x="1460500" y="1419225"/>
            <a:ext cx="6946900" cy="2689574"/>
            <a:chOff x="1460500" y="1419225"/>
            <a:chExt cx="6946900" cy="2689574"/>
          </a:xfrm>
        </p:grpSpPr>
        <p:graphicFrame>
          <p:nvGraphicFramePr>
            <p:cNvPr id="8499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0277165"/>
                </p:ext>
              </p:extLst>
            </p:nvPr>
          </p:nvGraphicFramePr>
          <p:xfrm>
            <a:off x="2633663" y="1419225"/>
            <a:ext cx="3889375" cy="260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3" name="Document" r:id="rId4" imgW="2605553" imgH="1758237" progId="Word.Document.8">
                    <p:embed/>
                  </p:oleObj>
                </mc:Choice>
                <mc:Fallback>
                  <p:oleObj name="Document" r:id="rId4" imgW="2605553" imgH="1758237" progId="Word.Document.8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3663" y="1419225"/>
                          <a:ext cx="3889375" cy="2606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tangle 4"/>
            <p:cNvSpPr/>
            <p:nvPr/>
          </p:nvSpPr>
          <p:spPr>
            <a:xfrm>
              <a:off x="1460500" y="3708689"/>
              <a:ext cx="6946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Elementary liquid phase reaction carried out in a </a:t>
              </a:r>
              <a:r>
                <a:rPr lang="en-US" sz="2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CSTR</a:t>
              </a:r>
              <a:endParaRPr lang="en-US" sz="2000" dirty="0" smtClean="0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Operation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CSTR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901700" y="1586426"/>
          <a:ext cx="528779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86" name="Equation" r:id="rId3" imgW="2616200" imgH="431800" progId="Equation.3">
                  <p:embed/>
                </p:oleObj>
              </mc:Choice>
              <mc:Fallback>
                <p:oleObj name="Equation" r:id="rId3" imgW="26162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586426"/>
                        <a:ext cx="528779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931863" y="2680218"/>
          <a:ext cx="2360651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87" name="Equation" r:id="rId5" imgW="1143000" imgH="254000" progId="Equation.3">
                  <p:embed/>
                </p:oleObj>
              </mc:Choice>
              <mc:Fallback>
                <p:oleObj name="Equation" r:id="rId5" imgW="1143000" imgH="254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2680218"/>
                        <a:ext cx="2360651" cy="548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947738" y="3349089"/>
          <a:ext cx="27876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88" name="Equation" r:id="rId7" imgW="1143000" imgH="228600" progId="Equation.3">
                  <p:embed/>
                </p:oleObj>
              </mc:Choice>
              <mc:Fallback>
                <p:oleObj name="Equation" r:id="rId7" imgW="11430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3349089"/>
                        <a:ext cx="278765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931863" y="3921148"/>
            <a:ext cx="799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Final Form of the Differential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Equations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in Terms of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Conversion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pSp>
        <p:nvGrpSpPr>
          <p:cNvPr id="2" name="Grupp 11"/>
          <p:cNvGrpSpPr/>
          <p:nvPr/>
        </p:nvGrpSpPr>
        <p:grpSpPr>
          <a:xfrm>
            <a:off x="931862" y="4525839"/>
            <a:ext cx="7009874" cy="2044300"/>
            <a:chOff x="931862" y="4339576"/>
            <a:chExt cx="7009874" cy="2044300"/>
          </a:xfrm>
        </p:grpSpPr>
        <p:grpSp>
          <p:nvGrpSpPr>
            <p:cNvPr id="3" name="Grupp 10"/>
            <p:cNvGrpSpPr/>
            <p:nvPr/>
          </p:nvGrpSpPr>
          <p:grpSpPr>
            <a:xfrm>
              <a:off x="931862" y="4339576"/>
              <a:ext cx="7009874" cy="2044300"/>
              <a:chOff x="931862" y="4339576"/>
              <a:chExt cx="7009874" cy="2044300"/>
            </a:xfrm>
          </p:grpSpPr>
          <p:sp>
            <p:nvSpPr>
              <p:cNvPr id="8" name="Rektangel 7"/>
              <p:cNvSpPr/>
              <p:nvPr/>
            </p:nvSpPr>
            <p:spPr>
              <a:xfrm>
                <a:off x="1542524" y="4339576"/>
                <a:ext cx="6399212" cy="204430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ruta 9"/>
              <p:cNvSpPr txBox="1"/>
              <p:nvPr/>
            </p:nvSpPr>
            <p:spPr>
              <a:xfrm>
                <a:off x="931862" y="4508906"/>
                <a:ext cx="6106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 smtClean="0">
                    <a:latin typeface="Arial" pitchFamily="34" charset="0"/>
                    <a:cs typeface="Arial" pitchFamily="34" charset="0"/>
                  </a:rPr>
                  <a:t>A:</a:t>
                </a:r>
                <a:endParaRPr lang="sv-SE" sz="20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54278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836738" y="4508906"/>
              <a:ext cx="5922962" cy="1578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40</a:t>
            </a:fld>
            <a:endParaRPr lang="sv-SE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Derive the user-friendly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/>
              <a:t>for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931863" y="1583252"/>
            <a:ext cx="79920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Final form of terms of Molar Flow Rate:</a:t>
            </a:r>
          </a:p>
        </p:txBody>
      </p:sp>
      <p:graphicFrame>
        <p:nvGraphicFramePr>
          <p:cNvPr id="144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074844"/>
              </p:ext>
            </p:extLst>
          </p:nvPr>
        </p:nvGraphicFramePr>
        <p:xfrm>
          <a:off x="2447925" y="2350015"/>
          <a:ext cx="3586163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90" name="Equation" r:id="rId3" imgW="1663700" imgH="647700" progId="Equation.3">
                  <p:embed/>
                </p:oleObj>
              </mc:Choice>
              <mc:Fallback>
                <p:oleObj name="Equation" r:id="rId3" imgW="1663700" imgH="647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2350015"/>
                        <a:ext cx="3586163" cy="146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2"/>
          <p:cNvGrpSpPr/>
          <p:nvPr/>
        </p:nvGrpSpPr>
        <p:grpSpPr>
          <a:xfrm>
            <a:off x="931863" y="4087847"/>
            <a:ext cx="5431366" cy="1714572"/>
            <a:chOff x="931863" y="3884651"/>
            <a:chExt cx="5431366" cy="1714572"/>
          </a:xfrm>
        </p:grpSpPr>
        <p:sp>
          <p:nvSpPr>
            <p:cNvPr id="10" name="textruta 9"/>
            <p:cNvSpPr txBox="1"/>
            <p:nvPr/>
          </p:nvSpPr>
          <p:spPr>
            <a:xfrm>
              <a:off x="931863" y="4150781"/>
              <a:ext cx="7276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B:</a:t>
              </a:r>
              <a:endParaRPr lang="sv-SE" sz="26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upp 11"/>
            <p:cNvGrpSpPr/>
            <p:nvPr/>
          </p:nvGrpSpPr>
          <p:grpSpPr>
            <a:xfrm>
              <a:off x="2780770" y="3884651"/>
              <a:ext cx="3582459" cy="1714572"/>
              <a:chOff x="2780770" y="3884651"/>
              <a:chExt cx="3582459" cy="1714572"/>
            </a:xfrm>
          </p:grpSpPr>
          <p:sp>
            <p:nvSpPr>
              <p:cNvPr id="8" name="Rektangel 7"/>
              <p:cNvSpPr/>
              <p:nvPr/>
            </p:nvSpPr>
            <p:spPr>
              <a:xfrm>
                <a:off x="2780770" y="3884651"/>
                <a:ext cx="3582459" cy="1714572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44391" name="Object 7"/>
              <p:cNvGraphicFramePr>
                <a:graphicFrameLocks noChangeAspect="1"/>
              </p:cNvGraphicFramePr>
              <p:nvPr/>
            </p:nvGraphicFramePr>
            <p:xfrm>
              <a:off x="2967038" y="4119563"/>
              <a:ext cx="3209925" cy="1249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0491" name="Equation" r:id="rId5" imgW="1333500" imgH="495300" progId="Equation.3">
                      <p:embed/>
                    </p:oleObj>
                  </mc:Choice>
                  <mc:Fallback>
                    <p:oleObj name="Equation" r:id="rId5" imgW="1333500" imgH="49530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67038" y="4119563"/>
                            <a:ext cx="3209925" cy="12493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Derive the user-friendly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/>
              <a:t>for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931863" y="2037771"/>
            <a:ext cx="799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The rate law for this reaction will follow an elementary </a:t>
            </a:r>
            <a:r>
              <a:rPr lang="en-US" sz="20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sz="20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942335"/>
              </p:ext>
            </p:extLst>
          </p:nvPr>
        </p:nvGraphicFramePr>
        <p:xfrm>
          <a:off x="3395663" y="1525588"/>
          <a:ext cx="23526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14" name="Equation" r:id="rId3" imgW="977476" imgH="177723" progId="Equation.3">
                  <p:embed/>
                </p:oleObj>
              </mc:Choice>
              <mc:Fallback>
                <p:oleObj name="Equation" r:id="rId3" imgW="977476" imgH="17772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663" y="1525588"/>
                        <a:ext cx="2352675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606277"/>
              </p:ext>
            </p:extLst>
          </p:nvPr>
        </p:nvGraphicFramePr>
        <p:xfrm>
          <a:off x="3035300" y="2693988"/>
          <a:ext cx="341153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15" name="Equation" r:id="rId5" imgW="1548728" imgH="482391" progId="Equation.3">
                  <p:embed/>
                </p:oleObj>
              </mc:Choice>
              <mc:Fallback>
                <p:oleObj name="Equation" r:id="rId5" imgW="1548728" imgH="482391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2693988"/>
                        <a:ext cx="3411538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694796" y="4135960"/>
            <a:ext cx="79920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Where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concentration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equilibrium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constant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know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from Le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Chaltlier’s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law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that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exothermic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decrease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as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temperature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increased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shifted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back to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left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endothermic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temperature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increased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shift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to the right.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664528"/>
              </p:ext>
            </p:extLst>
          </p:nvPr>
        </p:nvGraphicFramePr>
        <p:xfrm>
          <a:off x="917575" y="1598613"/>
          <a:ext cx="1716361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38" name="Equation" r:id="rId3" imgW="774364" imgH="431613" progId="Equation.3">
                  <p:embed/>
                </p:oleObj>
              </mc:Choice>
              <mc:Fallback>
                <p:oleObj name="Equation" r:id="rId3" imgW="774364" imgH="43161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1598613"/>
                        <a:ext cx="1716361" cy="1005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8"/>
          <p:cNvGrpSpPr/>
          <p:nvPr/>
        </p:nvGrpSpPr>
        <p:grpSpPr>
          <a:xfrm>
            <a:off x="682096" y="2913402"/>
            <a:ext cx="8004704" cy="1573485"/>
            <a:chOff x="901700" y="2786221"/>
            <a:chExt cx="8004704" cy="1573485"/>
          </a:xfrm>
        </p:grpSpPr>
        <p:sp>
          <p:nvSpPr>
            <p:cNvPr id="5" name="textruta 4"/>
            <p:cNvSpPr txBox="1"/>
            <p:nvPr/>
          </p:nvSpPr>
          <p:spPr>
            <a:xfrm>
              <a:off x="914400" y="2786221"/>
              <a:ext cx="79920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Van’t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Hoff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Equation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  <p:graphicFrame>
          <p:nvGraphicFramePr>
            <p:cNvPr id="147461" name="Object 5"/>
            <p:cNvGraphicFramePr>
              <a:graphicFrameLocks noChangeAspect="1"/>
            </p:cNvGraphicFramePr>
            <p:nvPr/>
          </p:nvGraphicFramePr>
          <p:xfrm>
            <a:off x="901700" y="3353866"/>
            <a:ext cx="6304044" cy="1005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539" name="Equation" r:id="rId5" imgW="2844800" imgH="431800" progId="Equation.3">
                    <p:embed/>
                  </p:oleObj>
                </mc:Choice>
                <mc:Fallback>
                  <p:oleObj name="Equation" r:id="rId5" imgW="2844800" imgH="431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1700" y="3353866"/>
                          <a:ext cx="6304044" cy="10058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ruta 29"/>
          <p:cNvSpPr txBox="1"/>
          <p:nvPr/>
        </p:nvSpPr>
        <p:spPr>
          <a:xfrm>
            <a:off x="931863" y="1625600"/>
            <a:ext cx="79920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For the special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case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of ΔC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=0</a:t>
            </a:r>
          </a:p>
        </p:txBody>
      </p:sp>
      <p:grpSp>
        <p:nvGrpSpPr>
          <p:cNvPr id="2" name="Grupp 34"/>
          <p:cNvGrpSpPr/>
          <p:nvPr/>
        </p:nvGrpSpPr>
        <p:grpSpPr>
          <a:xfrm>
            <a:off x="914400" y="2641596"/>
            <a:ext cx="7992004" cy="2576005"/>
            <a:chOff x="914400" y="2641596"/>
            <a:chExt cx="7992004" cy="2576005"/>
          </a:xfrm>
        </p:grpSpPr>
        <p:sp>
          <p:nvSpPr>
            <p:cNvPr id="31" name="textruta 30"/>
            <p:cNvSpPr txBox="1"/>
            <p:nvPr/>
          </p:nvSpPr>
          <p:spPr>
            <a:xfrm>
              <a:off x="914400" y="2641596"/>
              <a:ext cx="79920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Integrating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the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Van’t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Hoff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Equation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gives:</a:t>
              </a:r>
            </a:p>
          </p:txBody>
        </p:sp>
        <p:grpSp>
          <p:nvGrpSpPr>
            <p:cNvPr id="4" name="Grupp 33"/>
            <p:cNvGrpSpPr/>
            <p:nvPr/>
          </p:nvGrpSpPr>
          <p:grpSpPr>
            <a:xfrm>
              <a:off x="1000125" y="3503029"/>
              <a:ext cx="6417733" cy="1714572"/>
              <a:chOff x="897997" y="3282900"/>
              <a:chExt cx="6417733" cy="1714572"/>
            </a:xfrm>
          </p:grpSpPr>
          <p:graphicFrame>
            <p:nvGraphicFramePr>
              <p:cNvPr id="29" name="Object 5"/>
              <p:cNvGraphicFramePr>
                <a:graphicFrameLocks noChangeAspect="1"/>
              </p:cNvGraphicFramePr>
              <p:nvPr/>
            </p:nvGraphicFramePr>
            <p:xfrm>
              <a:off x="897997" y="3486684"/>
              <a:ext cx="6386513" cy="1285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3542" name="Equation" r:id="rId3" imgW="2654300" imgH="508000" progId="Equation.3">
                      <p:embed/>
                    </p:oleObj>
                  </mc:Choice>
                  <mc:Fallback>
                    <p:oleObj name="Equation" r:id="rId3" imgW="2654300" imgH="5080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7997" y="3486684"/>
                            <a:ext cx="6386513" cy="12858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" name="Rektangel 31"/>
              <p:cNvSpPr/>
              <p:nvPr/>
            </p:nvSpPr>
            <p:spPr>
              <a:xfrm>
                <a:off x="931863" y="3282900"/>
                <a:ext cx="6383867" cy="1714572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28"/>
          <p:cNvGrpSpPr/>
          <p:nvPr/>
        </p:nvGrpSpPr>
        <p:grpSpPr>
          <a:xfrm>
            <a:off x="931863" y="2382762"/>
            <a:ext cx="8435337" cy="3475304"/>
            <a:chOff x="914400" y="1890319"/>
            <a:chExt cx="8435337" cy="3475304"/>
          </a:xfrm>
        </p:grpSpPr>
        <p:grpSp>
          <p:nvGrpSpPr>
            <p:cNvPr id="4" name="Grupp 6"/>
            <p:cNvGrpSpPr/>
            <p:nvPr/>
          </p:nvGrpSpPr>
          <p:grpSpPr>
            <a:xfrm>
              <a:off x="4982272" y="1890319"/>
              <a:ext cx="4367465" cy="3475302"/>
              <a:chOff x="4043123" y="1893373"/>
              <a:chExt cx="3983277" cy="3169591"/>
            </a:xfrm>
          </p:grpSpPr>
          <p:grpSp>
            <p:nvGrpSpPr>
              <p:cNvPr id="5" name="Grupp 13"/>
              <p:cNvGrpSpPr/>
              <p:nvPr/>
            </p:nvGrpSpPr>
            <p:grpSpPr>
              <a:xfrm>
                <a:off x="4245769" y="2342499"/>
                <a:ext cx="3780631" cy="2255695"/>
                <a:chOff x="4245769" y="2342499"/>
                <a:chExt cx="3780631" cy="2255695"/>
              </a:xfrm>
            </p:grpSpPr>
            <p:grpSp>
              <p:nvGrpSpPr>
                <p:cNvPr id="6" name="Grupp 10"/>
                <p:cNvGrpSpPr/>
                <p:nvPr/>
              </p:nvGrpSpPr>
              <p:grpSpPr>
                <a:xfrm>
                  <a:off x="4245769" y="2348706"/>
                  <a:ext cx="2247900" cy="2249488"/>
                  <a:chOff x="931069" y="1956594"/>
                  <a:chExt cx="2247900" cy="2249488"/>
                </a:xfrm>
              </p:grpSpPr>
              <p:cxnSp>
                <p:nvCxnSpPr>
                  <p:cNvPr id="14" name="Rak 5"/>
                  <p:cNvCxnSpPr/>
                  <p:nvPr/>
                </p:nvCxnSpPr>
                <p:spPr>
                  <a:xfrm rot="5400000">
                    <a:off x="-192087" y="3079750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Rak 14"/>
                  <p:cNvCxnSpPr/>
                  <p:nvPr/>
                </p:nvCxnSpPr>
                <p:spPr>
                  <a:xfrm>
                    <a:off x="931069" y="4204494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Frihandsfigur 15"/>
                  <p:cNvSpPr/>
                  <p:nvPr/>
                </p:nvSpPr>
                <p:spPr>
                  <a:xfrm>
                    <a:off x="939800" y="28575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" name="Frihandsfigur 16"/>
                  <p:cNvSpPr/>
                  <p:nvPr/>
                </p:nvSpPr>
                <p:spPr>
                  <a:xfrm flipH="1">
                    <a:off x="939800" y="28829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" name="textruta 11"/>
                <p:cNvSpPr txBox="1"/>
                <p:nvPr/>
              </p:nvSpPr>
              <p:spPr>
                <a:xfrm>
                  <a:off x="5588000" y="2342499"/>
                  <a:ext cx="2438400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endothermic</a:t>
                  </a:r>
                  <a:r>
                    <a:rPr lang="sv-SE" sz="2600" dirty="0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textruta 12"/>
                <p:cNvSpPr txBox="1"/>
                <p:nvPr/>
              </p:nvSpPr>
              <p:spPr>
                <a:xfrm>
                  <a:off x="5909998" y="3500060"/>
                  <a:ext cx="1928755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exothermic</a:t>
                  </a:r>
                  <a:r>
                    <a:rPr lang="sv-SE" sz="2600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" name="textruta 8"/>
              <p:cNvSpPr txBox="1"/>
              <p:nvPr/>
            </p:nvSpPr>
            <p:spPr>
              <a:xfrm>
                <a:off x="4043123" y="1893373"/>
                <a:ext cx="638969" cy="449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P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ruta 9"/>
              <p:cNvSpPr txBox="1"/>
              <p:nvPr/>
            </p:nvSpPr>
            <p:spPr>
              <a:xfrm>
                <a:off x="4949031" y="4613840"/>
                <a:ext cx="638969" cy="449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upp 17"/>
            <p:cNvGrpSpPr/>
            <p:nvPr/>
          </p:nvGrpSpPr>
          <p:grpSpPr>
            <a:xfrm>
              <a:off x="914400" y="1890319"/>
              <a:ext cx="4282312" cy="3475304"/>
              <a:chOff x="4120788" y="1893372"/>
              <a:chExt cx="3905612" cy="3169593"/>
            </a:xfrm>
          </p:grpSpPr>
          <p:grpSp>
            <p:nvGrpSpPr>
              <p:cNvPr id="8" name="Grupp 18"/>
              <p:cNvGrpSpPr/>
              <p:nvPr/>
            </p:nvGrpSpPr>
            <p:grpSpPr>
              <a:xfrm>
                <a:off x="4245769" y="2348706"/>
                <a:ext cx="3780631" cy="2249488"/>
                <a:chOff x="4245769" y="2348706"/>
                <a:chExt cx="3780631" cy="2249488"/>
              </a:xfrm>
            </p:grpSpPr>
            <p:grpSp>
              <p:nvGrpSpPr>
                <p:cNvPr id="11" name="Grupp 10"/>
                <p:cNvGrpSpPr/>
                <p:nvPr/>
              </p:nvGrpSpPr>
              <p:grpSpPr>
                <a:xfrm>
                  <a:off x="4245769" y="2348706"/>
                  <a:ext cx="2247900" cy="2249488"/>
                  <a:chOff x="931069" y="1956594"/>
                  <a:chExt cx="2247900" cy="2249488"/>
                </a:xfrm>
              </p:grpSpPr>
              <p:cxnSp>
                <p:nvCxnSpPr>
                  <p:cNvPr id="25" name="Rak 5"/>
                  <p:cNvCxnSpPr/>
                  <p:nvPr/>
                </p:nvCxnSpPr>
                <p:spPr>
                  <a:xfrm rot="5400000">
                    <a:off x="-192087" y="3079750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Rak 25"/>
                  <p:cNvCxnSpPr/>
                  <p:nvPr/>
                </p:nvCxnSpPr>
                <p:spPr>
                  <a:xfrm>
                    <a:off x="931069" y="4204494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Frihandsfigur 26"/>
                  <p:cNvSpPr/>
                  <p:nvPr/>
                </p:nvSpPr>
                <p:spPr>
                  <a:xfrm>
                    <a:off x="939800" y="28575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Frihandsfigur 27"/>
                  <p:cNvSpPr/>
                  <p:nvPr/>
                </p:nvSpPr>
                <p:spPr>
                  <a:xfrm flipH="1">
                    <a:off x="939800" y="28829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3" name="textruta 22"/>
                <p:cNvSpPr txBox="1"/>
                <p:nvPr/>
              </p:nvSpPr>
              <p:spPr>
                <a:xfrm>
                  <a:off x="5588000" y="2348706"/>
                  <a:ext cx="2438400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endothermic</a:t>
                  </a:r>
                  <a:r>
                    <a:rPr lang="sv-SE" sz="2600" dirty="0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textruta 23"/>
                <p:cNvSpPr txBox="1"/>
                <p:nvPr/>
              </p:nvSpPr>
              <p:spPr>
                <a:xfrm>
                  <a:off x="5968735" y="3506267"/>
                  <a:ext cx="2057665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exothermic</a:t>
                  </a:r>
                  <a:r>
                    <a:rPr lang="sv-SE" sz="2600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0" name="textruta 19"/>
              <p:cNvSpPr txBox="1"/>
              <p:nvPr/>
            </p:nvSpPr>
            <p:spPr>
              <a:xfrm>
                <a:off x="4120788" y="1893372"/>
                <a:ext cx="638969" cy="44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ruta 20"/>
              <p:cNvSpPr txBox="1"/>
              <p:nvPr/>
            </p:nvSpPr>
            <p:spPr>
              <a:xfrm>
                <a:off x="4949031" y="4613840"/>
                <a:ext cx="638969" cy="44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46</a:t>
            </a:fld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Lecture 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Operation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CSTR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5" name="Platshållare för innehåll 5"/>
          <p:cNvSpPr txBox="1">
            <a:spLocks/>
          </p:cNvSpPr>
          <p:nvPr/>
        </p:nvSpPr>
        <p:spPr>
          <a:xfrm>
            <a:off x="749300" y="1638300"/>
            <a:ext cx="7569200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buSzPct val="100000"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Assuming the reaction is irreversible for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b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 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  <a:sym typeface="Symbol" charset="2"/>
              </a:rPr>
              <a:t>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B, (K</a:t>
            </a:r>
            <a:r>
              <a:rPr lang="en-US" baseline="-25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= 0) what reactor volume is necessary to achieve 80% conversion?</a:t>
            </a:r>
          </a:p>
          <a:p>
            <a:pPr algn="just" eaLnBrk="0" hangingPunct="0">
              <a:buSzPct val="100000"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If the exiting temperature to the reactor is 360K, what is the corresponding reactor volume?</a:t>
            </a:r>
          </a:p>
          <a:p>
            <a:pPr algn="just" eaLnBrk="0" hangingPunct="0">
              <a:buSzPct val="100000"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Make a </a:t>
            </a:r>
            <a:r>
              <a:rPr lang="en-US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Levenspiel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Plot and then determine the </a:t>
            </a:r>
            <a:r>
              <a:rPr lang="en-US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reactor volume for 60% conversion and 95% conversion. Compare with the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volumes at these conversions.</a:t>
            </a:r>
          </a:p>
          <a:p>
            <a:pPr algn="just" eaLnBrk="0" hangingPunct="0">
              <a:buSzPct val="100000"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Now assume the reaction is reversible, make a plot of the equilibrium conversion as a function of temperature between 290K and 400K.</a:t>
            </a: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7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/>
          <p:cNvGrpSpPr/>
          <p:nvPr/>
        </p:nvGrpSpPr>
        <p:grpSpPr>
          <a:xfrm>
            <a:off x="935036" y="5059363"/>
            <a:ext cx="5319713" cy="1087437"/>
            <a:chOff x="914399" y="3067580"/>
            <a:chExt cx="5319713" cy="1087437"/>
          </a:xfrm>
        </p:grpSpPr>
        <p:sp>
          <p:nvSpPr>
            <p:cNvPr id="86019" name="Text Box 3"/>
            <p:cNvSpPr txBox="1">
              <a:spLocks noChangeArrowheads="1"/>
            </p:cNvSpPr>
            <p:nvPr/>
          </p:nvSpPr>
          <p:spPr bwMode="auto">
            <a:xfrm>
              <a:off x="914399" y="3235643"/>
              <a:ext cx="350996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1) Mole Balances:</a:t>
              </a:r>
              <a:endPara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602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032351"/>
                </p:ext>
              </p:extLst>
            </p:nvPr>
          </p:nvGraphicFramePr>
          <p:xfrm>
            <a:off x="4424362" y="3067580"/>
            <a:ext cx="1809750" cy="1087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6" name="Equation" r:id="rId4" imgW="762000" imgH="457200" progId="Equation.3">
                    <p:embed/>
                  </p:oleObj>
                </mc:Choice>
                <mc:Fallback>
                  <p:oleObj name="Equation" r:id="rId4" imgW="762000" imgH="4572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4362" y="3067580"/>
                          <a:ext cx="1809750" cy="1087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297387"/>
              </p:ext>
            </p:extLst>
          </p:nvPr>
        </p:nvGraphicFramePr>
        <p:xfrm>
          <a:off x="2689225" y="1965325"/>
          <a:ext cx="3889375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Document" r:id="rId6" imgW="2212615" imgH="1761482" progId="Word.Document.8">
                  <p:embed/>
                </p:oleObj>
              </mc:Choice>
              <mc:Fallback>
                <p:oleObj name="Document" r:id="rId6" imgW="2212615" imgH="17614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1965325"/>
                        <a:ext cx="3889375" cy="2620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49377" y="1528550"/>
                <a:ext cx="4858446" cy="624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Δ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𝑅𝑥𝑛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=−20000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𝑐𝑎𝑙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𝑚𝑜𝑙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400" dirty="0" smtClean="0"/>
                  <a:t>   (exothermic)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377" y="1528550"/>
                <a:ext cx="4858446" cy="624273"/>
              </a:xfrm>
              <a:prstGeom prst="rect">
                <a:avLst/>
              </a:prstGeom>
              <a:blipFill rotWithShape="1">
                <a:blip r:embed="rId8"/>
                <a:stretch>
                  <a:fillRect r="-878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14698" y="3484834"/>
                <a:ext cx="97174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𝑇</m:t>
                      </m:r>
                      <m:r>
                        <a:rPr lang="en-US" sz="2400" b="0" i="1" smtClean="0">
                          <a:latin typeface="Cambria Math"/>
                        </a:rPr>
                        <m:t>= ?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𝑋</m:t>
                      </m:r>
                      <m:r>
                        <a:rPr lang="en-US" sz="2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698" y="3484834"/>
                <a:ext cx="971741" cy="830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638" y="1555845"/>
                <a:ext cx="1844287" cy="2972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=5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𝑚𝑜𝑙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𝑚𝑖𝑛</m:t>
                          </m:r>
                        </m:den>
                      </m:f>
                    </m:oMath>
                  </m:oMathPara>
                </a14:m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=300 </m:t>
                      </m:r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=10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𝑚𝑜𝑙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𝑚𝑖𝑛</m:t>
                          </m:r>
                        </m:den>
                      </m:f>
                    </m:oMath>
                  </m:oMathPara>
                </a14:m>
                <a:endParaRPr lang="en-US" sz="2400" b="0" i="1" dirty="0" smtClean="0"/>
              </a:p>
              <a:p>
                <a:endParaRPr lang="en-US" sz="2400" b="0" i="1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38" y="1555845"/>
                <a:ext cx="1844287" cy="297222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/>
        </p:nvGrpSpPr>
        <p:grpSpPr>
          <a:xfrm>
            <a:off x="939800" y="1455738"/>
            <a:ext cx="6599676" cy="3408362"/>
            <a:chOff x="939800" y="1659467"/>
            <a:chExt cx="6599676" cy="3408362"/>
          </a:xfrm>
        </p:grpSpPr>
        <p:graphicFrame>
          <p:nvGraphicFramePr>
            <p:cNvPr id="8602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0914670"/>
                </p:ext>
              </p:extLst>
            </p:nvPr>
          </p:nvGraphicFramePr>
          <p:xfrm>
            <a:off x="3235326" y="1659467"/>
            <a:ext cx="4304150" cy="3408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" name="Equation" r:id="rId4" imgW="1955800" imgH="1549400" progId="Equation.3">
                    <p:embed/>
                  </p:oleObj>
                </mc:Choice>
                <mc:Fallback>
                  <p:oleObj name="Equation" r:id="rId4" imgW="1955800" imgH="15494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5326" y="1659467"/>
                          <a:ext cx="4304150" cy="3408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939800" y="1659467"/>
              <a:ext cx="40767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2) Rate Laws:  </a:t>
              </a:r>
              <a:endPara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/>
              <a:endParaRPr lang="en-US" sz="2600" u="sng" dirty="0">
                <a:ea typeface="MS PGothic" pitchFamily="34" charset="-128"/>
                <a:cs typeface="Calibri"/>
              </a:endParaRPr>
            </a:p>
          </p:txBody>
        </p:sp>
      </p:grpSp>
      <p:grpSp>
        <p:nvGrpSpPr>
          <p:cNvPr id="11" name="Grupp 10"/>
          <p:cNvGrpSpPr/>
          <p:nvPr/>
        </p:nvGrpSpPr>
        <p:grpSpPr>
          <a:xfrm>
            <a:off x="914400" y="5029200"/>
            <a:ext cx="6340475" cy="1453253"/>
            <a:chOff x="939800" y="5316378"/>
            <a:chExt cx="6340475" cy="1453253"/>
          </a:xfrm>
        </p:grpSpPr>
        <p:graphicFrame>
          <p:nvGraphicFramePr>
            <p:cNvPr id="8602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7653616"/>
                </p:ext>
              </p:extLst>
            </p:nvPr>
          </p:nvGraphicFramePr>
          <p:xfrm>
            <a:off x="4881563" y="5512331"/>
            <a:ext cx="2398712" cy="1257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" name="Equation" r:id="rId6" imgW="1016000" imgH="533400" progId="Equation.3">
                    <p:embed/>
                  </p:oleObj>
                </mc:Choice>
                <mc:Fallback>
                  <p:oleObj name="Equation" r:id="rId6" imgW="1016000" imgH="5334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1563" y="5512331"/>
                          <a:ext cx="2398712" cy="1257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939800" y="5316378"/>
              <a:ext cx="3657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3) Stoichiometry:</a:t>
              </a:r>
              <a:endPara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/>
          <p:cNvGrpSpPr/>
          <p:nvPr/>
        </p:nvGrpSpPr>
        <p:grpSpPr>
          <a:xfrm>
            <a:off x="939799" y="1659467"/>
            <a:ext cx="6670545" cy="3322108"/>
            <a:chOff x="939799" y="1659467"/>
            <a:chExt cx="6670545" cy="3322108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939799" y="1659467"/>
              <a:ext cx="4754035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 b="1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4) Energy </a:t>
              </a:r>
              <a:r>
                <a:rPr lang="en-US" sz="2800" b="1" dirty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Balance 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/>
              <a:r>
                <a:rPr lang="en-US" sz="2600" dirty="0" smtClean="0">
                  <a:ea typeface="MS PGothic" pitchFamily="34" charset="-128"/>
                  <a:cs typeface="Calibri"/>
                </a:rPr>
                <a:t>	</a:t>
              </a:r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Adiabatic, ∆</a:t>
              </a:r>
              <a:r>
                <a:rPr lang="en-US" sz="2600" dirty="0" err="1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C</a:t>
              </a:r>
              <a:r>
                <a:rPr lang="en-US" sz="2600" baseline="-25000" dirty="0" err="1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p</a:t>
              </a:r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=0</a:t>
              </a:r>
              <a:endParaRPr lang="en-US" sz="2600" dirty="0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graphicFrame>
          <p:nvGraphicFramePr>
            <p:cNvPr id="8499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7013671"/>
                </p:ext>
              </p:extLst>
            </p:nvPr>
          </p:nvGraphicFramePr>
          <p:xfrm>
            <a:off x="1406394" y="2754313"/>
            <a:ext cx="6203950" cy="2227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38" name="Equation" r:id="rId4" imgW="2832100" imgH="1016000" progId="Equation.3">
                    <p:embed/>
                  </p:oleObj>
                </mc:Choice>
                <mc:Fallback>
                  <p:oleObj name="Equation" r:id="rId4" imgW="2832100" imgH="10160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394" y="2754313"/>
                          <a:ext cx="6203950" cy="2227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upp 12"/>
          <p:cNvGrpSpPr/>
          <p:nvPr/>
        </p:nvGrpSpPr>
        <p:grpSpPr>
          <a:xfrm>
            <a:off x="3259403" y="5461002"/>
            <a:ext cx="2701132" cy="524934"/>
            <a:chOff x="3259403" y="5198535"/>
            <a:chExt cx="2701132" cy="524934"/>
          </a:xfrm>
        </p:grpSpPr>
        <p:graphicFrame>
          <p:nvGraphicFramePr>
            <p:cNvPr id="84997" name="Object 5"/>
            <p:cNvGraphicFramePr>
              <a:graphicFrameLocks noChangeAspect="1"/>
            </p:cNvGraphicFramePr>
            <p:nvPr/>
          </p:nvGraphicFramePr>
          <p:xfrm>
            <a:off x="3402013" y="5241925"/>
            <a:ext cx="233680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39" name="Equation" r:id="rId6" imgW="1002865" imgH="177723" progId="Equation.3">
                    <p:embed/>
                  </p:oleObj>
                </mc:Choice>
                <mc:Fallback>
                  <p:oleObj name="Equation" r:id="rId6" imgW="1002865" imgH="177723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2013" y="5241925"/>
                          <a:ext cx="2336800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ktangel 11"/>
            <p:cNvSpPr/>
            <p:nvPr/>
          </p:nvSpPr>
          <p:spPr>
            <a:xfrm>
              <a:off x="3259403" y="5198535"/>
              <a:ext cx="2701132" cy="524934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 41"/>
          <p:cNvGrpSpPr/>
          <p:nvPr/>
        </p:nvGrpSpPr>
        <p:grpSpPr>
          <a:xfrm>
            <a:off x="939799" y="1659467"/>
            <a:ext cx="6045201" cy="1344083"/>
            <a:chOff x="939799" y="1659467"/>
            <a:chExt cx="6045201" cy="1344083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939799" y="1659467"/>
              <a:ext cx="6045201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sv-SE" sz="2600" u="sng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Irreversible for Parts (a) through (c)</a:t>
              </a:r>
              <a:endParaRPr lang="en-US" sz="2600" u="sng" dirty="0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graphicFrame>
          <p:nvGraphicFramePr>
            <p:cNvPr id="89092" name="Object 4"/>
            <p:cNvGraphicFramePr>
              <a:graphicFrameLocks noChangeAspect="1"/>
            </p:cNvGraphicFramePr>
            <p:nvPr/>
          </p:nvGraphicFramePr>
          <p:xfrm>
            <a:off x="2330450" y="2486025"/>
            <a:ext cx="4483100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57" name="Equation" r:id="rId4" imgW="1981200" imgH="228600" progId="Equation.3">
                    <p:embed/>
                  </p:oleObj>
                </mc:Choice>
                <mc:Fallback>
                  <p:oleObj name="Equation" r:id="rId4" imgW="1981200" imgH="2286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0450" y="2486025"/>
                          <a:ext cx="4483100" cy="517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Grupp 40"/>
          <p:cNvGrpSpPr/>
          <p:nvPr/>
        </p:nvGrpSpPr>
        <p:grpSpPr>
          <a:xfrm>
            <a:off x="939799" y="3613665"/>
            <a:ext cx="7109390" cy="2419153"/>
            <a:chOff x="939799" y="3613665"/>
            <a:chExt cx="7109390" cy="2419153"/>
          </a:xfrm>
        </p:grpSpPr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000654" y="3613665"/>
              <a:ext cx="475403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sv-SE" sz="2600" u="sng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(a)  Given X = 0.8, </a:t>
              </a:r>
              <a:r>
                <a:rPr lang="sv-SE" sz="2600" u="sng" dirty="0" err="1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find</a:t>
              </a:r>
              <a:r>
                <a:rPr lang="sv-SE" sz="2600" u="sng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 T and V</a:t>
              </a:r>
            </a:p>
          </p:txBody>
        </p:sp>
        <p:grpSp>
          <p:nvGrpSpPr>
            <p:cNvPr id="40" name="Grupp 39"/>
            <p:cNvGrpSpPr/>
            <p:nvPr/>
          </p:nvGrpSpPr>
          <p:grpSpPr>
            <a:xfrm>
              <a:off x="939799" y="4489608"/>
              <a:ext cx="7109390" cy="1543210"/>
              <a:chOff x="939799" y="4489608"/>
              <a:chExt cx="7109390" cy="1543210"/>
            </a:xfrm>
          </p:grpSpPr>
          <p:graphicFrame>
            <p:nvGraphicFramePr>
              <p:cNvPr id="89095" name="Object 7"/>
              <p:cNvGraphicFramePr>
                <a:graphicFrameLocks noChangeAspect="1"/>
              </p:cNvGraphicFramePr>
              <p:nvPr/>
            </p:nvGraphicFramePr>
            <p:xfrm>
              <a:off x="939799" y="4489608"/>
              <a:ext cx="7109390" cy="5014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158" name="Equation" r:id="rId6" imgW="3060700" imgH="215900" progId="Equation.3">
                      <p:embed/>
                    </p:oleObj>
                  </mc:Choice>
                  <mc:Fallback>
                    <p:oleObj name="Equation" r:id="rId6" imgW="3060700" imgH="215900" progId="Equation.3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9799" y="4489608"/>
                            <a:ext cx="7109390" cy="5014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8" name="Grupp 37"/>
              <p:cNvGrpSpPr/>
              <p:nvPr/>
            </p:nvGrpSpPr>
            <p:grpSpPr>
              <a:xfrm>
                <a:off x="3377672" y="5029200"/>
                <a:ext cx="2816226" cy="600075"/>
                <a:chOff x="3377672" y="4991100"/>
                <a:chExt cx="2816226" cy="600075"/>
              </a:xfrm>
            </p:grpSpPr>
            <p:graphicFrame>
              <p:nvGraphicFramePr>
                <p:cNvPr id="89096" name="Object 8"/>
                <p:cNvGraphicFramePr>
                  <a:graphicFrameLocks noChangeAspect="1"/>
                </p:cNvGraphicFramePr>
                <p:nvPr/>
              </p:nvGraphicFramePr>
              <p:xfrm>
                <a:off x="4025372" y="5178425"/>
                <a:ext cx="1357312" cy="4127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9159" name="Equation" r:id="rId8" imgW="584200" imgH="177800" progId="Equation.3">
                        <p:embed/>
                      </p:oleObj>
                    </mc:Choice>
                    <mc:Fallback>
                      <p:oleObj name="Equation" r:id="rId8" imgW="584200" imgH="177800" progId="Equation.3">
                        <p:embed/>
                        <p:pic>
                          <p:nvPicPr>
                            <p:cNvPr id="0" name="Picture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25372" y="5178425"/>
                              <a:ext cx="1357312" cy="4127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17" name="Vinklad  16"/>
                <p:cNvCxnSpPr/>
                <p:nvPr/>
              </p:nvCxnSpPr>
              <p:spPr>
                <a:xfrm>
                  <a:off x="3377672" y="4991100"/>
                  <a:ext cx="622300" cy="393700"/>
                </a:xfrm>
                <a:prstGeom prst="bentConnector3">
                  <a:avLst>
                    <a:gd name="adj1" fmla="val 1020"/>
                  </a:avLst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Vinklad  24"/>
                <p:cNvCxnSpPr/>
                <p:nvPr/>
              </p:nvCxnSpPr>
              <p:spPr>
                <a:xfrm flipV="1">
                  <a:off x="5382684" y="4991100"/>
                  <a:ext cx="811214" cy="393700"/>
                </a:xfrm>
                <a:prstGeom prst="bentConnector3">
                  <a:avLst>
                    <a:gd name="adj1" fmla="val 100098"/>
                  </a:avLst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 Box 3"/>
              <p:cNvSpPr txBox="1">
                <a:spLocks noChangeArrowheads="1"/>
              </p:cNvSpPr>
              <p:nvPr/>
            </p:nvSpPr>
            <p:spPr bwMode="auto">
              <a:xfrm>
                <a:off x="3847572" y="5540375"/>
                <a:ext cx="2731028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sv-SE" sz="2600" dirty="0" smtClean="0"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(if reversible)</a:t>
                </a:r>
              </a:p>
            </p:txBody>
          </p:sp>
        </p:grp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753</TotalTime>
  <Words>971</Words>
  <Application>Microsoft Office PowerPoint</Application>
  <PresentationFormat>On-screen Show (4:3)</PresentationFormat>
  <Paragraphs>249</Paragraphs>
  <Slides>46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Lecture_1_draft_yellow</vt:lpstr>
      <vt:lpstr>Equation</vt:lpstr>
      <vt:lpstr>Document</vt:lpstr>
      <vt:lpstr>Dokument</vt:lpstr>
      <vt:lpstr>Lecture 20</vt:lpstr>
      <vt:lpstr>Last Lecture  Energy Balance Fundamentals</vt:lpstr>
      <vt:lpstr>Web Lecture 20 Class Lecture 16-Thursday 3/14/2013</vt:lpstr>
      <vt:lpstr>Adiabatic Operation CSTR</vt:lpstr>
      <vt:lpstr>Adiabatic Operation CSTR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 - Summary</vt:lpstr>
      <vt:lpstr>Energy Balance in terms of Enthalpy</vt:lpstr>
      <vt:lpstr>PFR Heat Effects</vt:lpstr>
      <vt:lpstr>PFR Heat Effects</vt:lpstr>
      <vt:lpstr>PowerPoint Presentation</vt:lpstr>
      <vt:lpstr>Heat Exchange Example:  Case 1 - Adiabatic</vt:lpstr>
      <vt:lpstr>User Friendly Equations</vt:lpstr>
      <vt:lpstr>PowerPoint Presentation</vt:lpstr>
      <vt:lpstr>Heat Exchanger Energy Balance  Variable Ta Co-current</vt:lpstr>
      <vt:lpstr>Heat Exchanger – Example Case 1 – Constant Ta</vt:lpstr>
      <vt:lpstr>Heat Exchanger – Example Case 1 – Constant Ta</vt:lpstr>
      <vt:lpstr>Heat Exchanger – Example Case 1 – Constant Ta</vt:lpstr>
      <vt:lpstr>Heat Exchanger – Example Case 1 – Constant Ta</vt:lpstr>
      <vt:lpstr>PFR Heat Effects</vt:lpstr>
      <vt:lpstr>Heat Exchanger – Example Case 2 – Adiabatic </vt:lpstr>
      <vt:lpstr>Adiabatic PFR</vt:lpstr>
      <vt:lpstr>Example: Adiabatic</vt:lpstr>
      <vt:lpstr>Heat Exchange</vt:lpstr>
      <vt:lpstr>User Friendly Equations</vt:lpstr>
      <vt:lpstr>Heat Exchange Energy Balance  Variable Ta Co-current</vt:lpstr>
      <vt:lpstr>Heat Exchange Energy Balance  Variable Ta Co-current</vt:lpstr>
      <vt:lpstr>Derive the user-friendly Energy Balance  for a PBR</vt:lpstr>
      <vt:lpstr>Derive the user-friendly Energy Balance  for a PBR</vt:lpstr>
      <vt:lpstr>Derive the user-friendly Energy Balance  for a PBR</vt:lpstr>
      <vt:lpstr>Derive the user-friendly Energy Balance  for a PBR</vt:lpstr>
      <vt:lpstr>Derive the user-friendly Energy Balance  for a PBR</vt:lpstr>
      <vt:lpstr>Reversible Reactions</vt:lpstr>
      <vt:lpstr>Reversible Reactions</vt:lpstr>
      <vt:lpstr>Reversible Reactions</vt:lpstr>
      <vt:lpstr>Reversible Reactions</vt:lpstr>
      <vt:lpstr>End of Lecture 20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18</dc:title>
  <dc:creator>Akash Gupta</dc:creator>
  <cp:lastModifiedBy>Shih, Albert</cp:lastModifiedBy>
  <cp:revision>79</cp:revision>
  <dcterms:created xsi:type="dcterms:W3CDTF">2010-08-03T20:40:24Z</dcterms:created>
  <dcterms:modified xsi:type="dcterms:W3CDTF">2013-03-05T09:08:58Z</dcterms:modified>
</cp:coreProperties>
</file>