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7" r:id="rId4"/>
    <p:sldId id="268" r:id="rId5"/>
    <p:sldId id="260" r:id="rId6"/>
    <p:sldId id="269" r:id="rId7"/>
    <p:sldId id="273" r:id="rId8"/>
    <p:sldId id="262" r:id="rId9"/>
    <p:sldId id="263" r:id="rId10"/>
    <p:sldId id="265" r:id="rId11"/>
    <p:sldId id="270" r:id="rId12"/>
    <p:sldId id="271" r:id="rId13"/>
    <p:sldId id="272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A5D9-7732-44D0-B266-BC85570B6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24798-5E55-47D7-99F2-1B35360DC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D0B37-735C-4653-95A3-226E5162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95066-480F-4015-A619-1D432AEC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00CDE-917F-4B07-A3CD-BE1A5B15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3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6462B-F758-4085-8850-AA1BEC3C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5534E-2785-4F4D-9697-B90A69889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3DEE5-804B-44DC-898E-2EE847A3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BFB44-9345-49B0-B9BC-7FB7D1BA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0C7C3-7F71-49E2-AF14-F97D84F4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5684D-55D2-481D-9003-DF6E395BA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8CEA5-ADCD-4742-B652-B230428CB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9AB88-82DE-43D4-918F-AF194B65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6A8A9-7025-4D86-9D16-A139581A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28909-A48D-4B3A-B5FC-BAD7E3A0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6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23A2-71F6-4535-8FA4-CEA95537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DE0D1-2780-4B9E-BAC4-EE21E46F9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71BD-2EBF-4BDD-837D-08C9BFFD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BC442-9FF8-4C26-A111-A5D8D21A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9E58E-2685-46B1-8D8B-2361306D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8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1D01-1204-4FBE-B7A7-F9927477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ED45D-D7A7-4CFA-9587-F34C06180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9740-8F62-4E8E-90C4-F00E7318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F5B61-1E59-4BE4-B1C2-75472F97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F56E9-1C70-49D6-A92D-0F598C2B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7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622-D9D3-4C02-800E-EC255787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922FF-1A88-4F67-A66C-B3D229F90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2EC00-DF02-4F4D-8467-AAE401C21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2B946-1A36-45A5-8A2D-21DCC757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BC0A0-1ED6-49B5-8A35-F5E8BE855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8D8FC-1180-4FD9-8BEA-79D8C5BF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E0EE8-50E9-4C78-B899-1C5BE056F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7F973-3742-42E7-BA56-2B8270570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36AB2-1377-43AF-B5C4-51BE1D7BD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6AECF-EFB2-4280-9885-B3DC008ED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CEC81F-4DC9-4828-A4FB-594EA223C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14F26-7CFA-4A59-A7F2-8FA47905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9E878D-DFF5-43C1-B215-532486A2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4441C-AB23-4CED-B58A-D3548CEF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3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D765-4269-455E-8C61-959C6F39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37D2F-7385-42C5-A59A-88CD4DA8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0B0C6-6370-4FFA-8E90-73799F94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81319-784D-40A2-BDB1-9D632EC1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6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5307D-10B5-4DF8-A0F4-C81EC62E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4439-BD84-49CC-A729-EA815202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4EA2E-8869-4898-981C-96A6C2C8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1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E013-7272-475D-BFC2-89CCB2812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5F20A-B9C8-4F6F-A1F9-8A3B467FA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32C50-8FDD-47DB-B069-E595CCB4B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44443-78D4-466E-96F6-21216031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65EB0-F10B-4314-9770-D009A43E4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DAD6C-2BE5-4410-92BF-174CA8B4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0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DCA13-7E07-4164-9107-174D718C8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72014-AC1A-496E-A0F0-B03B24716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5B2FA-3453-4F6E-836D-8ECA7F8C2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2F029-DFD8-4695-91C2-F7DCCD1FC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40C5C-3ECE-4866-9A94-C69F904B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17047-A465-4D03-A7AF-B7DBE568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8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0A62B-6D4C-4424-9233-07CF18BC7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CE492-9F55-47C2-B414-758D4D9D2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8A569-6857-4D85-A1EA-F5B848B43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D2B1-B40A-4D39-B129-C6847D34CE3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E15B7-ACED-4729-BDFC-345A1A3AB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3D5E5-29AE-4FED-8639-A476989BF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2BC5-EF8A-4B01-98E2-D3D1AEB9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771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Syntax - Greatest Hits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2886" cy="466725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Spray/Load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Alternation: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apples on the truck/the truck with apples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Whiz-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Deletion: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watching us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man watching us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Pied-Piping: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 she left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man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whom she left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Verbing Nouns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seed the pepper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seed the lawn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Cleft Sentences: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tacos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 like is tacos ~ It’s tacos I like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Negative Polarity Items: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any, ever, at all, budge, in donkey’s years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 Symbolism: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kl-,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-ump, 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Deixis: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We Come In?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02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771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Symbolism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690688"/>
            <a:ext cx="11064504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Monosyllabic words like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sting, clip, black,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two parts: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531812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Assonance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kl-, bl-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Rime: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i="1" dirty="0" err="1">
                <a:latin typeface="Times New Roman" panose="02020603050405020304" pitchFamily="18" charset="0"/>
              </a:rPr>
              <a:t>æ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əmp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531812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these word chunks have meanings and can combine: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5318125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clip, close, clump, cling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others – things that go together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318125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stiff, stack, sting, stump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others – (vertical) 1-Dimensional things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318125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blood, bloat, blimp, blast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others – contained fluid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318125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plump, plaque, plank, pleat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others – 2-D thick things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318125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hump, bump, sump, slump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others – 3-D concave or convex things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318125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blip, flip, dip, lip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others – small 3-D parts of 2-D things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318125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318125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73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8B3A51-C01A-45A2-85D8-9EDF06F3B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64" y="0"/>
            <a:ext cx="7537421" cy="6649651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C7E99C-08CB-4E3A-8D5E-50B364B11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991" y="1"/>
            <a:ext cx="5250622" cy="22642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6772C6A-3B1B-491D-9445-E90F99C7FFA6}"/>
              </a:ext>
            </a:extLst>
          </p:cNvPr>
          <p:cNvSpPr txBox="1"/>
          <p:nvPr/>
        </p:nvSpPr>
        <p:spPr>
          <a:xfrm>
            <a:off x="7576457" y="2946400"/>
            <a:ext cx="4344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 Simplex Words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Assonance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Coherence 62/84 = 74%</a:t>
            </a:r>
          </a:p>
        </p:txBody>
      </p:sp>
    </p:spTree>
    <p:extLst>
      <p:ext uri="{BB962C8B-B14F-4D97-AF65-F5344CB8AC3E}">
        <p14:creationId xmlns:p14="http://schemas.microsoft.com/office/powerpoint/2010/main" val="135149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BC87238-AB9C-4171-B1A9-C75B66BDE7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71" y="254000"/>
            <a:ext cx="7503887" cy="6604000"/>
          </a:xfrm>
        </p:spPr>
      </p:pic>
    </p:spTree>
    <p:extLst>
      <p:ext uri="{BB962C8B-B14F-4D97-AF65-F5344CB8AC3E}">
        <p14:creationId xmlns:p14="http://schemas.microsoft.com/office/powerpoint/2010/main" val="527371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2886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E27EC7-5711-4D4C-8777-7731191C0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4" y="0"/>
            <a:ext cx="6909162" cy="2833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CF2B7E-BB9B-4B0D-ABD5-9D36ABD9C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144" y="2946400"/>
            <a:ext cx="7286170" cy="354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46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771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9608127" cy="499658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We Come In?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322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771" cy="1325563"/>
          </a:xfrm>
        </p:spPr>
        <p:txBody>
          <a:bodyPr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Spray/Load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2886" cy="466725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class of verbs with similar meaning – involved with placing and distributing various kinds of things – that share a grammatical rule.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rule allows these verbs to occur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kinds of object Noun Phrases, representing moving things, and the places they move to.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NP may be the direct object, but the other NP needs a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drizzled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drizzled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salad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another class of similar verbs where this rule does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filled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cup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 *She filled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34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771" cy="1325563"/>
          </a:xfrm>
        </p:spPr>
        <p:txBody>
          <a:bodyPr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Spray/Load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E022BD-8E07-4CEF-81F3-388110CF2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86" y="217714"/>
            <a:ext cx="9498685" cy="649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0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07E79C3-19FE-42DF-A4E4-F55C5EFFA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86" y="0"/>
            <a:ext cx="9349636" cy="663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0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57"/>
            <a:ext cx="9800771" cy="1023257"/>
          </a:xfrm>
        </p:spPr>
        <p:txBody>
          <a:bodyPr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Whiz-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114"/>
            <a:ext cx="10932886" cy="56170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clauses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begin with a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-word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which, who, where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coming to dinner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bridge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standing there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is the subject of the relative clause,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first auxiliary verb is a form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in the examples above),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be deleted together by the rule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Whiz-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Deletion: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 coming to dinner, the bridge standing there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-Deletion is extremely common; it’s the source of most participles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prepositional phrases following the nouns they modify: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 iron in the fire, the last man standing, a tree 250 years old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5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57"/>
            <a:ext cx="9800771" cy="1023257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Pied-Piping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114"/>
            <a:ext cx="10932886" cy="5617029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-word can be the subject of a relative clause, or an object of a verb or preposition: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book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read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man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talked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__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preposition in a relative clause with a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as object may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moved to the front, along with its object: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talked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movement of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material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in a relative clause is referred to as “Pied-Piping” the material; this can get quite extensive:</a:t>
            </a: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Chair decides on the lettering in the titles of</a:t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Chair decides on the lettering in the titles</a:t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titles of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Chair decides on the lettering </a:t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lettering in the titles of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Chair decides on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B1E103-B2CC-45E6-9BA7-D216101B5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887" y="1465945"/>
            <a:ext cx="7586225" cy="452845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B92D388-219C-4D1A-BDF0-03CE748DD801}"/>
              </a:ext>
            </a:extLst>
          </p:cNvPr>
          <p:cNvSpPr txBox="1">
            <a:spLocks/>
          </p:cNvSpPr>
          <p:nvPr/>
        </p:nvSpPr>
        <p:spPr>
          <a:xfrm>
            <a:off x="838200" y="108857"/>
            <a:ext cx="9800771" cy="10232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Verbing Nouns</a:t>
            </a:r>
          </a:p>
        </p:txBody>
      </p:sp>
    </p:spTree>
    <p:extLst>
      <p:ext uri="{BB962C8B-B14F-4D97-AF65-F5344CB8AC3E}">
        <p14:creationId xmlns:p14="http://schemas.microsoft.com/office/powerpoint/2010/main" val="81260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771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Cleft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2886" cy="46672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sentence can be expanded to indicate emphasis and viewpoint. Of the many rules with that function, a number are called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Clefts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they divide the sentence into two parts balanced on a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fulcrum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dummy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like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involved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2293938" algn="l"/>
              </a:tabLst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clefts: 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Bill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that/who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passed the math test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the math test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that/which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Bill passed</a:t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2293938" algn="l"/>
              </a:tabLst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clefts: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Bill passed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math test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Bill did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 the math test</a:t>
            </a:r>
          </a:p>
          <a:p>
            <a:pPr marL="0" indent="0">
              <a:spcBef>
                <a:spcPts val="1200"/>
              </a:spcBef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0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C606-2380-4FC2-941D-8F92B80D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771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Negation and Negative Polarity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E89F-330D-4C9B-8023-D295E2BA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2886" cy="46672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tabLst>
                <a:tab pos="5318125" algn="l"/>
              </a:tabLs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Polarity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and phrases only occur in a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context: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been there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*She has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been there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been there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weeks 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*She has been there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weeks</a:t>
            </a:r>
            <a:b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refused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 an inch 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*She agreed to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 an inch</a:t>
            </a:r>
          </a:p>
          <a:p>
            <a:pPr>
              <a:spcBef>
                <a:spcPts val="1200"/>
              </a:spcBef>
              <a:tabLst>
                <a:tab pos="5318125" algn="l"/>
              </a:tabLs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Triggers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words, phrases, and constructions that license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NPIs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seen it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all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*A few have seen it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all</a:t>
            </a:r>
            <a:b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he’s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that smart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*She claims he’s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that smart</a:t>
            </a:r>
            <a:b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It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rarely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long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*It often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long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do</a:t>
            </a:r>
            <a:b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Bill has arrived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*Even Bill has arrived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b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Has Bill arrived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*Bill has arrived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(NPIs are OK in questions)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2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368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English Syntax - Greatest Hits</vt:lpstr>
      <vt:lpstr>Spray/Load Alternation</vt:lpstr>
      <vt:lpstr>Spray/Load Alternation</vt:lpstr>
      <vt:lpstr>PowerPoint Presentation</vt:lpstr>
      <vt:lpstr>Whiz-Deletion</vt:lpstr>
      <vt:lpstr>Pied-Piping</vt:lpstr>
      <vt:lpstr>PowerPoint Presentation</vt:lpstr>
      <vt:lpstr>Cleft Sentences</vt:lpstr>
      <vt:lpstr>Negation and Negative Polarity</vt:lpstr>
      <vt:lpstr>Sound Symbolism</vt:lpstr>
      <vt:lpstr>PowerPoint Presentation</vt:lpstr>
      <vt:lpstr>PowerPoint Presentation</vt:lpstr>
      <vt:lpstr>PowerPoint Presentation</vt:lpstr>
      <vt:lpstr>Deixis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Greatest Hits</dc:title>
  <dc:creator>John Lawler</dc:creator>
  <cp:lastModifiedBy>John Lawler</cp:lastModifiedBy>
  <cp:revision>35</cp:revision>
  <dcterms:created xsi:type="dcterms:W3CDTF">2019-10-26T23:09:59Z</dcterms:created>
  <dcterms:modified xsi:type="dcterms:W3CDTF">2019-10-28T15:14:24Z</dcterms:modified>
</cp:coreProperties>
</file>