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0BD8B-B32E-4A06-80E7-384510D97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F1BCD-2CBB-4A8F-A875-463A5A9780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DC1E8-BEC3-4673-BCB2-724A48682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5FFD-8C03-4D45-9E68-3D99D63D5BD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6D33D-2F1B-4578-8064-386E5E357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D4481-10CA-40EE-9E55-AB5EE3FC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5DDE7-0528-4F95-B321-A9A21527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7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927EE-B049-4C51-BB40-669EE09BD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F2ABA6-B877-4FD7-A573-EF038E150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708CF-B743-4550-A39E-2E69AF9A7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5FFD-8C03-4D45-9E68-3D99D63D5BD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F3C7B-9FFB-49FF-99FC-DDAC03337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D6DF7-00C8-4CA0-9169-9DA648835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5DDE7-0528-4F95-B321-A9A21527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9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13A675-2C03-4A7F-AD6A-9219BED58E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CFE2FB-DF00-49EF-842E-E5598F397E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C7E10-E382-4FBB-A1B2-FFE1621FF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5FFD-8C03-4D45-9E68-3D99D63D5BD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C1DB4-8B75-4416-AADA-01520FE7F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E7E74-EDB0-4741-90F4-50FEF8D7E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5DDE7-0528-4F95-B321-A9A21527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0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030AE-7510-4597-846C-68C6CF898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BFDFD-C39B-40DA-8894-F0B2B7691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90F63-D1D4-4EE3-A3EA-89FBE60CE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5FFD-8C03-4D45-9E68-3D99D63D5BD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7C9BA-103C-4469-8277-F1257ED42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0A71F-9D4A-43D7-A4AE-DE5A2EEEB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5DDE7-0528-4F95-B321-A9A21527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6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ED823-4C6A-4E20-BB38-C558A5502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AF000-889B-4790-8414-15008DD15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8C63-491C-4123-9DB1-03C195F50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5FFD-8C03-4D45-9E68-3D99D63D5BD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3B69A-810D-442C-8E55-46FB84E7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8B923-1F7C-41A7-857A-B9C0B136F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5DDE7-0528-4F95-B321-A9A21527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8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00A4C-A22A-4CDE-BE80-93250D5F1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4ED08-2237-407B-AF1C-F05BAE16F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86020F-7EE7-4465-B48B-C5367D1FB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59EF84-D12A-4D30-8836-DE03760E2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5FFD-8C03-4D45-9E68-3D99D63D5BD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F9DF8E-7335-4C9E-829E-6141E47E2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E0347-451E-418E-B5EB-3940C88D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5DDE7-0528-4F95-B321-A9A21527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8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1788B-D1B8-4713-B74F-287EB8219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7B208-33BB-4BF6-AAAF-BBECBAE13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5A8829-7408-42D7-BFB0-406C1C2B1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CB3007-FDBD-48F6-BCBB-934DBB4083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CB7549-E809-47B5-ADDE-CE6A794126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46CC9B-48C9-42B3-849E-782347CCD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5FFD-8C03-4D45-9E68-3D99D63D5BD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3062D0-FF5B-444E-957D-A355C12A9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D339E4-E61C-4A30-BC19-DADA34513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5DDE7-0528-4F95-B321-A9A21527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4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AC030-276F-4121-9BC7-82CB04F2B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EA649B-1042-4732-A21E-DA7DBFDD9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5FFD-8C03-4D45-9E68-3D99D63D5BD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49DA59-503A-4C12-BA96-783F2346A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3A422-8CEF-468F-9B85-9B57A4497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5DDE7-0528-4F95-B321-A9A21527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8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712F72-7C74-40FA-AD1B-2EF55EB2B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5FFD-8C03-4D45-9E68-3D99D63D5BD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0364FC-06DD-4FAB-8BD0-C3B22D133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DA9C81-01A2-4A43-922F-DDDB98705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5DDE7-0528-4F95-B321-A9A21527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9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E4A75-C1AB-4648-ADE4-378D1F6C5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2E0DA-CD91-41A7-ADDA-7AA07BDC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65957-11E7-4A06-BADD-B14D00B6A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03F252-5725-4AE4-805A-39C14C7E0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5FFD-8C03-4D45-9E68-3D99D63D5BD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83DD4C-BB8A-4885-A392-AA83103C0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F52E5F-AF76-4DA2-B8C4-7F9AFB553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5DDE7-0528-4F95-B321-A9A21527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62DE8-BAD9-4103-A1EF-9CE49FD18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42F1E3-3B8E-42FA-B73C-23D3F5480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A81349-7615-473F-9A6D-C5A7D5055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7FA00-1ED2-4275-9782-A67B1D55B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5FFD-8C03-4D45-9E68-3D99D63D5BD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82988-63DA-4551-B557-2E15901D8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D9380-A3BC-4C62-A467-E5AE4264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5DDE7-0528-4F95-B321-A9A21527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12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56B497-C4F0-4B4F-9154-CD8EB381D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78A72-A0B4-450E-97A2-6FAC9A8D8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A0C71-F789-4720-856A-10A182A5E6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55FFD-8C03-4D45-9E68-3D99D63D5BD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E0C83-12CA-464D-B6CD-79ABBE8D9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F836A-51EB-4918-BA27-FE740D930F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5DDE7-0528-4F95-B321-A9A21527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6E4AF-BA55-4984-B39D-6235B73C2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96055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Dative Alternation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0AF5A-D534-4AA3-9EA8-0DBB7DD7F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146"/>
            <a:ext cx="10515600" cy="4666818"/>
          </a:xfrm>
        </p:spPr>
        <p:txBody>
          <a:bodyPr/>
          <a:lstStyle/>
          <a:p>
            <a:pPr marL="0" indent="0">
              <a:buNone/>
              <a:tabLst>
                <a:tab pos="526415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(only in clauses with two objects; promotes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object)</a:t>
            </a:r>
          </a:p>
          <a:p>
            <a:pPr marL="0" indent="0">
              <a:buNone/>
              <a:tabLst>
                <a:tab pos="5264150" algn="l"/>
              </a:tabLs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526415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He gave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book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He gave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book</a:t>
            </a:r>
          </a:p>
          <a:p>
            <a:pPr marL="0" indent="0">
              <a:spcBef>
                <a:spcPts val="1800"/>
              </a:spcBef>
              <a:buNone/>
              <a:tabLst>
                <a:tab pos="5140325" algn="l"/>
              </a:tabLst>
            </a:pP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They told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secret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They told </a:t>
            </a:r>
            <a:r>
              <a:rPr lang="en-US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secret</a:t>
            </a:r>
          </a:p>
          <a:p>
            <a:pPr marL="0" indent="0">
              <a:spcBef>
                <a:spcPts val="1800"/>
              </a:spcBef>
              <a:buNone/>
              <a:tabLst>
                <a:tab pos="5140325" algn="l"/>
              </a:tabLst>
            </a:pP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mentioned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book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	*They mentioned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book</a:t>
            </a:r>
          </a:p>
          <a:p>
            <a:pPr marL="0" indent="0">
              <a:spcBef>
                <a:spcPts val="1800"/>
              </a:spcBef>
              <a:buNone/>
              <a:tabLst>
                <a:tab pos="5140325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They described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secret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described </a:t>
            </a:r>
            <a:r>
              <a:rPr lang="en-US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secret</a:t>
            </a:r>
          </a:p>
          <a:p>
            <a:pPr marL="0" indent="0">
              <a:spcBef>
                <a:spcPts val="1800"/>
              </a:spcBef>
              <a:buNone/>
              <a:tabLst>
                <a:tab pos="526415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*They asked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question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They asked </a:t>
            </a:r>
            <a:r>
              <a:rPr lang="en-US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question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979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6E4AF-BA55-4984-B39D-6235B73C2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96055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0AF5A-D534-4AA3-9EA8-0DBB7DD7F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855036" cy="44862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  <a:tabLst>
                <a:tab pos="526415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(only in transitive clauses; promotes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subject;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main verb to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 participle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adds auxiliary form of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  <a:tabLst>
                <a:tab pos="5264150" algn="l"/>
              </a:tabLst>
            </a:pP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526415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wrote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book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book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endParaRPr lang="en-US" i="1" u="sng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800"/>
              </a:spcBef>
              <a:buNone/>
              <a:tabLst>
                <a:tab pos="5140325" algn="l"/>
              </a:tabLst>
            </a:pP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They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secret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him	 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1800"/>
              </a:spcBef>
              <a:buNone/>
              <a:tabLst>
                <a:tab pos="5140325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They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hall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1976 	 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hall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1976 </a:t>
            </a: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800"/>
              </a:spcBef>
              <a:buNone/>
              <a:tabLst>
                <a:tab pos="5319713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They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told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secret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</a:t>
            </a:r>
            <a:r>
              <a:rPr lang="en-US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told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Mary</a:t>
            </a:r>
          </a:p>
          <a:p>
            <a:pPr marL="0" indent="0">
              <a:spcBef>
                <a:spcPts val="1800"/>
              </a:spcBef>
              <a:buNone/>
              <a:tabLst>
                <a:tab pos="5319713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They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told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secret 	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</a:t>
            </a:r>
            <a:r>
              <a:rPr lang="en-US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told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secret 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800"/>
              </a:spcBef>
              <a:buNone/>
              <a:tabLst>
                <a:tab pos="5140325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01188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6E4AF-BA55-4984-B39D-6235B73C2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96055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Yes/No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0AF5A-D534-4AA3-9EA8-0DBB7DD7F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873"/>
            <a:ext cx="10855036" cy="5052002"/>
          </a:xfrm>
        </p:spPr>
        <p:txBody>
          <a:bodyPr>
            <a:normAutofit/>
          </a:bodyPr>
          <a:lstStyle/>
          <a:p>
            <a:pPr marL="0" indent="0" algn="ctr">
              <a:buNone/>
              <a:tabLst>
                <a:tab pos="526415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(inverts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auxiliary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Do-Support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there is no auxiliary;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mark indicates high rising intonation at end)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526415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book	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written a book?</a:t>
            </a:r>
          </a:p>
          <a:p>
            <a:pPr marL="0" indent="0">
              <a:buNone/>
              <a:tabLst>
                <a:tab pos="5264150" algn="l"/>
              </a:tabLst>
            </a:pP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They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secret to him	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secret to him?</a:t>
            </a:r>
          </a:p>
          <a:p>
            <a:pPr marL="0" indent="0">
              <a:spcBef>
                <a:spcPts val="1800"/>
              </a:spcBef>
              <a:buNone/>
              <a:tabLst>
                <a:tab pos="5140325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hall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1976 	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hall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1976?</a:t>
            </a:r>
          </a:p>
          <a:p>
            <a:pPr marL="0" indent="0">
              <a:spcBef>
                <a:spcPts val="1800"/>
              </a:spcBef>
              <a:buNone/>
              <a:tabLst>
                <a:tab pos="5319713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secret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told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Mary	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secret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told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Mary?</a:t>
            </a:r>
          </a:p>
          <a:p>
            <a:pPr marL="0" indent="0">
              <a:spcBef>
                <a:spcPts val="1800"/>
              </a:spcBef>
              <a:buNone/>
              <a:tabLst>
                <a:tab pos="5319713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told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secret 	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told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secret?</a:t>
            </a:r>
          </a:p>
          <a:p>
            <a:pPr marL="0" indent="0">
              <a:spcBef>
                <a:spcPts val="1800"/>
              </a:spcBef>
              <a:buNone/>
              <a:tabLst>
                <a:tab pos="5319713" algn="l"/>
              </a:tabLst>
            </a:pP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Mary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been told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secret 	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been told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secret?</a:t>
            </a:r>
          </a:p>
          <a:p>
            <a:pPr marL="0" indent="0">
              <a:spcBef>
                <a:spcPts val="1800"/>
              </a:spcBef>
              <a:buNone/>
              <a:tabLst>
                <a:tab pos="5319713" algn="l"/>
              </a:tabLs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800"/>
              </a:spcBef>
              <a:buNone/>
              <a:tabLst>
                <a:tab pos="5140325" algn="l"/>
              </a:tabLs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076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6E4AF-BA55-4984-B39D-6235B73C2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96055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Phrasal Verb Particle Shift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0AF5A-D534-4AA3-9EA8-0DBB7DD7F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873"/>
            <a:ext cx="10855036" cy="5052002"/>
          </a:xfrm>
        </p:spPr>
        <p:txBody>
          <a:bodyPr>
            <a:normAutofit/>
          </a:bodyPr>
          <a:lstStyle/>
          <a:p>
            <a:pPr marL="0" indent="0" algn="ctr">
              <a:buNone/>
              <a:tabLst>
                <a:tab pos="526415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(only in transitive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Phrasal Verbs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like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up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carry off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inverts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optional with Noun object,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obligatory with pronoun object)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526415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He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picked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book </a:t>
            </a:r>
            <a:r>
              <a:rPr lang="en-US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He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picked </a:t>
            </a:r>
            <a:r>
              <a:rPr lang="en-US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book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  <a:p>
            <a:pPr marL="0" indent="0">
              <a:buNone/>
              <a:tabLst>
                <a:tab pos="5140325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He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picked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*He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picked </a:t>
            </a:r>
            <a:r>
              <a:rPr lang="en-US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  <a:p>
            <a:pPr marL="0" indent="0">
              <a:buNone/>
              <a:tabLst>
                <a:tab pos="526415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He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rolled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dough </a:t>
            </a:r>
            <a:r>
              <a:rPr lang="en-US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He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rolled </a:t>
            </a:r>
            <a:r>
              <a:rPr lang="en-US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dough</a:t>
            </a:r>
          </a:p>
          <a:p>
            <a:pPr marL="0" indent="0">
              <a:buNone/>
              <a:tabLst>
                <a:tab pos="5140325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He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rolled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*He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rolled </a:t>
            </a:r>
            <a:r>
              <a:rPr lang="en-US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  <a:p>
            <a:pPr marL="0" indent="0">
              <a:buNone/>
              <a:tabLst>
                <a:tab pos="526415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We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dropped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home	 We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dropped </a:t>
            </a:r>
            <a:r>
              <a:rPr lang="en-US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home</a:t>
            </a:r>
          </a:p>
          <a:p>
            <a:pPr marL="0" indent="0">
              <a:buNone/>
              <a:tabLst>
                <a:tab pos="5140325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We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dropped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home	 *We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dropped </a:t>
            </a:r>
            <a:r>
              <a:rPr lang="en-US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home</a:t>
            </a:r>
          </a:p>
          <a:p>
            <a:pPr marL="0" indent="0">
              <a:spcBef>
                <a:spcPts val="1800"/>
              </a:spcBef>
              <a:buNone/>
              <a:tabLst>
                <a:tab pos="5319713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spcBef>
                <a:spcPts val="1800"/>
              </a:spcBef>
              <a:buNone/>
              <a:tabLst>
                <a:tab pos="5140325" algn="l"/>
              </a:tabLs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489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68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Dative Alternation</vt:lpstr>
      <vt:lpstr>Passive</vt:lpstr>
      <vt:lpstr>Yes/No Question Formation</vt:lpstr>
      <vt:lpstr>Phrasal Verb Particle Shift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Lawler</dc:creator>
  <cp:lastModifiedBy>John Lawler</cp:lastModifiedBy>
  <cp:revision>10</cp:revision>
  <dcterms:created xsi:type="dcterms:W3CDTF">2019-10-14T16:04:32Z</dcterms:created>
  <dcterms:modified xsi:type="dcterms:W3CDTF">2019-10-14T21:47:52Z</dcterms:modified>
</cp:coreProperties>
</file>