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4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4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30E52-8147-4D89-B0D0-44A4C1B86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FD8CA2-7D06-4B1A-9859-A3516BA36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DE40E-2DC0-4FDD-A585-3D0BF8EB4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0560-F99E-496D-B5EC-393FC28BCC1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56137-0361-4E72-A5FB-663F9634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5691B-B967-4029-8982-C5613077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26B4-B86A-405E-9911-1332C7E0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3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56771-B64A-4E97-B6C2-5AB8CDF98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CFB91C-FF1E-47C7-9F88-839052EFF6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79441-C8FF-4F7F-9580-20A232A82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0560-F99E-496D-B5EC-393FC28BCC1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86B6A-6B73-467C-8A39-8CB611565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A0CE4-2990-41AC-8DCF-35D628331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26B4-B86A-405E-9911-1332C7E0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D560D2-B737-4FA1-A5C0-30E043C92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708A1-82E3-46F7-8987-E92E79C25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7B77E-DD01-4494-912C-81931AF63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0560-F99E-496D-B5EC-393FC28BCC1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C2E72-A8C7-4BAF-87A5-51ED40EB5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86D73-FA4E-4368-BB9C-674C38E2E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26B4-B86A-405E-9911-1332C7E0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9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3B072-188B-4A88-859C-4CC882BA0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0E559-46CC-4CF4-9FE2-511F2F0A1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22B43-85A3-447C-85BB-E846D95C7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0560-F99E-496D-B5EC-393FC28BCC1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467AA-0E87-4991-AF59-2954B44E3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D5986-86D7-4828-8453-F3580D5DE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26B4-B86A-405E-9911-1332C7E0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BA9C2-EAB7-49E8-AC1E-DD6B7ED6B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3971B-220D-4AEF-9C8A-B9F476EE0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73F66-185E-4F02-8DA3-CF2A094C7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0560-F99E-496D-B5EC-393FC28BCC1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3BCDC-52C4-42E5-98D3-98C728B45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BE5D6-D1BD-402C-8AC1-271027FBE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26B4-B86A-405E-9911-1332C7E0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8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589D0-96E7-465F-BEB2-A6C0C87A8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C4F18-B579-4BBA-A6B8-2C5D1F708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F4F04E-197A-486B-9172-2B6CB251E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6BC1F-9FBA-496B-8ED5-830CBA2C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0560-F99E-496D-B5EC-393FC28BCC1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81FA6-63C0-45D4-A78C-CE8CA7EE3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37502-9EC0-47C0-85E9-F14E9274E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26B4-B86A-405E-9911-1332C7E0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8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2E07-8FF0-4F3A-AF3B-4400D98AA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FB4226-6972-4BD0-97FE-F314FC442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2F5752-A053-480F-AF5F-3DB27A4BA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5AA127-DD8D-4907-9819-8BE6D85EFE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E5CF8E-4360-4D0D-BFC0-820508BDD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E2D12-353F-4347-AD1A-12E184921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0560-F99E-496D-B5EC-393FC28BCC1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596E93-353C-4A37-A00A-1A82D6F80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D6E26C-451A-45EC-B003-7E42AA705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26B4-B86A-405E-9911-1332C7E0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2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BEAF0-641E-470D-8E50-CB0C41AB9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546D6F-844F-4264-9004-16667C657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0560-F99E-496D-B5EC-393FC28BCC1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FF54A-D390-49EF-9E1B-A3986C1EF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9BCB30-2C39-4795-924E-BA9103E9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26B4-B86A-405E-9911-1332C7E0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2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AAFBD-357C-4171-803F-37B1921A3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0560-F99E-496D-B5EC-393FC28BCC1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B9372E-416B-42E4-B516-294CEAD69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41447-5AE7-43C9-A882-E9548BE72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26B4-B86A-405E-9911-1332C7E0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5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AA1F3-BAE3-4540-A80A-26F7C7E45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0A4B3-80AF-4293-B33A-36D8A0347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43EFCF-D547-4926-9D61-F3C01EF5E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41574-3933-44C0-A5F8-9E9F67407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0560-F99E-496D-B5EC-393FC28BCC1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F6CDA-3BCF-4B73-8361-E5E2E4AF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4F7CF-DB23-4697-96A8-F54C7598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26B4-B86A-405E-9911-1332C7E0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5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F3D9D-05B1-462A-BFEA-A42DD8C4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95F5F8-1CA8-4D28-BFF6-65EFCC758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FC8E3-E7B4-4C17-A6B0-7141C3D40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9C17F-AB88-4A7C-8AC5-7E7F8920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0560-F99E-496D-B5EC-393FC28BCC1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60A8F-9FDF-4F88-93AE-07763FE5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4B572-324A-4FA8-BAD4-02B4A2EF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26B4-B86A-405E-9911-1332C7E0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75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13A58-ECFD-4C31-A420-ED24F7360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06B80-FD9D-4E58-8233-4062606B4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7F425-D1EB-48E7-89C4-A2711F902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50560-F99E-496D-B5EC-393FC28BCC1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E538E-96EA-4F13-B29E-42207FFEF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DD2DC-DBB3-4BFA-B8AD-6960F3BA2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D26B4-B86A-405E-9911-1332C7E0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5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1E21A-3831-4210-A87D-3F72722BC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9918"/>
            <a:ext cx="9144000" cy="70912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Auxiliary Verbs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2A8D5-C850-4C80-9B2D-8FB08E5E07BE}"/>
              </a:ext>
            </a:extLst>
          </p:cNvPr>
          <p:cNvSpPr txBox="1"/>
          <p:nvPr/>
        </p:nvSpPr>
        <p:spPr>
          <a:xfrm>
            <a:off x="746449" y="989045"/>
            <a:ext cx="11308702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284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English has only two verb tenses: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Present Tense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Past Tense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3200" i="1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63550" marR="0" lvl="0" indent="-2921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up for this, English has many syntactic constructions, like the 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Perfect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Progressive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These don’t use endings – they use 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Auxiliary Verbs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 lot of them.</a:t>
            </a:r>
          </a:p>
          <a:p>
            <a:pPr marL="463550" lvl="0" indent="-2921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Auxiliaries are short (mostly 1 syllable) and unstressed.</a:t>
            </a:r>
          </a:p>
          <a:p>
            <a:pPr marL="463550" lvl="0" indent="-2921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therefore usually reduced, contracted, or deleted.</a:t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Especially with pronouns: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I’ve, they’re, we’ll, it’s, she’d.</a:t>
            </a:r>
            <a:b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negatives: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aren’t, won’t, couldn’t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*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mayn’t</a:t>
            </a:r>
          </a:p>
          <a:p>
            <a:pPr marL="171450" lvl="0">
              <a:spcBef>
                <a:spcPts val="60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In surprising ways: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shoulda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shouldna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should’ven’t</a:t>
            </a:r>
            <a:endParaRPr lang="en-US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3037"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3037"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34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1E21A-3831-4210-A87D-3F72722BC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9918"/>
            <a:ext cx="9144000" cy="70912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Auxiliary Verb 0: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Do-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2A8D5-C850-4C80-9B2D-8FB08E5E07BE}"/>
              </a:ext>
            </a:extLst>
          </p:cNvPr>
          <p:cNvSpPr txBox="1"/>
          <p:nvPr/>
        </p:nvSpPr>
        <p:spPr>
          <a:xfrm>
            <a:off x="746449" y="989045"/>
            <a:ext cx="1130870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indent="-2841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There may just be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main verb;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 auxiliary verbs at all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630237" lvl="1">
              <a:spcBef>
                <a:spcPts val="600"/>
              </a:spcBef>
            </a:pP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He </a:t>
            </a:r>
            <a:r>
              <a:rPr kumimoji="0" lang="en-US" sz="3200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left</a:t>
            </a:r>
            <a:r>
              <a:rPr kumimoji="0" lang="en-US" sz="3200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yesterday. Mary </a:t>
            </a:r>
            <a:r>
              <a:rPr kumimoji="0" lang="en-US" sz="3200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likes</a:t>
            </a:r>
            <a:r>
              <a:rPr kumimoji="0" lang="en-US" sz="3200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cilantro.</a:t>
            </a:r>
          </a:p>
          <a:p>
            <a:pPr marL="463550" marR="0" lvl="0" indent="-2921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some constructions (negatives, questions)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auxiliaries</a:t>
            </a:r>
          </a:p>
          <a:p>
            <a:pPr marL="693738"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>
                <a:tab pos="5265738" algn="l"/>
              </a:tabLst>
              <a:defRPr/>
            </a:pP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*Left he yesterday? 	*Likes Mary cilantro?</a:t>
            </a:r>
          </a:p>
          <a:p>
            <a:pPr marL="693738"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>
                <a:tab pos="5265738" algn="l"/>
              </a:tabLst>
              <a:defRPr/>
            </a:pP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*He left not yesterday. 	*Mary likes not cilantro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6075" indent="-1746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In this case, auxiliary 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followed by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infinitive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automatic.</a:t>
            </a:r>
          </a:p>
          <a:p>
            <a:pPr marL="803275" lvl="0">
              <a:spcBef>
                <a:spcPts val="600"/>
              </a:spcBef>
              <a:tabLst>
                <a:tab pos="4745038" algn="l"/>
              </a:tabLst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yesterday? 	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Mary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cilantro?</a:t>
            </a:r>
          </a:p>
          <a:p>
            <a:pPr marL="803275" lvl="0">
              <a:spcBef>
                <a:spcPts val="600"/>
              </a:spcBef>
              <a:tabLst>
                <a:tab pos="4745038" algn="l"/>
              </a:tabLst>
            </a:pP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n’t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yesterday.	Mary 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n’t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cilantro.</a:t>
            </a:r>
          </a:p>
          <a:p>
            <a:pPr marL="173037"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3037"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090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1E21A-3831-4210-A87D-3F72722BC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9918"/>
            <a:ext cx="9144000" cy="70912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Auxiliary Verb Chain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2A8D5-C850-4C80-9B2D-8FB08E5E07BE}"/>
              </a:ext>
            </a:extLst>
          </p:cNvPr>
          <p:cNvSpPr txBox="1"/>
          <p:nvPr/>
        </p:nvSpPr>
        <p:spPr>
          <a:xfrm>
            <a:off x="746449" y="989045"/>
            <a:ext cx="1130870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indent="-2841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There may be up to 5 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verbs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a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chain. The first verb has the tense: Present (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think, goes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or Past (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thought, went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The last verb is the </a:t>
            </a:r>
            <a:r>
              <a:rPr lang="en-US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verb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3037"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 </a:t>
            </a:r>
            <a:r>
              <a:rPr kumimoji="0" lang="en-US" sz="320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will be </a:t>
            </a:r>
            <a:r>
              <a:rPr kumimoji="0" lang="en-US" sz="320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going</a:t>
            </a: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She </a:t>
            </a:r>
            <a:r>
              <a:rPr kumimoji="0" lang="en-US" sz="320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</a:t>
            </a: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not </a:t>
            </a:r>
            <a:r>
              <a:rPr kumimoji="0" lang="en-US" sz="320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have </a:t>
            </a:r>
            <a:r>
              <a:rPr kumimoji="0" lang="en-US" sz="320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heard</a:t>
            </a: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They </a:t>
            </a:r>
            <a:r>
              <a:rPr kumimoji="0" lang="en-US" sz="320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</a:t>
            </a: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n’t </a:t>
            </a:r>
            <a:r>
              <a:rPr kumimoji="0" lang="en-US" sz="320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get</a:t>
            </a: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along</a:t>
            </a: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63550" indent="-2905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order is: Modal, Perfect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Progressive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Passive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3037"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3037">
              <a:spcBef>
                <a:spcPts val="600"/>
              </a:spcBef>
            </a:pP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She  </a:t>
            </a:r>
            <a:r>
              <a:rPr lang="en-US" sz="3200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interviewed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 day.</a:t>
            </a:r>
          </a:p>
          <a:p>
            <a:pPr marL="173037" lvl="0">
              <a:spcBef>
                <a:spcPts val="600"/>
              </a:spcBef>
            </a:pP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000" dirty="0">
                <a:solidFill>
                  <a:prstClr val="black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Infinitive  </a:t>
            </a:r>
            <a:r>
              <a:rPr lang="en-US" sz="2000" u="sng" dirty="0">
                <a:solidFill>
                  <a:prstClr val="black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Past</a:t>
            </a:r>
            <a:r>
              <a:rPr lang="en-US" sz="2000" dirty="0">
                <a:solidFill>
                  <a:prstClr val="black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 Part  </a:t>
            </a:r>
            <a:r>
              <a:rPr lang="en-US" sz="2000" u="sng" dirty="0">
                <a:solidFill>
                  <a:prstClr val="black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Pres</a:t>
            </a:r>
            <a:r>
              <a:rPr lang="en-US" sz="2000" dirty="0">
                <a:solidFill>
                  <a:prstClr val="black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 Part    </a:t>
            </a:r>
            <a:r>
              <a:rPr lang="en-US" sz="2000" u="sng" dirty="0">
                <a:solidFill>
                  <a:prstClr val="black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Past</a:t>
            </a:r>
            <a:r>
              <a:rPr lang="en-US" sz="2000" dirty="0">
                <a:solidFill>
                  <a:prstClr val="black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 Participle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2D68C4-8F4A-4784-95B6-276CAD31AE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011" y="4250263"/>
            <a:ext cx="963251" cy="4877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5BA10C-BDC0-4505-B21D-4A5F4F789E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496" y="4250263"/>
            <a:ext cx="1072989" cy="48772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574E5AA-47B2-44A9-9CB2-EC99EDADE3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747" y="4244483"/>
            <a:ext cx="1518036" cy="48772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57615E0-DE66-4351-8D8C-52870BB245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317" y="4244483"/>
            <a:ext cx="1162964" cy="487722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9BD4EF8-B33F-438E-8B29-DAF6C784D051}"/>
              </a:ext>
            </a:extLst>
          </p:cNvPr>
          <p:cNvCxnSpPr>
            <a:cxnSpLocks/>
          </p:cNvCxnSpPr>
          <p:nvPr/>
        </p:nvCxnSpPr>
        <p:spPr>
          <a:xfrm>
            <a:off x="2711311" y="4488344"/>
            <a:ext cx="242702" cy="86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4621526-B9C4-4CE4-9A20-52EC1CE2B5B7}"/>
              </a:ext>
            </a:extLst>
          </p:cNvPr>
          <p:cNvCxnSpPr>
            <a:cxnSpLocks/>
          </p:cNvCxnSpPr>
          <p:nvPr/>
        </p:nvCxnSpPr>
        <p:spPr>
          <a:xfrm>
            <a:off x="3684283" y="4526269"/>
            <a:ext cx="425157" cy="86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1FEEE9B-3C92-413E-98F8-49A44058CA6E}"/>
              </a:ext>
            </a:extLst>
          </p:cNvPr>
          <p:cNvCxnSpPr>
            <a:cxnSpLocks/>
          </p:cNvCxnSpPr>
          <p:nvPr/>
        </p:nvCxnSpPr>
        <p:spPr>
          <a:xfrm>
            <a:off x="5109345" y="4513596"/>
            <a:ext cx="276071" cy="771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CD6BDA9-A341-4CCB-B2F1-DB805E8ECB25}"/>
              </a:ext>
            </a:extLst>
          </p:cNvPr>
          <p:cNvCxnSpPr>
            <a:cxnSpLocks/>
          </p:cNvCxnSpPr>
          <p:nvPr/>
        </p:nvCxnSpPr>
        <p:spPr>
          <a:xfrm>
            <a:off x="6181220" y="4488344"/>
            <a:ext cx="570699" cy="86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F959096-DB3C-4301-A4CB-E73CB8D59BD0}"/>
              </a:ext>
            </a:extLst>
          </p:cNvPr>
          <p:cNvCxnSpPr/>
          <p:nvPr/>
        </p:nvCxnSpPr>
        <p:spPr>
          <a:xfrm>
            <a:off x="2295825" y="4576055"/>
            <a:ext cx="0" cy="25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DDE5CA4-3070-45FF-8952-BA01659E2364}"/>
              </a:ext>
            </a:extLst>
          </p:cNvPr>
          <p:cNvCxnSpPr>
            <a:cxnSpLocks/>
          </p:cNvCxnSpPr>
          <p:nvPr/>
        </p:nvCxnSpPr>
        <p:spPr>
          <a:xfrm>
            <a:off x="3236729" y="4576055"/>
            <a:ext cx="0" cy="277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98C8519-151D-42E3-995A-66389297C969}"/>
              </a:ext>
            </a:extLst>
          </p:cNvPr>
          <p:cNvCxnSpPr/>
          <p:nvPr/>
        </p:nvCxnSpPr>
        <p:spPr>
          <a:xfrm>
            <a:off x="4526222" y="4576055"/>
            <a:ext cx="0" cy="25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C57A961-85C4-4B92-9F07-10D6D1FFA336}"/>
              </a:ext>
            </a:extLst>
          </p:cNvPr>
          <p:cNvCxnSpPr/>
          <p:nvPr/>
        </p:nvCxnSpPr>
        <p:spPr>
          <a:xfrm>
            <a:off x="5756256" y="4576055"/>
            <a:ext cx="0" cy="277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21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1E21A-3831-4210-A87D-3F72722BC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9918"/>
            <a:ext cx="9144000" cy="70912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Auxiliary Verb Chain 1: Modals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2A8D5-C850-4C80-9B2D-8FB08E5E07BE}"/>
              </a:ext>
            </a:extLst>
          </p:cNvPr>
          <p:cNvSpPr txBox="1"/>
          <p:nvPr/>
        </p:nvSpPr>
        <p:spPr>
          <a:xfrm>
            <a:off x="279918" y="1134546"/>
            <a:ext cx="11588621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>
              <a:spcBef>
                <a:spcPts val="600"/>
              </a:spcBef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The nine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Modal auxiliary verbs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followed by an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Infinitive</a:t>
            </a:r>
          </a:p>
          <a:p>
            <a:pPr>
              <a:spcBef>
                <a:spcPts val="600"/>
              </a:spcBef>
            </a:pPr>
            <a:endParaRPr lang="en-US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tabLst>
                <a:tab pos="4851400" algn="l"/>
              </a:tabLst>
            </a:pPr>
            <a:endParaRPr lang="en-US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tabLst>
                <a:tab pos="4851400" algn="l"/>
              </a:tabLst>
            </a:pPr>
            <a:endParaRPr lang="en-US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tabLst>
                <a:tab pos="4851400" algn="l"/>
              </a:tabLst>
            </a:pP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 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German. 	Bill 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learned French.</a:t>
            </a:r>
            <a:b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 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night. 	His wife 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that.</a:t>
            </a:r>
            <a:b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 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leaving soon. 	Her bags 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 delivered.</a:t>
            </a:r>
            <a:b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She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been being interviewed all day.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2B24A8-1320-42C8-BB76-41100A276D7B}"/>
              </a:ext>
            </a:extLst>
          </p:cNvPr>
          <p:cNvSpPr txBox="1"/>
          <p:nvPr/>
        </p:nvSpPr>
        <p:spPr>
          <a:xfrm>
            <a:off x="1156996" y="2228671"/>
            <a:ext cx="8304245" cy="1200329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1549400" algn="l"/>
                <a:tab pos="3209925" algn="l"/>
                <a:tab pos="5262563" algn="l"/>
                <a:tab pos="7091363" algn="l"/>
              </a:tabLst>
            </a:pPr>
            <a:r>
              <a:rPr lang="en-US" sz="3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	may	shall	will	must</a:t>
            </a:r>
            <a:br>
              <a:rPr lang="en-US" sz="3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	might	should	would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7364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1E21A-3831-4210-A87D-3F72722BC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9918"/>
            <a:ext cx="9144000" cy="70912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Auxiliary Verb Chain 2: Perfect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2A8D5-C850-4C80-9B2D-8FB08E5E07BE}"/>
              </a:ext>
            </a:extLst>
          </p:cNvPr>
          <p:cNvSpPr txBox="1"/>
          <p:nvPr/>
        </p:nvSpPr>
        <p:spPr>
          <a:xfrm>
            <a:off x="429208" y="989045"/>
            <a:ext cx="11066106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Perfect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auxiliary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followed by a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Participle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Perfect Construction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four senses: </a:t>
            </a:r>
          </a:p>
          <a:p>
            <a:pPr marL="457200" indent="-3444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've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 since 1960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3444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Existential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Beloved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five times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3444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Stative/Resultative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can't come to your party tonight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caught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flu.</a:t>
            </a:r>
          </a:p>
          <a:p>
            <a:pPr marL="457200" indent="-3444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 News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Malcolm X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just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assassinated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7620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1E21A-3831-4210-A87D-3F72722BC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9918"/>
            <a:ext cx="9144000" cy="70912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Auxiliary Verb Chain 3: Progressive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2A8D5-C850-4C80-9B2D-8FB08E5E07BE}"/>
              </a:ext>
            </a:extLst>
          </p:cNvPr>
          <p:cNvSpPr txBox="1"/>
          <p:nvPr/>
        </p:nvSpPr>
        <p:spPr>
          <a:xfrm>
            <a:off x="620325" y="989045"/>
            <a:ext cx="1130870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Progressive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auxiliary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followed by a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Participle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Progressive Construction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refers to an ongoing event;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applies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only to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Actions,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not to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though that is a complex matter:</a:t>
            </a:r>
          </a:p>
          <a:p>
            <a:pPr marL="693737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running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thinking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about it. He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’s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renting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house.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220663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*I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n’t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knowing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that.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liking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it? *He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’s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owning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it.</a:t>
            </a:r>
          </a:p>
          <a:p>
            <a:pPr marL="236537">
              <a:spcBef>
                <a:spcPts val="18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restriction on the Progressive makes it a test for semantically 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predicates: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*He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tall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honest.</a:t>
            </a:r>
          </a:p>
          <a:p>
            <a:pPr marL="457200" indent="-220663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816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1E21A-3831-4210-A87D-3F72722BC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9918"/>
            <a:ext cx="9144000" cy="70912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Auxiliary Verb Chain 4: Passive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2A8D5-C850-4C80-9B2D-8FB08E5E07BE}"/>
              </a:ext>
            </a:extLst>
          </p:cNvPr>
          <p:cNvSpPr txBox="1"/>
          <p:nvPr/>
        </p:nvSpPr>
        <p:spPr>
          <a:xfrm>
            <a:off x="746449" y="989045"/>
            <a:ext cx="1130870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Passive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auxiliary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followed by a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Participle.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Passive requires a syntactic rule that switches the object to subject,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so it can only operate in clauses with an object noun phrase.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all syntactic rules, it doesn’t change meaning, only context.</a:t>
            </a:r>
          </a:p>
          <a:p>
            <a:pPr marL="457200" indent="-220663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5770563" algn="l"/>
              </a:tabLst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 corrected the papers. 	The papers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220663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5770563" algn="l"/>
              </a:tabLst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 corrects the papers daily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papers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corrected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daily.</a:t>
            </a:r>
          </a:p>
          <a:p>
            <a:pPr marL="457200" indent="-220663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5770563" algn="l"/>
              </a:tabLst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correcting the papers.	The papers are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corrected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220663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5770563" algn="l"/>
              </a:tabLst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I’ve corrected the papers.	The papers have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corrected.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224EADB-EA6D-4D67-937F-D84F5BA12F6A}"/>
              </a:ext>
            </a:extLst>
          </p:cNvPr>
          <p:cNvCxnSpPr>
            <a:cxnSpLocks/>
          </p:cNvCxnSpPr>
          <p:nvPr/>
        </p:nvCxnSpPr>
        <p:spPr>
          <a:xfrm>
            <a:off x="5801710" y="3878317"/>
            <a:ext cx="2942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9D0E2A1-8530-4ED3-AA81-F835151CAF65}"/>
              </a:ext>
            </a:extLst>
          </p:cNvPr>
          <p:cNvCxnSpPr>
            <a:cxnSpLocks/>
          </p:cNvCxnSpPr>
          <p:nvPr/>
        </p:nvCxnSpPr>
        <p:spPr>
          <a:xfrm>
            <a:off x="6227379" y="4472152"/>
            <a:ext cx="2732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4E6186D-4863-430A-9044-D9A76618F981}"/>
              </a:ext>
            </a:extLst>
          </p:cNvPr>
          <p:cNvCxnSpPr>
            <a:cxnSpLocks/>
          </p:cNvCxnSpPr>
          <p:nvPr/>
        </p:nvCxnSpPr>
        <p:spPr>
          <a:xfrm>
            <a:off x="5954110" y="5113283"/>
            <a:ext cx="2732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B5692A3-1809-48CF-A7C8-CE720E8B1E36}"/>
              </a:ext>
            </a:extLst>
          </p:cNvPr>
          <p:cNvCxnSpPr>
            <a:cxnSpLocks/>
          </p:cNvCxnSpPr>
          <p:nvPr/>
        </p:nvCxnSpPr>
        <p:spPr>
          <a:xfrm>
            <a:off x="5954110" y="5602014"/>
            <a:ext cx="2732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120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351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Bahnschrift SemiBold</vt:lpstr>
      <vt:lpstr>Calibri</vt:lpstr>
      <vt:lpstr>Calibri Light</vt:lpstr>
      <vt:lpstr>Times New Roman</vt:lpstr>
      <vt:lpstr>Office Theme</vt:lpstr>
      <vt:lpstr>English Auxiliary Verbs</vt:lpstr>
      <vt:lpstr>English Auxiliary Verb 0: Do-Support</vt:lpstr>
      <vt:lpstr>English Auxiliary Verb Chain</vt:lpstr>
      <vt:lpstr>English Auxiliary Verb Chain 1: Modals</vt:lpstr>
      <vt:lpstr>English Auxiliary Verb Chain 2: Perfect</vt:lpstr>
      <vt:lpstr>English Auxiliary Verb Chain 3: Progressive</vt:lpstr>
      <vt:lpstr>English Auxiliary Verb Chain 4: Passive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Auxiliary Verb Chain</dc:title>
  <dc:creator>John Lawler</dc:creator>
  <cp:lastModifiedBy>John Lawler</cp:lastModifiedBy>
  <cp:revision>32</cp:revision>
  <dcterms:created xsi:type="dcterms:W3CDTF">2019-10-20T17:14:47Z</dcterms:created>
  <dcterms:modified xsi:type="dcterms:W3CDTF">2019-10-21T16:42:38Z</dcterms:modified>
</cp:coreProperties>
</file>