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0"/>
  </p:notesMasterIdLst>
  <p:sldIdLst>
    <p:sldId id="256" r:id="rId2"/>
    <p:sldId id="513" r:id="rId3"/>
    <p:sldId id="519" r:id="rId4"/>
    <p:sldId id="493" r:id="rId5"/>
    <p:sldId id="486" r:id="rId6"/>
    <p:sldId id="487" r:id="rId7"/>
    <p:sldId id="572" r:id="rId8"/>
    <p:sldId id="573" r:id="rId9"/>
    <p:sldId id="467" r:id="rId10"/>
    <p:sldId id="468" r:id="rId11"/>
    <p:sldId id="488" r:id="rId12"/>
    <p:sldId id="504" r:id="rId13"/>
    <p:sldId id="505" r:id="rId14"/>
    <p:sldId id="507" r:id="rId15"/>
    <p:sldId id="571" r:id="rId16"/>
    <p:sldId id="432" r:id="rId17"/>
    <p:sldId id="469" r:id="rId18"/>
    <p:sldId id="477" r:id="rId19"/>
    <p:sldId id="478" r:id="rId20"/>
    <p:sldId id="471" r:id="rId21"/>
    <p:sldId id="442" r:id="rId22"/>
    <p:sldId id="501" r:id="rId23"/>
    <p:sldId id="566" r:id="rId24"/>
    <p:sldId id="569" r:id="rId25"/>
    <p:sldId id="567" r:id="rId26"/>
    <p:sldId id="568" r:id="rId27"/>
    <p:sldId id="562" r:id="rId28"/>
    <p:sldId id="499" r:id="rId29"/>
    <p:sldId id="560" r:id="rId30"/>
    <p:sldId id="458" r:id="rId31"/>
    <p:sldId id="474" r:id="rId32"/>
    <p:sldId id="542" r:id="rId33"/>
    <p:sldId id="548" r:id="rId34"/>
    <p:sldId id="543" r:id="rId35"/>
    <p:sldId id="490" r:id="rId36"/>
    <p:sldId id="552" r:id="rId37"/>
    <p:sldId id="551" r:id="rId38"/>
    <p:sldId id="491" r:id="rId39"/>
    <p:sldId id="492" r:id="rId40"/>
    <p:sldId id="558" r:id="rId41"/>
    <p:sldId id="559" r:id="rId42"/>
    <p:sldId id="553" r:id="rId43"/>
    <p:sldId id="437" r:id="rId44"/>
    <p:sldId id="555" r:id="rId45"/>
    <p:sldId id="500" r:id="rId46"/>
    <p:sldId id="479" r:id="rId47"/>
    <p:sldId id="480" r:id="rId48"/>
    <p:sldId id="483" r:id="rId49"/>
    <p:sldId id="570" r:id="rId50"/>
    <p:sldId id="481" r:id="rId51"/>
    <p:sldId id="484" r:id="rId52"/>
    <p:sldId id="496" r:id="rId53"/>
    <p:sldId id="581" r:id="rId54"/>
    <p:sldId id="530" r:id="rId55"/>
    <p:sldId id="531" r:id="rId56"/>
    <p:sldId id="532" r:id="rId57"/>
    <p:sldId id="533" r:id="rId58"/>
    <p:sldId id="534" r:id="rId59"/>
    <p:sldId id="575" r:id="rId60"/>
    <p:sldId id="576" r:id="rId61"/>
    <p:sldId id="577" r:id="rId62"/>
    <p:sldId id="578" r:id="rId63"/>
    <p:sldId id="579" r:id="rId64"/>
    <p:sldId id="535" r:id="rId65"/>
    <p:sldId id="536" r:id="rId66"/>
    <p:sldId id="537" r:id="rId67"/>
    <p:sldId id="521" r:id="rId68"/>
    <p:sldId id="522" r:id="rId69"/>
    <p:sldId id="524" r:id="rId70"/>
    <p:sldId id="525" r:id="rId71"/>
    <p:sldId id="526" r:id="rId72"/>
    <p:sldId id="527" r:id="rId73"/>
    <p:sldId id="528" r:id="rId74"/>
    <p:sldId id="529" r:id="rId75"/>
    <p:sldId id="580" r:id="rId76"/>
    <p:sldId id="582" r:id="rId77"/>
    <p:sldId id="583" r:id="rId78"/>
    <p:sldId id="574" r:id="rId7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78" autoAdjust="0"/>
    <p:restoredTop sz="94667" autoAdjust="0"/>
  </p:normalViewPr>
  <p:slideViewPr>
    <p:cSldViewPr>
      <p:cViewPr>
        <p:scale>
          <a:sx n="66" d="100"/>
          <a:sy n="66" d="100"/>
        </p:scale>
        <p:origin x="-1248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73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146BC8-D3D9-454D-AC28-32B872590754}" type="datetimeFigureOut">
              <a:rPr lang="en-US" smtClean="0"/>
              <a:pPr/>
              <a:t>8/9/2014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D7E054-7B65-473C-BED8-1AEC7221D4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3342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7E054-7B65-473C-BED8-1AEC7221D49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7A472-93B0-45C5-AF91-5BDFD1F8BC2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7E054-7B65-473C-BED8-1AEC7221D49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7E054-7B65-473C-BED8-1AEC7221D49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7E054-7B65-473C-BED8-1AEC7221D49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7E054-7B65-473C-BED8-1AEC7221D49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7E054-7B65-473C-BED8-1AEC7221D49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7E054-7B65-473C-BED8-1AEC7221D49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7E054-7B65-473C-BED8-1AEC7221D49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7E054-7B65-473C-BED8-1AEC7221D49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7E054-7B65-473C-BED8-1AEC7221D49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7E054-7B65-473C-BED8-1AEC7221D49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7E054-7B65-473C-BED8-1AEC7221D49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7E054-7B65-473C-BED8-1AEC7221D49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7E054-7B65-473C-BED8-1AEC7221D49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7E054-7B65-473C-BED8-1AEC7221D49E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7E054-7B65-473C-BED8-1AEC7221D49E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7E054-7B65-473C-BED8-1AEC7221D49E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7E054-7B65-473C-BED8-1AEC7221D49E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7E054-7B65-473C-BED8-1AEC7221D49E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7E054-7B65-473C-BED8-1AEC7221D49E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equivalent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7E054-7B65-473C-BED8-1AEC7221D49E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7E054-7B65-473C-BED8-1AEC7221D49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7E054-7B65-473C-BED8-1AEC7221D49E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7E054-7B65-473C-BED8-1AEC7221D49E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7E054-7B65-473C-BED8-1AEC7221D49E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7E054-7B65-473C-BED8-1AEC7221D49E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7A472-93B0-45C5-AF91-5BDFD1F8BC29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7E054-7B65-473C-BED8-1AEC7221D49E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7E054-7B65-473C-BED8-1AEC7221D49E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7E054-7B65-473C-BED8-1AEC7221D49E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7E054-7B65-473C-BED8-1AEC7221D49E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7E054-7B65-473C-BED8-1AEC7221D49E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7E054-7B65-473C-BED8-1AEC7221D49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7E054-7B65-473C-BED8-1AEC7221D49E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7E054-7B65-473C-BED8-1AEC7221D49E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Put a link to paper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7E054-7B65-473C-BED8-1AEC7221D49E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Inductively strongly</a:t>
            </a:r>
            <a:r>
              <a:rPr lang="en-US" baseline="0" dirty="0" smtClean="0"/>
              <a:t> connected 2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7E054-7B65-473C-BED8-1AEC7221D49E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7E054-7B65-473C-BED8-1AEC7221D49E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7E054-7B65-473C-BED8-1AEC7221D49E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I</a:t>
            </a:r>
            <a:r>
              <a:rPr lang="en-US" baseline="0" dirty="0" smtClean="0"/>
              <a:t> say adjust the model, I don’t mean using it for the same biological application, I mean considering the full set of models that have the same graph structure, can I find some conditions on the placement of the inputs/outputs/leaks to yield identifiability?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7E054-7B65-473C-BED8-1AEC7221D49E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7E054-7B65-473C-BED8-1AEC7221D49E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7E054-7B65-473C-BED8-1AEC7221D49E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7E054-7B65-473C-BED8-1AEC7221D49E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7E054-7B65-473C-BED8-1AEC7221D49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7E054-7B65-473C-BED8-1AEC7221D49E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7E054-7B65-473C-BED8-1AEC7221D49E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7E054-7B65-473C-BED8-1AEC7221D49E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motivate this, here are three examples of linear compartment models.  I’ll discuss</a:t>
            </a:r>
            <a:r>
              <a:rPr lang="en-US" baseline="0" dirty="0" smtClean="0"/>
              <a:t> the notation used in these diagrams on the next slide, but for now, the motivating question is: Which of these models are identifiable? And more importantly, do they belong to a special class of models that yield identifiability?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7E054-7B65-473C-BED8-1AEC7221D49E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18 min up to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7E054-7B65-473C-BED8-1AEC7221D49E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7E054-7B65-473C-BED8-1AEC7221D49E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7A472-93B0-45C5-AF91-5BDFD1F8BC29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7E054-7B65-473C-BED8-1AEC7221D49E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7E054-7B65-473C-BED8-1AEC7221D49E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7E054-7B65-473C-BED8-1AEC7221D49E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7E054-7B65-473C-BED8-1AEC7221D49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7E054-7B65-473C-BED8-1AEC7221D49E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7E054-7B65-473C-BED8-1AEC7221D49E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7E054-7B65-473C-BED8-1AEC7221D49E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7E054-7B65-473C-BED8-1AEC7221D49E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 min up to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7E054-7B65-473C-BED8-1AEC7221D49E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7E054-7B65-473C-BED8-1AEC7221D49E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7E054-7B65-473C-BED8-1AEC7221D49E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Population</a:t>
            </a:r>
            <a:r>
              <a:rPr lang="en-US" baseline="0" dirty="0" smtClean="0"/>
              <a:t> of uninfected cells, latently infected cells, actively infected cells, free virus particles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7E054-7B65-473C-BED8-1AEC7221D49E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7E054-7B65-473C-BED8-1AEC7221D49E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7E054-7B65-473C-BED8-1AEC7221D49E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7E054-7B65-473C-BED8-1AEC7221D49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7E054-7B65-473C-BED8-1AEC7221D49E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7E054-7B65-473C-BED8-1AEC7221D49E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7E054-7B65-473C-BED8-1AEC7221D49E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7E054-7B65-473C-BED8-1AEC7221D49E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7E054-7B65-473C-BED8-1AEC7221D49E}" type="slidenum">
              <a:rPr lang="en-US" smtClean="0"/>
              <a:pPr/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7E054-7B65-473C-BED8-1AEC7221D49E}" type="slidenum">
              <a:rPr lang="en-US" smtClean="0"/>
              <a:pPr/>
              <a:t>75</a:t>
            </a:fld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39 min up to</a:t>
            </a:r>
            <a:r>
              <a:rPr lang="en-US" baseline="0" dirty="0" smtClean="0"/>
              <a:t>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7E054-7B65-473C-BED8-1AEC7221D49E}" type="slidenum">
              <a:rPr lang="en-US" smtClean="0"/>
              <a:pPr/>
              <a:t>76</a:t>
            </a:fld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7E054-7B65-473C-BED8-1AEC7221D49E}" type="slidenum">
              <a:rPr lang="en-US" smtClean="0"/>
              <a:pPr/>
              <a:t>77</a:t>
            </a:fld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7E054-7B65-473C-BED8-1AEC7221D49E}" type="slidenum">
              <a:rPr lang="en-US" smtClean="0"/>
              <a:pPr/>
              <a:t>78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7E054-7B65-473C-BED8-1AEC7221D49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 example of simple bio model. In a</a:t>
            </a:r>
            <a:r>
              <a:rPr lang="en-US" baseline="0" dirty="0" smtClean="0"/>
              <a:t> lab, studying effects of a drug on the human body. Drug is </a:t>
            </a:r>
            <a:r>
              <a:rPr lang="en-US" baseline="0" dirty="0" err="1" smtClean="0"/>
              <a:t>admistered</a:t>
            </a:r>
            <a:r>
              <a:rPr lang="en-US" baseline="0" dirty="0" smtClean="0"/>
              <a:t> in the blood, “input”. Then drug is exchanged, leaves the system. Then after some time, the biologist measures the drug concentration in the blood, “output”. Important point: only know input/output, other arrows are unknown </a:t>
            </a:r>
            <a:r>
              <a:rPr lang="en-US" baseline="0" dirty="0" err="1" smtClean="0"/>
              <a:t>quantites</a:t>
            </a:r>
            <a:r>
              <a:rPr lang="en-US" baseline="0" dirty="0" smtClean="0"/>
              <a:t>, unknown parameters.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03E0A-EEF7-4D84-ABE0-BEEDABCBF40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27008-4236-4458-AD7F-5895A6E11504}" type="datetimeFigureOut">
              <a:rPr lang="en-US" smtClean="0"/>
              <a:pPr/>
              <a:t>8/9/2014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56840-F3F9-4B97-9127-25677C57C1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27008-4236-4458-AD7F-5895A6E11504}" type="datetimeFigureOut">
              <a:rPr lang="en-US" smtClean="0"/>
              <a:pPr/>
              <a:t>8/9/2014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56840-F3F9-4B97-9127-25677C57C1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27008-4236-4458-AD7F-5895A6E11504}" type="datetimeFigureOut">
              <a:rPr lang="en-US" smtClean="0"/>
              <a:pPr/>
              <a:t>8/9/2014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56840-F3F9-4B97-9127-25677C57C1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27008-4236-4458-AD7F-5895A6E11504}" type="datetimeFigureOut">
              <a:rPr lang="en-US" smtClean="0"/>
              <a:pPr/>
              <a:t>8/9/2014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56840-F3F9-4B97-9127-25677C57C1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27008-4236-4458-AD7F-5895A6E11504}" type="datetimeFigureOut">
              <a:rPr lang="en-US" smtClean="0"/>
              <a:pPr/>
              <a:t>8/9/2014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56840-F3F9-4B97-9127-25677C57C1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27008-4236-4458-AD7F-5895A6E11504}" type="datetimeFigureOut">
              <a:rPr lang="en-US" smtClean="0"/>
              <a:pPr/>
              <a:t>8/9/2014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56840-F3F9-4B97-9127-25677C57C1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27008-4236-4458-AD7F-5895A6E11504}" type="datetimeFigureOut">
              <a:rPr lang="en-US" smtClean="0"/>
              <a:pPr/>
              <a:t>8/9/2014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56840-F3F9-4B97-9127-25677C57C1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27008-4236-4458-AD7F-5895A6E11504}" type="datetimeFigureOut">
              <a:rPr lang="en-US" smtClean="0"/>
              <a:pPr/>
              <a:t>8/9/2014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56840-F3F9-4B97-9127-25677C57C1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27008-4236-4458-AD7F-5895A6E11504}" type="datetimeFigureOut">
              <a:rPr lang="en-US" smtClean="0"/>
              <a:pPr/>
              <a:t>8/9/2014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56840-F3F9-4B97-9127-25677C57C1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27008-4236-4458-AD7F-5895A6E11504}" type="datetimeFigureOut">
              <a:rPr lang="en-US" smtClean="0"/>
              <a:pPr/>
              <a:t>8/9/2014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56840-F3F9-4B97-9127-25677C57C1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27008-4236-4458-AD7F-5895A6E11504}" type="datetimeFigureOut">
              <a:rPr lang="en-US" smtClean="0"/>
              <a:pPr/>
              <a:t>8/9/2014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56840-F3F9-4B97-9127-25677C57C1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27008-4236-4458-AD7F-5895A6E11504}" type="datetimeFigureOut">
              <a:rPr lang="en-US" smtClean="0"/>
              <a:pPr/>
              <a:t>8/9/2014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56840-F3F9-4B97-9127-25677C57C1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6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43.png"/><Relationship Id="rId4" Type="http://schemas.openxmlformats.org/officeDocument/2006/relationships/image" Target="../media/image48.png"/><Relationship Id="rId9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2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39.png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10" Type="http://schemas.openxmlformats.org/officeDocument/2006/relationships/image" Target="../media/image88.png"/><Relationship Id="rId4" Type="http://schemas.openxmlformats.org/officeDocument/2006/relationships/image" Target="../media/image83.png"/><Relationship Id="rId9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10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9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png"/><Relationship Id="rId4" Type="http://schemas.openxmlformats.org/officeDocument/2006/relationships/image" Target="../media/image84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0.png"/><Relationship Id="rId7" Type="http://schemas.openxmlformats.org/officeDocument/2006/relationships/image" Target="../media/image10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Relationship Id="rId9" Type="http://schemas.openxmlformats.org/officeDocument/2006/relationships/image" Target="../media/image1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5" Type="http://schemas.openxmlformats.org/officeDocument/2006/relationships/image" Target="../media/image107.png"/><Relationship Id="rId4" Type="http://schemas.openxmlformats.org/officeDocument/2006/relationships/image" Target="../media/image11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wmf"/><Relationship Id="rId3" Type="http://schemas.openxmlformats.org/officeDocument/2006/relationships/image" Target="../media/image125.png"/><Relationship Id="rId7" Type="http://schemas.openxmlformats.org/officeDocument/2006/relationships/image" Target="../media/image128.wmf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wmf"/><Relationship Id="rId5" Type="http://schemas.openxmlformats.org/officeDocument/2006/relationships/image" Target="../media/image126.png"/><Relationship Id="rId4" Type="http://schemas.openxmlformats.org/officeDocument/2006/relationships/image" Target="../media/image107.png"/><Relationship Id="rId9" Type="http://schemas.openxmlformats.org/officeDocument/2006/relationships/image" Target="../media/image130.w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png"/><Relationship Id="rId5" Type="http://schemas.openxmlformats.org/officeDocument/2006/relationships/image" Target="../media/image131.wmf"/><Relationship Id="rId4" Type="http://schemas.openxmlformats.org/officeDocument/2006/relationships/image" Target="../media/image107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image" Target="../media/image132.png"/><Relationship Id="rId7" Type="http://schemas.openxmlformats.org/officeDocument/2006/relationships/image" Target="../media/image136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4" Type="http://schemas.openxmlformats.org/officeDocument/2006/relationships/image" Target="../media/image133.png"/><Relationship Id="rId9" Type="http://schemas.openxmlformats.org/officeDocument/2006/relationships/image" Target="../media/image138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1.png"/><Relationship Id="rId4" Type="http://schemas.openxmlformats.org/officeDocument/2006/relationships/image" Target="../media/image140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4.png"/><Relationship Id="rId4" Type="http://schemas.openxmlformats.org/officeDocument/2006/relationships/image" Target="../media/image14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wmf"/><Relationship Id="rId7" Type="http://schemas.openxmlformats.org/officeDocument/2006/relationships/image" Target="../media/image149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8.wmf"/><Relationship Id="rId5" Type="http://schemas.openxmlformats.org/officeDocument/2006/relationships/image" Target="../media/image147.png"/><Relationship Id="rId4" Type="http://schemas.openxmlformats.org/officeDocument/2006/relationships/image" Target="../media/image146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2.png"/><Relationship Id="rId5" Type="http://schemas.openxmlformats.org/officeDocument/2006/relationships/image" Target="../media/image151.png"/><Relationship Id="rId4" Type="http://schemas.openxmlformats.org/officeDocument/2006/relationships/image" Target="../media/image150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png"/><Relationship Id="rId3" Type="http://schemas.openxmlformats.org/officeDocument/2006/relationships/image" Target="../media/image148.wmf"/><Relationship Id="rId7" Type="http://schemas.openxmlformats.org/officeDocument/2006/relationships/image" Target="../media/image155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7.png"/><Relationship Id="rId5" Type="http://schemas.openxmlformats.org/officeDocument/2006/relationships/image" Target="../media/image154.wmf"/><Relationship Id="rId4" Type="http://schemas.openxmlformats.org/officeDocument/2006/relationships/image" Target="../media/image153.wmf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png"/><Relationship Id="rId3" Type="http://schemas.openxmlformats.org/officeDocument/2006/relationships/image" Target="../media/image157.png"/><Relationship Id="rId7" Type="http://schemas.openxmlformats.org/officeDocument/2006/relationships/image" Target="../media/image161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5" Type="http://schemas.openxmlformats.org/officeDocument/2006/relationships/image" Target="../media/image159.png"/><Relationship Id="rId4" Type="http://schemas.openxmlformats.org/officeDocument/2006/relationships/image" Target="../media/image158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3" Type="http://schemas.openxmlformats.org/officeDocument/2006/relationships/image" Target="../media/image132.png"/><Relationship Id="rId7" Type="http://schemas.openxmlformats.org/officeDocument/2006/relationships/image" Target="../media/image164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3.png"/><Relationship Id="rId11" Type="http://schemas.openxmlformats.org/officeDocument/2006/relationships/image" Target="../media/image168.png"/><Relationship Id="rId5" Type="http://schemas.openxmlformats.org/officeDocument/2006/relationships/image" Target="../media/image137.png"/><Relationship Id="rId10" Type="http://schemas.openxmlformats.org/officeDocument/2006/relationships/image" Target="../media/image167.png"/><Relationship Id="rId4" Type="http://schemas.openxmlformats.org/officeDocument/2006/relationships/image" Target="../media/image136.png"/><Relationship Id="rId9" Type="http://schemas.openxmlformats.org/officeDocument/2006/relationships/image" Target="../media/image166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2971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Identifiability of linear compartmental models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2209800"/>
          </a:xfrm>
        </p:spPr>
        <p:txBody>
          <a:bodyPr>
            <a:normAutofit fontScale="70000" lnSpcReduction="20000"/>
          </a:bodyPr>
          <a:lstStyle/>
          <a:p>
            <a:r>
              <a:rPr lang="en-US" sz="3800" u="sng" dirty="0" smtClean="0"/>
              <a:t>Nicolette </a:t>
            </a:r>
            <a:r>
              <a:rPr lang="en-US" sz="3800" u="sng" dirty="0" err="1" smtClean="0"/>
              <a:t>Meshkat</a:t>
            </a:r>
            <a:endParaRPr lang="en-US" sz="3800" u="sng" dirty="0" smtClean="0"/>
          </a:p>
          <a:p>
            <a:r>
              <a:rPr lang="en-US" sz="3800" dirty="0" smtClean="0"/>
              <a:t>North Carolina State University</a:t>
            </a:r>
          </a:p>
          <a:p>
            <a:endParaRPr lang="en-US" sz="1600" u="sng" dirty="0" smtClean="0"/>
          </a:p>
          <a:p>
            <a:r>
              <a:rPr lang="en-US" dirty="0" smtClean="0"/>
              <a:t>Parameter Estimation Workshop – NCSU</a:t>
            </a:r>
          </a:p>
          <a:p>
            <a:r>
              <a:rPr lang="en-US" dirty="0" smtClean="0"/>
              <a:t>August 9, 2014</a:t>
            </a:r>
          </a:p>
          <a:p>
            <a:r>
              <a:rPr lang="en-US" dirty="0" smtClean="0"/>
              <a:t>78 </a:t>
            </a:r>
            <a:r>
              <a:rPr lang="en-US" dirty="0" smtClean="0"/>
              <a:t>slides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152400"/>
            <a:ext cx="3771900" cy="12954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Example: Linear 2-Compartment Model</a:t>
            </a:r>
            <a:endParaRPr lang="en-US" sz="3200" dirty="0"/>
          </a:p>
        </p:txBody>
      </p:sp>
      <p:grpSp>
        <p:nvGrpSpPr>
          <p:cNvPr id="4" name="Group 18"/>
          <p:cNvGrpSpPr/>
          <p:nvPr/>
        </p:nvGrpSpPr>
        <p:grpSpPr>
          <a:xfrm>
            <a:off x="533400" y="262128"/>
            <a:ext cx="6019800" cy="4614672"/>
            <a:chOff x="1524000" y="1066800"/>
            <a:chExt cx="6019800" cy="4614672"/>
          </a:xfrm>
        </p:grpSpPr>
        <p:sp>
          <p:nvSpPr>
            <p:cNvPr id="20" name="Oval 19"/>
            <p:cNvSpPr/>
            <p:nvPr/>
          </p:nvSpPr>
          <p:spPr>
            <a:xfrm>
              <a:off x="2438400" y="2438400"/>
              <a:ext cx="1981200" cy="19812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 smtClean="0">
                  <a:solidFill>
                    <a:schemeClr val="tx1"/>
                  </a:solidFill>
                </a:rPr>
                <a:t> x</a:t>
              </a:r>
              <a:r>
                <a:rPr lang="en-US" sz="6000" baseline="-25000" dirty="0" smtClean="0">
                  <a:solidFill>
                    <a:schemeClr val="tx1"/>
                  </a:solidFill>
                </a:rPr>
                <a:t>1</a:t>
              </a:r>
              <a:endParaRPr lang="en-US" sz="6000" dirty="0">
                <a:solidFill>
                  <a:schemeClr val="tx1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5562600" y="2438400"/>
              <a:ext cx="1981200" cy="19812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 smtClean="0">
                  <a:solidFill>
                    <a:schemeClr val="tx1"/>
                  </a:solidFill>
                </a:rPr>
                <a:t>x</a:t>
              </a:r>
              <a:r>
                <a:rPr lang="en-US" sz="6000" baseline="-25000" dirty="0" smtClean="0">
                  <a:solidFill>
                    <a:schemeClr val="tx1"/>
                  </a:solidFill>
                </a:rPr>
                <a:t>2</a:t>
              </a:r>
              <a:endParaRPr lang="en-US" sz="6000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4376928" y="3124200"/>
              <a:ext cx="1261872" cy="1588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>
              <a:off x="4343400" y="3733800"/>
              <a:ext cx="1261872" cy="1588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16200000" flipH="1">
              <a:off x="2797270" y="5049742"/>
              <a:ext cx="1261872" cy="1588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rot="16200000" flipH="1">
              <a:off x="5923058" y="5049742"/>
              <a:ext cx="1261872" cy="1588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16200000" flipH="1">
              <a:off x="1959069" y="1773142"/>
              <a:ext cx="880872" cy="839788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5400000">
              <a:off x="3979958" y="1812830"/>
              <a:ext cx="880872" cy="760412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oval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4495800" y="2362200"/>
              <a:ext cx="762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/>
                <a:t>k</a:t>
              </a:r>
              <a:r>
                <a:rPr lang="en-US" sz="4000" baseline="-25000" dirty="0" smtClean="0"/>
                <a:t>21</a:t>
              </a:r>
              <a:endParaRPr lang="en-US" sz="40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648200" y="3711714"/>
              <a:ext cx="762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/>
                <a:t>k</a:t>
              </a:r>
              <a:r>
                <a:rPr lang="en-US" sz="4000" baseline="-25000" dirty="0" smtClean="0"/>
                <a:t>12</a:t>
              </a:r>
              <a:endParaRPr lang="en-US" sz="40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590800" y="4495800"/>
              <a:ext cx="762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/>
                <a:t>k</a:t>
              </a:r>
              <a:r>
                <a:rPr lang="en-US" sz="4000" baseline="-25000" dirty="0"/>
                <a:t>0</a:t>
              </a:r>
              <a:r>
                <a:rPr lang="en-US" sz="4000" baseline="-25000" dirty="0" smtClean="0"/>
                <a:t>1</a:t>
              </a:r>
              <a:endParaRPr lang="en-US" sz="40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791200" y="4495800"/>
              <a:ext cx="762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/>
                <a:t>k</a:t>
              </a:r>
              <a:r>
                <a:rPr lang="en-US" sz="4000" baseline="-25000" dirty="0" smtClean="0"/>
                <a:t>02</a:t>
              </a:r>
              <a:endParaRPr lang="en-US" sz="40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953000" y="1066800"/>
              <a:ext cx="762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/>
                <a:t>y</a:t>
              </a:r>
              <a:endParaRPr lang="en-US" sz="40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524000" y="1109472"/>
              <a:ext cx="914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/>
                <a:t>u</a:t>
              </a:r>
              <a:r>
                <a:rPr lang="en-US" sz="4000" baseline="-25000" dirty="0" smtClean="0"/>
                <a:t>1</a:t>
              </a:r>
              <a:endParaRPr lang="en-US" sz="4000" baseline="-25000" dirty="0"/>
            </a:p>
          </p:txBody>
        </p:sp>
      </p:grp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6025" y="6172200"/>
            <a:ext cx="866775" cy="409575"/>
          </a:xfrm>
          <a:prstGeom prst="rect">
            <a:avLst/>
          </a:prstGeom>
          <a:noFill/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0" y="5410200"/>
            <a:ext cx="4467225" cy="409575"/>
          </a:xfrm>
          <a:prstGeom prst="rect">
            <a:avLst/>
          </a:prstGeom>
          <a:noFill/>
        </p:spPr>
      </p:pic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0" y="5791200"/>
            <a:ext cx="3581400" cy="409575"/>
          </a:xfrm>
          <a:prstGeom prst="rect">
            <a:avLst/>
          </a:prstGeom>
          <a:noFill/>
        </p:spPr>
      </p:pic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067300" y="180049"/>
            <a:ext cx="3848100" cy="12527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209800" y="5334000"/>
            <a:ext cx="4876800" cy="1295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Linear Compartment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System equations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Can change to form</a:t>
            </a:r>
            <a:endParaRPr lang="en-US" dirty="0"/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2231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0" y="5715000"/>
            <a:ext cx="866775" cy="409575"/>
          </a:xfrm>
          <a:prstGeom prst="rect">
            <a:avLst/>
          </a:prstGeom>
          <a:noFill/>
        </p:spPr>
      </p:pic>
      <p:sp>
        <p:nvSpPr>
          <p:cNvPr id="52233" name="Rectangle 9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3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2236" name="Rectangle 12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3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2239" name="Rectangle 15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4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2242" name="Rectangle 18"/>
          <p:cNvSpPr>
            <a:spLocks noChangeArrowheads="1"/>
          </p:cNvSpPr>
          <p:nvPr/>
        </p:nvSpPr>
        <p:spPr bwMode="auto">
          <a:xfrm>
            <a:off x="0" y="1104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44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2243" name="Picture 1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2400" y="3200400"/>
            <a:ext cx="723900" cy="342900"/>
          </a:xfrm>
          <a:prstGeom prst="rect">
            <a:avLst/>
          </a:prstGeom>
          <a:noFill/>
        </p:spPr>
      </p:pic>
      <p:sp>
        <p:nvSpPr>
          <p:cNvPr id="52245" name="Rectangle 21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47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2248" name="Rectangle 24"/>
          <p:cNvSpPr>
            <a:spLocks noChangeArrowheads="1"/>
          </p:cNvSpPr>
          <p:nvPr/>
        </p:nvSpPr>
        <p:spPr bwMode="auto">
          <a:xfrm>
            <a:off x="0" y="1104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43400" y="3962400"/>
            <a:ext cx="1971675" cy="552450"/>
          </a:xfrm>
          <a:prstGeom prst="rect">
            <a:avLst/>
          </a:prstGeom>
          <a:noFill/>
        </p:spPr>
      </p:pic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0" y="1009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3969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2257425"/>
            <a:ext cx="5543550" cy="638175"/>
          </a:xfrm>
          <a:prstGeom prst="rect">
            <a:avLst/>
          </a:prstGeom>
          <a:noFill/>
        </p:spPr>
      </p:pic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0" y="109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4676775"/>
            <a:ext cx="4105275" cy="733425"/>
          </a:xfrm>
          <a:prstGeom prst="rect">
            <a:avLst/>
          </a:prstGeom>
          <a:noFill/>
        </p:spPr>
      </p:pic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1190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Larger class of models to investigate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Assumptions:</a:t>
            </a:r>
          </a:p>
          <a:p>
            <a:pPr lvl="1"/>
            <a:r>
              <a:rPr lang="en-US" dirty="0" smtClean="0"/>
              <a:t>I/O in first compartment</a:t>
            </a:r>
          </a:p>
          <a:p>
            <a:pPr lvl="1"/>
            <a:r>
              <a:rPr lang="en-US" dirty="0" smtClean="0"/>
              <a:t>Leaks from every compartment</a:t>
            </a:r>
          </a:p>
          <a:p>
            <a:pPr>
              <a:buNone/>
            </a:pPr>
            <a:r>
              <a:rPr lang="en-US" dirty="0" smtClean="0"/>
              <a:t>  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where                          and diagonal elements = </a:t>
            </a:r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1276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0" y="3505200"/>
            <a:ext cx="1971675" cy="552450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0" y="4543425"/>
            <a:ext cx="1514475" cy="1476375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1933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53400" y="5029200"/>
            <a:ext cx="400050" cy="476250"/>
          </a:xfrm>
          <a:prstGeom prst="rect">
            <a:avLst/>
          </a:prstGeom>
          <a:noFill/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29075" y="4038600"/>
            <a:ext cx="1152525" cy="552450"/>
          </a:xfrm>
          <a:prstGeom prst="rect">
            <a:avLst/>
          </a:prstGeom>
          <a:noFill/>
        </p:spPr>
      </p:pic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0" y="1009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Useful tool: Directed 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directed graph G is a set of:</a:t>
            </a:r>
          </a:p>
          <a:p>
            <a:pPr lvl="1"/>
            <a:r>
              <a:rPr lang="en-US" dirty="0" smtClean="0"/>
              <a:t>Vertices</a:t>
            </a:r>
          </a:p>
          <a:p>
            <a:pPr lvl="1"/>
            <a:r>
              <a:rPr lang="en-US" dirty="0" smtClean="0"/>
              <a:t>Edges</a:t>
            </a:r>
          </a:p>
          <a:p>
            <a:r>
              <a:rPr lang="en-US" dirty="0" smtClean="0"/>
              <a:t>Ex 1: </a:t>
            </a:r>
          </a:p>
          <a:p>
            <a:pPr lvl="1"/>
            <a:r>
              <a:rPr lang="en-US" dirty="0" smtClean="0"/>
              <a:t>Vertices: {1, 2}</a:t>
            </a:r>
          </a:p>
          <a:p>
            <a:pPr lvl="1"/>
            <a:r>
              <a:rPr lang="en-US" dirty="0" smtClean="0"/>
              <a:t>Edges: {1    2, 2    1}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1562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0" y="1057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962400" y="3429000"/>
            <a:ext cx="1066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962400" y="3276600"/>
            <a:ext cx="1143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543696" y="304800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</a:t>
            </a:r>
            <a:endParaRPr lang="en-US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5181600" y="304800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2</a:t>
            </a:r>
            <a:endParaRPr lang="en-US" sz="3600" dirty="0"/>
          </a:p>
        </p:txBody>
      </p:sp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4343400"/>
            <a:ext cx="295275" cy="476250"/>
          </a:xfrm>
          <a:prstGeom prst="rect">
            <a:avLst/>
          </a:prstGeom>
          <a:noFill/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0" y="4343400"/>
            <a:ext cx="295275" cy="47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Useful tool: Directed 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A directed graph G is a set of:</a:t>
            </a:r>
          </a:p>
          <a:p>
            <a:pPr lvl="1"/>
            <a:r>
              <a:rPr lang="en-US" dirty="0" smtClean="0"/>
              <a:t>Vertices</a:t>
            </a:r>
          </a:p>
          <a:p>
            <a:pPr lvl="1"/>
            <a:r>
              <a:rPr lang="en-US" dirty="0" smtClean="0"/>
              <a:t>Edges</a:t>
            </a:r>
          </a:p>
          <a:p>
            <a:r>
              <a:rPr lang="en-US" dirty="0" smtClean="0"/>
              <a:t>Ex 2: </a:t>
            </a:r>
          </a:p>
          <a:p>
            <a:pPr lvl="1"/>
            <a:r>
              <a:rPr lang="en-US" dirty="0" smtClean="0"/>
              <a:t>Vertices: {1, 2, 3}</a:t>
            </a:r>
          </a:p>
          <a:p>
            <a:pPr lvl="1"/>
            <a:r>
              <a:rPr lang="en-US" dirty="0" smtClean="0"/>
              <a:t>Edges: {1    2, 2    1, 2    3}</a:t>
            </a:r>
          </a:p>
          <a:p>
            <a:r>
              <a:rPr lang="en-US" dirty="0" smtClean="0"/>
              <a:t>A graph is </a:t>
            </a:r>
            <a:r>
              <a:rPr lang="en-US" i="1" dirty="0" smtClean="0"/>
              <a:t>strongly connected </a:t>
            </a:r>
            <a:r>
              <a:rPr lang="en-US" dirty="0" smtClean="0"/>
              <a:t>if there exists a path from each vertex to every other vertex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1562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0" y="1057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962400" y="3429000"/>
            <a:ext cx="1066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962400" y="3276600"/>
            <a:ext cx="1143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543696" y="304800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</a:t>
            </a:r>
            <a:endParaRPr lang="en-US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5181600" y="304800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2</a:t>
            </a:r>
            <a:endParaRPr lang="en-US" sz="3600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638800" y="3352800"/>
            <a:ext cx="1143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934200" y="304800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3</a:t>
            </a:r>
            <a:endParaRPr lang="en-US" sz="3600" dirty="0"/>
          </a:p>
        </p:txBody>
      </p:sp>
      <p:sp>
        <p:nvSpPr>
          <p:cNvPr id="1269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697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4343400"/>
            <a:ext cx="295275" cy="476250"/>
          </a:xfrm>
          <a:prstGeom prst="rect">
            <a:avLst/>
          </a:prstGeom>
          <a:noFill/>
        </p:spPr>
      </p:pic>
      <p:sp>
        <p:nvSpPr>
          <p:cNvPr id="126979" name="Rectangle 3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698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698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0" y="4343400"/>
            <a:ext cx="295275" cy="476250"/>
          </a:xfrm>
          <a:prstGeom prst="rect">
            <a:avLst/>
          </a:prstGeom>
          <a:noFill/>
        </p:spPr>
      </p:pic>
      <p:sp>
        <p:nvSpPr>
          <p:cNvPr id="126982" name="Rectangle 6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698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6983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76725" y="4343400"/>
            <a:ext cx="295275" cy="476250"/>
          </a:xfrm>
          <a:prstGeom prst="rect">
            <a:avLst/>
          </a:prstGeom>
          <a:noFill/>
        </p:spPr>
      </p:pic>
      <p:sp>
        <p:nvSpPr>
          <p:cNvPr id="126985" name="Rectangle 9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Useful tool: Directed 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A directed graph G is a set of:</a:t>
            </a:r>
          </a:p>
          <a:p>
            <a:pPr lvl="1"/>
            <a:r>
              <a:rPr lang="en-US" dirty="0" smtClean="0"/>
              <a:t>Vertices</a:t>
            </a:r>
          </a:p>
          <a:p>
            <a:pPr lvl="1"/>
            <a:r>
              <a:rPr lang="en-US" dirty="0" smtClean="0"/>
              <a:t>Edges</a:t>
            </a:r>
          </a:p>
          <a:p>
            <a:r>
              <a:rPr lang="en-US" dirty="0" smtClean="0"/>
              <a:t>Ex 3: </a:t>
            </a:r>
          </a:p>
          <a:p>
            <a:pPr lvl="1"/>
            <a:r>
              <a:rPr lang="en-US" dirty="0" smtClean="0"/>
              <a:t>Vertices: {1, 2, 3}</a:t>
            </a:r>
          </a:p>
          <a:p>
            <a:pPr lvl="1"/>
            <a:r>
              <a:rPr lang="en-US" dirty="0" smtClean="0"/>
              <a:t>Edges: {1    2, 2    1, 2    3, 3    1}</a:t>
            </a:r>
          </a:p>
          <a:p>
            <a:r>
              <a:rPr lang="en-US" dirty="0" smtClean="0"/>
              <a:t>A graph is </a:t>
            </a:r>
            <a:r>
              <a:rPr lang="en-US" i="1" dirty="0" smtClean="0"/>
              <a:t>strongly connected </a:t>
            </a:r>
            <a:r>
              <a:rPr lang="en-US" dirty="0" smtClean="0"/>
              <a:t>if there exists a path from each vertex to every other vertex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1562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0" y="1057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962400" y="3429000"/>
            <a:ext cx="1066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962400" y="3276600"/>
            <a:ext cx="1143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543696" y="304800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</a:t>
            </a:r>
            <a:endParaRPr lang="en-US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5181600" y="304800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2</a:t>
            </a:r>
            <a:endParaRPr lang="en-US" sz="3600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638800" y="3352800"/>
            <a:ext cx="1143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934200" y="304800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3</a:t>
            </a:r>
            <a:endParaRPr lang="en-US" sz="3600" dirty="0"/>
          </a:p>
        </p:txBody>
      </p:sp>
      <p:pic>
        <p:nvPicPr>
          <p:cNvPr id="22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4343400"/>
            <a:ext cx="295275" cy="476250"/>
          </a:xfrm>
          <a:prstGeom prst="rect">
            <a:avLst/>
          </a:prstGeom>
          <a:noFill/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0" y="4343400"/>
            <a:ext cx="295275" cy="476250"/>
          </a:xfrm>
          <a:prstGeom prst="rect">
            <a:avLst/>
          </a:prstGeom>
          <a:noFill/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76725" y="4343400"/>
            <a:ext cx="295275" cy="476250"/>
          </a:xfrm>
          <a:prstGeom prst="rect">
            <a:avLst/>
          </a:prstGeom>
          <a:noFill/>
        </p:spPr>
      </p:pic>
      <p:pic>
        <p:nvPicPr>
          <p:cNvPr id="29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1600" y="4343400"/>
            <a:ext cx="295275" cy="476250"/>
          </a:xfrm>
          <a:prstGeom prst="rect">
            <a:avLst/>
          </a:prstGeom>
          <a:noFill/>
        </p:spPr>
      </p:pic>
      <p:sp>
        <p:nvSpPr>
          <p:cNvPr id="31" name="Arc 30"/>
          <p:cNvSpPr/>
          <p:nvPr/>
        </p:nvSpPr>
        <p:spPr>
          <a:xfrm>
            <a:off x="3753048" y="3056965"/>
            <a:ext cx="3257352" cy="914400"/>
          </a:xfrm>
          <a:prstGeom prst="arc">
            <a:avLst>
              <a:gd name="adj1" fmla="val 406071"/>
              <a:gd name="adj2" fmla="val 10379903"/>
            </a:avLst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Convert to 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Let G be directed graph with m edges, n vertices</a:t>
            </a:r>
          </a:p>
          <a:p>
            <a:r>
              <a:rPr lang="en-US" dirty="0" smtClean="0"/>
              <a:t>Associate a matrix A to the graph G: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where each        is an independent real parameter</a:t>
            </a:r>
          </a:p>
          <a:p>
            <a:r>
              <a:rPr lang="en-US" dirty="0" smtClean="0"/>
              <a:t>Look only at strongly connected graphs</a:t>
            </a:r>
          </a:p>
          <a:p>
            <a:endParaRPr lang="en-US" dirty="0" smtClean="0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3048000"/>
            <a:ext cx="4667250" cy="1104900"/>
          </a:xfrm>
          <a:prstGeom prst="rect">
            <a:avLst/>
          </a:prstGeom>
          <a:noFill/>
        </p:spPr>
      </p:pic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1562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0" y="1057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4419600"/>
            <a:ext cx="428625" cy="523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2-compartment model as 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229600" cy="2819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Model:</a:t>
            </a:r>
          </a:p>
          <a:p>
            <a:endParaRPr lang="en-US" dirty="0" smtClean="0"/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dirty="0" smtClean="0"/>
              <a:t>Graph: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2400" y="2362200"/>
            <a:ext cx="866775" cy="409575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3505200" y="3352800"/>
            <a:ext cx="457200" cy="45720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105400" y="3352800"/>
            <a:ext cx="457200" cy="457200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2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3962400" y="3657600"/>
            <a:ext cx="10668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962400" y="3505200"/>
            <a:ext cx="1143000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680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1981200" y="4648200"/>
            <a:ext cx="65532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Cycle:</a:t>
            </a:r>
          </a:p>
          <a:p>
            <a:r>
              <a:rPr lang="en-US" dirty="0" smtClean="0"/>
              <a:t>“Self” cycles: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981199" y="4648200"/>
            <a:ext cx="4562475" cy="1295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4400" y="5257800"/>
            <a:ext cx="1485900" cy="552450"/>
          </a:xfrm>
          <a:prstGeom prst="rect">
            <a:avLst/>
          </a:prstGeom>
          <a:noFill/>
        </p:spPr>
      </p:pic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3800" y="4648200"/>
            <a:ext cx="1152525" cy="552450"/>
          </a:xfrm>
          <a:prstGeom prst="rect">
            <a:avLst/>
          </a:prstGeom>
          <a:noFill/>
        </p:spPr>
      </p:pic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1009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0" y="1190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71725" y="1524000"/>
            <a:ext cx="4105275" cy="733425"/>
          </a:xfrm>
          <a:prstGeom prst="rect">
            <a:avLst/>
          </a:prstGeom>
          <a:noFill/>
        </p:spPr>
      </p:pic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0" y="1190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Identifiability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u="sng" dirty="0" smtClean="0"/>
              <a:t>Model:</a:t>
            </a:r>
          </a:p>
          <a:p>
            <a:endParaRPr lang="en-US" u="sng" dirty="0" smtClean="0"/>
          </a:p>
          <a:p>
            <a:endParaRPr lang="en-US" u="sng" dirty="0" smtClean="0"/>
          </a:p>
          <a:p>
            <a:r>
              <a:rPr lang="en-US" u="sng" dirty="0" smtClean="0"/>
              <a:t>Unknown parameters:</a:t>
            </a:r>
          </a:p>
          <a:p>
            <a:pPr>
              <a:buNone/>
            </a:pPr>
            <a:endParaRPr lang="en-US" u="sng" dirty="0" smtClean="0"/>
          </a:p>
          <a:p>
            <a:r>
              <a:rPr lang="en-US" u="sng" dirty="0" smtClean="0"/>
              <a:t>Identifiability</a:t>
            </a:r>
            <a:r>
              <a:rPr lang="en-US" dirty="0" smtClean="0"/>
              <a:t>: Which parameters of model can be quantified from given input-output data?</a:t>
            </a:r>
          </a:p>
          <a:p>
            <a:pPr lvl="1"/>
            <a:r>
              <a:rPr lang="en-US" dirty="0" smtClean="0"/>
              <a:t>Must first determine </a:t>
            </a:r>
            <a:r>
              <a:rPr lang="en-US" i="1" dirty="0" smtClean="0"/>
              <a:t>input-output equation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2400" y="2362200"/>
            <a:ext cx="866775" cy="409575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3429000"/>
            <a:ext cx="2914650" cy="47625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0" y="1524000"/>
            <a:ext cx="4105275" cy="733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Find Input-Output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Rewrite system </a:t>
            </a:r>
            <a:r>
              <a:rPr lang="en-US" dirty="0" err="1" smtClean="0"/>
              <a:t>eqns</a:t>
            </a:r>
            <a:r>
              <a:rPr lang="en-US" dirty="0" smtClean="0"/>
              <a:t> as</a:t>
            </a:r>
          </a:p>
          <a:p>
            <a:r>
              <a:rPr lang="en-US" dirty="0" smtClean="0"/>
              <a:t>Cramer’s Rule: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I/O </a:t>
            </a:r>
            <a:r>
              <a:rPr lang="en-US" dirty="0" err="1" smtClean="0"/>
              <a:t>eqn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/>
              <a:t> </a:t>
            </a:r>
            <a:endParaRPr lang="en-US" dirty="0" smtClean="0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1219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0" y="1400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93" name="Picture 1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1800" y="3886200"/>
            <a:ext cx="2695575" cy="828675"/>
          </a:xfrm>
          <a:prstGeom prst="rect">
            <a:avLst/>
          </a:prstGeom>
          <a:noFill/>
        </p:spPr>
      </p:pic>
      <p:pic>
        <p:nvPicPr>
          <p:cNvPr id="24592" name="Picture 1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4876800"/>
            <a:ext cx="4133850" cy="409575"/>
          </a:xfrm>
          <a:prstGeom prst="rect">
            <a:avLst/>
          </a:prstGeom>
          <a:noFill/>
        </p:spPr>
      </p:pic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97" name="Rectangle 21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8" name="Rectangle 22"/>
          <p:cNvSpPr>
            <a:spLocks noChangeArrowheads="1"/>
          </p:cNvSpPr>
          <p:nvPr/>
        </p:nvSpPr>
        <p:spPr bwMode="auto">
          <a:xfrm>
            <a:off x="0" y="1276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9" name="Rectangle 23"/>
          <p:cNvSpPr>
            <a:spLocks noChangeArrowheads="1"/>
          </p:cNvSpPr>
          <p:nvPr/>
        </p:nvSpPr>
        <p:spPr bwMode="auto">
          <a:xfrm>
            <a:off x="0" y="2105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00" name="Rectangle 24"/>
          <p:cNvSpPr>
            <a:spLocks noChangeArrowheads="1"/>
          </p:cNvSpPr>
          <p:nvPr/>
        </p:nvSpPr>
        <p:spPr bwMode="auto">
          <a:xfrm>
            <a:off x="0" y="2514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4400" y="2743200"/>
            <a:ext cx="2895600" cy="1019175"/>
          </a:xfrm>
          <a:prstGeom prst="rect">
            <a:avLst/>
          </a:prstGeom>
          <a:noFill/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147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2495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2743200"/>
            <a:ext cx="2762250" cy="1019175"/>
          </a:xfrm>
          <a:prstGeom prst="rect">
            <a:avLst/>
          </a:prstGeom>
          <a:noFill/>
        </p:spPr>
      </p:pic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147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5410200"/>
            <a:ext cx="5950744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1009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1562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6800" y="1600200"/>
            <a:ext cx="2171700" cy="476250"/>
          </a:xfrm>
          <a:prstGeom prst="rect">
            <a:avLst/>
          </a:prstGeom>
          <a:noFill/>
        </p:spPr>
      </p:pic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0" name="Rectangle 10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5537" name="Picture 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5486400"/>
            <a:ext cx="5943600" cy="952500"/>
          </a:xfrm>
          <a:prstGeom prst="rect">
            <a:avLst/>
          </a:prstGeom>
          <a:noFill/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Structural Identifiability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Linear Model:</a:t>
            </a:r>
          </a:p>
          <a:p>
            <a:pPr lvl="1"/>
            <a:r>
              <a:rPr lang="en-US" dirty="0" smtClean="0"/>
              <a:t>     state variable</a:t>
            </a:r>
          </a:p>
          <a:p>
            <a:pPr lvl="1"/>
            <a:r>
              <a:rPr lang="en-US" dirty="0" smtClean="0"/>
              <a:t>     input</a:t>
            </a:r>
          </a:p>
          <a:p>
            <a:pPr lvl="1"/>
            <a:r>
              <a:rPr lang="en-US" dirty="0" smtClean="0"/>
              <a:t>     output</a:t>
            </a:r>
          </a:p>
          <a:p>
            <a:pPr lvl="1"/>
            <a:r>
              <a:rPr lang="en-US" dirty="0" smtClean="0"/>
              <a:t>               matrices with unknown parameters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Finding which unknown parameters of a model can be quantified from given input-output data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1276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0" y="1276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0" y="1685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0" y="2095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19600" y="2286000"/>
            <a:ext cx="3810000" cy="10429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2133600"/>
            <a:ext cx="200025" cy="476250"/>
          </a:xfrm>
          <a:prstGeom prst="rect">
            <a:avLst/>
          </a:prstGeom>
          <a:noFill/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2590800"/>
            <a:ext cx="209550" cy="476250"/>
          </a:xfrm>
          <a:prstGeom prst="rect">
            <a:avLst/>
          </a:prstGeom>
          <a:noFill/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3048000"/>
            <a:ext cx="209550" cy="476250"/>
          </a:xfrm>
          <a:prstGeom prst="rect">
            <a:avLst/>
          </a:prstGeom>
          <a:noFill/>
        </p:spPr>
      </p:pic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0" y="1885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0" y="2362200"/>
            <a:ext cx="3295650" cy="476250"/>
          </a:xfrm>
          <a:prstGeom prst="rect">
            <a:avLst/>
          </a:prstGeom>
          <a:noFill/>
        </p:spPr>
      </p:pic>
      <p:pic>
        <p:nvPicPr>
          <p:cNvPr id="86017" name="Picture 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1600" y="2819400"/>
            <a:ext cx="1971675" cy="476250"/>
          </a:xfrm>
          <a:prstGeom prst="rect">
            <a:avLst/>
          </a:prstGeom>
          <a:noFill/>
        </p:spPr>
      </p:pic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6025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6024" name="Picture 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3505200"/>
            <a:ext cx="962025" cy="476250"/>
          </a:xfrm>
          <a:prstGeom prst="rect">
            <a:avLst/>
          </a:prstGeom>
          <a:noFill/>
        </p:spPr>
      </p:pic>
      <p:sp>
        <p:nvSpPr>
          <p:cNvPr id="86026" name="Rectangle 10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Identifiability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recover coefficients from data</a:t>
            </a:r>
          </a:p>
          <a:p>
            <a:r>
              <a:rPr lang="en-US" u="sng" dirty="0" smtClean="0"/>
              <a:t>Identifiability</a:t>
            </a:r>
            <a:r>
              <a:rPr lang="en-US" dirty="0" smtClean="0"/>
              <a:t>: is it possible to recover the parameters of the original system, from the coefficients of I/O </a:t>
            </a:r>
            <a:r>
              <a:rPr lang="en-US" dirty="0" err="1" smtClean="0"/>
              <a:t>eqn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Two sets of parameter values yield same coefficient values?</a:t>
            </a:r>
          </a:p>
          <a:p>
            <a:pPr lvl="1"/>
            <a:r>
              <a:rPr lang="en-US" dirty="0" smtClean="0"/>
              <a:t>Is </a:t>
            </a:r>
            <a:r>
              <a:rPr lang="en-US" dirty="0" err="1" smtClean="0"/>
              <a:t>coeff</a:t>
            </a:r>
            <a:r>
              <a:rPr lang="en-US" dirty="0" smtClean="0"/>
              <a:t> map 1-to-1?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24000" y="5410200"/>
            <a:ext cx="5950744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0" y="1400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5486400"/>
            <a:ext cx="5943600" cy="952500"/>
          </a:xfrm>
          <a:prstGeom prst="rect">
            <a:avLst/>
          </a:prstGeom>
          <a:noFill/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2-compartment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I/O </a:t>
            </a:r>
            <a:r>
              <a:rPr lang="en-US" dirty="0" err="1" smtClean="0"/>
              <a:t>eqn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Coefficient map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u="sng" dirty="0" smtClean="0"/>
              <a:t>Identifiability</a:t>
            </a:r>
            <a:r>
              <a:rPr lang="en-US" dirty="0" smtClean="0"/>
              <a:t>: Is the coefficient map 1-to-1?   </a:t>
            </a:r>
            <a:endParaRPr lang="en-US" dirty="0"/>
          </a:p>
        </p:txBody>
      </p:sp>
      <p:pic>
        <p:nvPicPr>
          <p:cNvPr id="4" name="Picture 2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9325" y="2362200"/>
            <a:ext cx="5943600" cy="819150"/>
          </a:xfrm>
          <a:prstGeom prst="rect">
            <a:avLst/>
          </a:prstGeom>
          <a:noFill/>
        </p:spPr>
      </p:pic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1276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3800" y="3429000"/>
            <a:ext cx="1695450" cy="485775"/>
          </a:xfrm>
          <a:prstGeom prst="rect">
            <a:avLst/>
          </a:prstGeom>
          <a:noFill/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91000" y="58674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No!</a:t>
            </a:r>
            <a:endParaRPr lang="en-US" sz="3200" dirty="0"/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4038600"/>
            <a:ext cx="5943600" cy="752475"/>
          </a:xfrm>
          <a:prstGeom prst="rect">
            <a:avLst/>
          </a:prstGeom>
          <a:noFill/>
        </p:spPr>
      </p:pic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Identifiability from I/O </a:t>
            </a:r>
            <a:r>
              <a:rPr lang="en-US" dirty="0" err="1" smtClean="0"/>
              <a:t>eqns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Question of injectivity of the coefficient map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If </a:t>
            </a:r>
            <a:r>
              <a:rPr lang="en-US" i="1" dirty="0" smtClean="0"/>
              <a:t>c</a:t>
            </a:r>
            <a:r>
              <a:rPr lang="en-US" dirty="0" smtClean="0"/>
              <a:t> is one-to-one: </a:t>
            </a:r>
            <a:r>
              <a:rPr lang="en-US" u="sng" dirty="0" smtClean="0"/>
              <a:t>globally identifiable</a:t>
            </a:r>
          </a:p>
          <a:p>
            <a:pPr>
              <a:buNone/>
            </a:pPr>
            <a:r>
              <a:rPr lang="en-US" dirty="0" smtClean="0"/>
              <a:t>              finite-to-one: </a:t>
            </a:r>
            <a:r>
              <a:rPr lang="en-US" u="sng" dirty="0" smtClean="0"/>
              <a:t>locally identifiable</a:t>
            </a:r>
          </a:p>
          <a:p>
            <a:pPr>
              <a:buNone/>
            </a:pPr>
            <a:r>
              <a:rPr lang="en-US" dirty="0" smtClean="0"/>
              <a:t>              infinite-to-one: </a:t>
            </a:r>
            <a:r>
              <a:rPr lang="en-US" u="sng" dirty="0" smtClean="0"/>
              <a:t>unidentifiable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25" name="Rectangle 9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428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29" name="Rectangle 13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430" name="Rectangle 14"/>
          <p:cNvSpPr>
            <a:spLocks noChangeArrowheads="1"/>
          </p:cNvSpPr>
          <p:nvPr/>
        </p:nvSpPr>
        <p:spPr bwMode="auto">
          <a:xfrm>
            <a:off x="0" y="1285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2209800"/>
            <a:ext cx="2647950" cy="485775"/>
          </a:xfrm>
          <a:prstGeom prst="rect">
            <a:avLst/>
          </a:prstGeom>
          <a:noFill/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One-to-one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en-US" dirty="0" smtClean="0"/>
              <a:t>Map</a:t>
            </a:r>
          </a:p>
          <a:p>
            <a:endParaRPr lang="en-US" dirty="0" smtClean="0"/>
          </a:p>
          <a:p>
            <a:r>
              <a:rPr lang="en-US" dirty="0" smtClean="0"/>
              <a:t>2 equations: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One-to-one: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1485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0" y="1028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46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47" name="Rectangle 19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48" name="Rectangle 20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49" name="Rectangle 21"/>
          <p:cNvSpPr>
            <a:spLocks noChangeArrowheads="1"/>
          </p:cNvSpPr>
          <p:nvPr/>
        </p:nvSpPr>
        <p:spPr bwMode="auto">
          <a:xfrm>
            <a:off x="0" y="1028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51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52" name="Rectangle 24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54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55" name="Rectangle 27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61" name="Rectangle 3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62" name="Rectangle 34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63" name="Rectangle 35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64" name="Rectangle 36"/>
          <p:cNvSpPr>
            <a:spLocks noChangeArrowheads="1"/>
          </p:cNvSpPr>
          <p:nvPr/>
        </p:nvSpPr>
        <p:spPr bwMode="auto">
          <a:xfrm>
            <a:off x="0" y="1609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66" name="Rectangle 38"/>
          <p:cNvSpPr>
            <a:spLocks noChangeArrowheads="1"/>
          </p:cNvSpPr>
          <p:nvPr/>
        </p:nvSpPr>
        <p:spPr bwMode="auto">
          <a:xfrm>
            <a:off x="0" y="1781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68" name="Rectangle 4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69" name="Rectangle 41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276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1800" y="5143500"/>
            <a:ext cx="1190625" cy="495300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5143500"/>
            <a:ext cx="1209675" cy="495300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1447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1943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2438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3352800"/>
            <a:ext cx="2800350" cy="495300"/>
          </a:xfrm>
          <a:prstGeom prst="rect">
            <a:avLst/>
          </a:prstGeom>
          <a:noFill/>
        </p:spPr>
      </p:pic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0" y="1447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8961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3810000"/>
            <a:ext cx="2800350" cy="495300"/>
          </a:xfrm>
          <a:prstGeom prst="rect">
            <a:avLst/>
          </a:prstGeom>
          <a:noFill/>
        </p:spPr>
      </p:pic>
      <p:sp>
        <p:nvSpPr>
          <p:cNvPr id="16896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8964" name="Rectangle 4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8965" name="Rectangle 5"/>
          <p:cNvSpPr>
            <a:spLocks noChangeArrowheads="1"/>
          </p:cNvSpPr>
          <p:nvPr/>
        </p:nvSpPr>
        <p:spPr bwMode="auto">
          <a:xfrm>
            <a:off x="0" y="1447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896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68966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1600200"/>
            <a:ext cx="1800225" cy="485775"/>
          </a:xfrm>
          <a:prstGeom prst="rect">
            <a:avLst/>
          </a:prstGeom>
          <a:noFill/>
        </p:spPr>
      </p:pic>
      <p:sp>
        <p:nvSpPr>
          <p:cNvPr id="168968" name="Rectangle 8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8970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68969" name="Picture 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0" y="2133600"/>
            <a:ext cx="4467225" cy="476250"/>
          </a:xfrm>
          <a:prstGeom prst="rect">
            <a:avLst/>
          </a:prstGeom>
          <a:noFill/>
        </p:spPr>
      </p:pic>
      <p:sp>
        <p:nvSpPr>
          <p:cNvPr id="168971" name="Rectangle 11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Finite-to-one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Map</a:t>
            </a:r>
          </a:p>
          <a:p>
            <a:endParaRPr lang="en-US" dirty="0" smtClean="0"/>
          </a:p>
          <a:p>
            <a:r>
              <a:rPr lang="en-US" dirty="0" smtClean="0"/>
              <a:t>2 equations: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Finite-to-one: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      or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1485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0" y="1028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46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47" name="Rectangle 19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48" name="Rectangle 20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49" name="Rectangle 21"/>
          <p:cNvSpPr>
            <a:spLocks noChangeArrowheads="1"/>
          </p:cNvSpPr>
          <p:nvPr/>
        </p:nvSpPr>
        <p:spPr bwMode="auto">
          <a:xfrm>
            <a:off x="0" y="1028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51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52" name="Rectangle 24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54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55" name="Rectangle 27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61" name="Rectangle 3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62" name="Rectangle 34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63" name="Rectangle 35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64" name="Rectangle 36"/>
          <p:cNvSpPr>
            <a:spLocks noChangeArrowheads="1"/>
          </p:cNvSpPr>
          <p:nvPr/>
        </p:nvSpPr>
        <p:spPr bwMode="auto">
          <a:xfrm>
            <a:off x="0" y="1609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66" name="Rectangle 38"/>
          <p:cNvSpPr>
            <a:spLocks noChangeArrowheads="1"/>
          </p:cNvSpPr>
          <p:nvPr/>
        </p:nvSpPr>
        <p:spPr bwMode="auto">
          <a:xfrm>
            <a:off x="0" y="1781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68" name="Rectangle 4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69" name="Rectangle 41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276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1447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1943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2438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0" y="1447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896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8964" name="Rectangle 4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8965" name="Rectangle 5"/>
          <p:cNvSpPr>
            <a:spLocks noChangeArrowheads="1"/>
          </p:cNvSpPr>
          <p:nvPr/>
        </p:nvSpPr>
        <p:spPr bwMode="auto">
          <a:xfrm>
            <a:off x="0" y="1447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896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68966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1600200"/>
            <a:ext cx="1800225" cy="485775"/>
          </a:xfrm>
          <a:prstGeom prst="rect">
            <a:avLst/>
          </a:prstGeom>
          <a:noFill/>
        </p:spPr>
      </p:pic>
      <p:sp>
        <p:nvSpPr>
          <p:cNvPr id="168968" name="Rectangle 8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8970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8971" name="Rectangle 11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51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5105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0" y="2114550"/>
            <a:ext cx="4038600" cy="476250"/>
          </a:xfrm>
          <a:prstGeom prst="rect">
            <a:avLst/>
          </a:prstGeom>
          <a:noFill/>
        </p:spPr>
      </p:pic>
      <p:sp>
        <p:nvSpPr>
          <p:cNvPr id="175107" name="Rectangle 3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4650" y="6134100"/>
            <a:ext cx="1200150" cy="495300"/>
          </a:xfrm>
          <a:prstGeom prst="rect">
            <a:avLst/>
          </a:prstGeom>
          <a:noFill/>
        </p:spPr>
      </p:pic>
      <p:pic>
        <p:nvPicPr>
          <p:cNvPr id="61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19650" y="6134100"/>
            <a:ext cx="1200150" cy="495300"/>
          </a:xfrm>
          <a:prstGeom prst="rect">
            <a:avLst/>
          </a:prstGeom>
          <a:noFill/>
        </p:spPr>
      </p:pic>
      <p:pic>
        <p:nvPicPr>
          <p:cNvPr id="63" name="Picture 1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3810000"/>
            <a:ext cx="1914525" cy="495300"/>
          </a:xfrm>
          <a:prstGeom prst="rect">
            <a:avLst/>
          </a:prstGeom>
          <a:noFill/>
        </p:spPr>
      </p:pic>
      <p:pic>
        <p:nvPicPr>
          <p:cNvPr id="64" name="Picture 1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3352800"/>
            <a:ext cx="2800350" cy="495300"/>
          </a:xfrm>
          <a:prstGeom prst="rect">
            <a:avLst/>
          </a:prstGeom>
          <a:noFill/>
        </p:spPr>
      </p:pic>
      <p:pic>
        <p:nvPicPr>
          <p:cNvPr id="65" name="Picture 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1800" y="5143500"/>
            <a:ext cx="1190625" cy="495300"/>
          </a:xfrm>
          <a:prstGeom prst="rect">
            <a:avLst/>
          </a:prstGeom>
          <a:noFill/>
        </p:spPr>
      </p:pic>
      <p:pic>
        <p:nvPicPr>
          <p:cNvPr id="66" name="Picture 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5143500"/>
            <a:ext cx="1209675" cy="495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Our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en-US" dirty="0" smtClean="0"/>
              <a:t>3 equations: 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sz="3600" dirty="0" smtClean="0"/>
          </a:p>
          <a:p>
            <a:r>
              <a:rPr lang="en-US" dirty="0" smtClean="0"/>
              <a:t>Infinite-to-one! </a:t>
            </a:r>
            <a:endParaRPr lang="en-US" dirty="0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1485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0" y="1028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46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47" name="Rectangle 19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48" name="Rectangle 20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49" name="Rectangle 21"/>
          <p:cNvSpPr>
            <a:spLocks noChangeArrowheads="1"/>
          </p:cNvSpPr>
          <p:nvPr/>
        </p:nvSpPr>
        <p:spPr bwMode="auto">
          <a:xfrm>
            <a:off x="0" y="1028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51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52" name="Rectangle 24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54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55" name="Rectangle 27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60" name="Picture 3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8487" y="2133600"/>
            <a:ext cx="2867025" cy="409575"/>
          </a:xfrm>
          <a:prstGeom prst="rect">
            <a:avLst/>
          </a:prstGeom>
          <a:noFill/>
        </p:spPr>
      </p:pic>
      <p:pic>
        <p:nvPicPr>
          <p:cNvPr id="22559" name="Picture 3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6950" y="2743200"/>
            <a:ext cx="4610100" cy="409575"/>
          </a:xfrm>
          <a:prstGeom prst="rect">
            <a:avLst/>
          </a:prstGeom>
          <a:noFill/>
        </p:spPr>
      </p:pic>
      <p:pic>
        <p:nvPicPr>
          <p:cNvPr id="22558" name="Picture 3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33824" y="3276600"/>
            <a:ext cx="1276350" cy="409575"/>
          </a:xfrm>
          <a:prstGeom prst="rect">
            <a:avLst/>
          </a:prstGeom>
          <a:noFill/>
        </p:spPr>
      </p:pic>
      <p:pic>
        <p:nvPicPr>
          <p:cNvPr id="22557" name="Picture 2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4876800"/>
            <a:ext cx="1266825" cy="409575"/>
          </a:xfrm>
          <a:prstGeom prst="rect">
            <a:avLst/>
          </a:prstGeom>
          <a:noFill/>
        </p:spPr>
      </p:pic>
      <p:sp>
        <p:nvSpPr>
          <p:cNvPr id="22561" name="Rectangle 3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62" name="Rectangle 34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63" name="Rectangle 35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64" name="Rectangle 36"/>
          <p:cNvSpPr>
            <a:spLocks noChangeArrowheads="1"/>
          </p:cNvSpPr>
          <p:nvPr/>
        </p:nvSpPr>
        <p:spPr bwMode="auto">
          <a:xfrm>
            <a:off x="0" y="1609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66" name="Rectangle 38"/>
          <p:cNvSpPr>
            <a:spLocks noChangeArrowheads="1"/>
          </p:cNvSpPr>
          <p:nvPr/>
        </p:nvSpPr>
        <p:spPr bwMode="auto">
          <a:xfrm>
            <a:off x="0" y="1781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68" name="Rectangle 4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2567" name="Picture 3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3800" y="4876800"/>
            <a:ext cx="1276350" cy="409575"/>
          </a:xfrm>
          <a:prstGeom prst="rect">
            <a:avLst/>
          </a:prstGeom>
          <a:noFill/>
        </p:spPr>
      </p:pic>
      <p:sp>
        <p:nvSpPr>
          <p:cNvPr id="22569" name="Rectangle 41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4648200"/>
            <a:ext cx="1704975" cy="819150"/>
          </a:xfrm>
          <a:prstGeom prst="rect">
            <a:avLst/>
          </a:prstGeom>
          <a:noFill/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276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Our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en-US" dirty="0" smtClean="0"/>
              <a:t>3 equations: 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sz="3600" dirty="0" smtClean="0"/>
          </a:p>
          <a:p>
            <a:r>
              <a:rPr lang="en-US" dirty="0" smtClean="0"/>
              <a:t>Infinite-to-one!</a:t>
            </a:r>
            <a:endParaRPr lang="en-US" dirty="0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1485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0" y="1028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46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47" name="Rectangle 19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48" name="Rectangle 20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49" name="Rectangle 21"/>
          <p:cNvSpPr>
            <a:spLocks noChangeArrowheads="1"/>
          </p:cNvSpPr>
          <p:nvPr/>
        </p:nvSpPr>
        <p:spPr bwMode="auto">
          <a:xfrm>
            <a:off x="0" y="1028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51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52" name="Rectangle 24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54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55" name="Rectangle 27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60" name="Picture 3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8487" y="2133600"/>
            <a:ext cx="2867025" cy="409575"/>
          </a:xfrm>
          <a:prstGeom prst="rect">
            <a:avLst/>
          </a:prstGeom>
          <a:noFill/>
        </p:spPr>
      </p:pic>
      <p:pic>
        <p:nvPicPr>
          <p:cNvPr id="22559" name="Picture 3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6950" y="2743200"/>
            <a:ext cx="4610100" cy="409575"/>
          </a:xfrm>
          <a:prstGeom prst="rect">
            <a:avLst/>
          </a:prstGeom>
          <a:noFill/>
        </p:spPr>
      </p:pic>
      <p:pic>
        <p:nvPicPr>
          <p:cNvPr id="22558" name="Picture 3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33824" y="3276600"/>
            <a:ext cx="1276350" cy="409575"/>
          </a:xfrm>
          <a:prstGeom prst="rect">
            <a:avLst/>
          </a:prstGeom>
          <a:noFill/>
        </p:spPr>
      </p:pic>
      <p:sp>
        <p:nvSpPr>
          <p:cNvPr id="22561" name="Rectangle 3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62" name="Rectangle 34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63" name="Rectangle 35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64" name="Rectangle 36"/>
          <p:cNvSpPr>
            <a:spLocks noChangeArrowheads="1"/>
          </p:cNvSpPr>
          <p:nvPr/>
        </p:nvSpPr>
        <p:spPr bwMode="auto">
          <a:xfrm>
            <a:off x="0" y="1609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66" name="Rectangle 38"/>
          <p:cNvSpPr>
            <a:spLocks noChangeArrowheads="1"/>
          </p:cNvSpPr>
          <p:nvPr/>
        </p:nvSpPr>
        <p:spPr bwMode="auto">
          <a:xfrm>
            <a:off x="0" y="1781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68" name="Rectangle 4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69" name="Rectangle 41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276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4876800"/>
            <a:ext cx="1266825" cy="409575"/>
          </a:xfrm>
          <a:prstGeom prst="rect">
            <a:avLst/>
          </a:prstGeom>
          <a:noFill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1400" y="4876800"/>
            <a:ext cx="1276350" cy="409575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29275" y="4876800"/>
            <a:ext cx="2143125" cy="409575"/>
          </a:xfrm>
          <a:prstGeom prst="rect">
            <a:avLst/>
          </a:prstGeom>
          <a:noFill/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1276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1685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Testing identifiability in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Check dimension of image of coefficient map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If </a:t>
            </a:r>
            <a:r>
              <a:rPr lang="en-US" i="1" dirty="0" smtClean="0"/>
              <a:t>dim </a:t>
            </a:r>
            <a:r>
              <a:rPr lang="en-US" i="1" dirty="0" err="1" smtClean="0"/>
              <a:t>im</a:t>
            </a:r>
            <a:r>
              <a:rPr lang="en-US" i="1" dirty="0" smtClean="0"/>
              <a:t> c = </a:t>
            </a:r>
            <a:r>
              <a:rPr lang="en-US" i="1" dirty="0" err="1" smtClean="0"/>
              <a:t>m+n</a:t>
            </a:r>
            <a:r>
              <a:rPr lang="en-US" i="1" dirty="0" smtClean="0"/>
              <a:t>, </a:t>
            </a:r>
            <a:r>
              <a:rPr lang="en-US" dirty="0" smtClean="0"/>
              <a:t>then locally identifiable</a:t>
            </a:r>
          </a:p>
          <a:p>
            <a:r>
              <a:rPr lang="en-US" dirty="0" smtClean="0"/>
              <a:t>If </a:t>
            </a:r>
            <a:r>
              <a:rPr lang="en-US" i="1" dirty="0" smtClean="0"/>
              <a:t>dim </a:t>
            </a:r>
            <a:r>
              <a:rPr lang="en-US" i="1" dirty="0" err="1" smtClean="0"/>
              <a:t>im</a:t>
            </a:r>
            <a:r>
              <a:rPr lang="en-US" i="1" dirty="0" smtClean="0"/>
              <a:t> c </a:t>
            </a:r>
            <a:r>
              <a:rPr lang="en-US" dirty="0" smtClean="0"/>
              <a:t>&lt; </a:t>
            </a:r>
            <a:r>
              <a:rPr lang="en-US" i="1" dirty="0" err="1" smtClean="0"/>
              <a:t>m+n</a:t>
            </a:r>
            <a:r>
              <a:rPr lang="en-US" dirty="0" smtClean="0"/>
              <a:t>, then unidentifiable</a:t>
            </a:r>
          </a:p>
          <a:p>
            <a:r>
              <a:rPr lang="en-US" dirty="0" smtClean="0"/>
              <a:t>Linear Ex: 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Jacobian</a:t>
            </a:r>
            <a:r>
              <a:rPr lang="en-US" dirty="0" smtClean="0"/>
              <a:t> has rank 2: </a:t>
            </a:r>
          </a:p>
          <a:p>
            <a:pPr>
              <a:buNone/>
            </a:pPr>
            <a:r>
              <a:rPr lang="en-US" dirty="0" smtClean="0"/>
              <a:t>   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25" name="Rectangle 9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428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29" name="Rectangle 13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430" name="Rectangle 14"/>
          <p:cNvSpPr>
            <a:spLocks noChangeArrowheads="1"/>
          </p:cNvSpPr>
          <p:nvPr/>
        </p:nvSpPr>
        <p:spPr bwMode="auto">
          <a:xfrm>
            <a:off x="0" y="1285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2209800"/>
            <a:ext cx="2647950" cy="485775"/>
          </a:xfrm>
          <a:prstGeom prst="rect">
            <a:avLst/>
          </a:prstGeom>
          <a:noFill/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1571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510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5108" name="Rectangle 4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5109" name="Rectangle 5"/>
          <p:cNvSpPr>
            <a:spLocks noChangeArrowheads="1"/>
          </p:cNvSpPr>
          <p:nvPr/>
        </p:nvSpPr>
        <p:spPr bwMode="auto">
          <a:xfrm>
            <a:off x="0" y="1638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511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5112" name="Rectangle 8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511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5113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3781425"/>
            <a:ext cx="1800225" cy="485775"/>
          </a:xfrm>
          <a:prstGeom prst="rect">
            <a:avLst/>
          </a:prstGeom>
          <a:noFill/>
        </p:spPr>
      </p:pic>
      <p:sp>
        <p:nvSpPr>
          <p:cNvPr id="175115" name="Rectangle 11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4572000"/>
            <a:ext cx="4143375" cy="447675"/>
          </a:xfrm>
          <a:prstGeom prst="rect">
            <a:avLst/>
          </a:prstGeom>
          <a:noFill/>
        </p:spPr>
      </p:pic>
      <p:pic>
        <p:nvPicPr>
          <p:cNvPr id="104449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5800" y="5486400"/>
            <a:ext cx="1409700" cy="800100"/>
          </a:xfrm>
          <a:prstGeom prst="rect">
            <a:avLst/>
          </a:prstGeom>
          <a:noFill/>
        </p:spPr>
      </p:pic>
      <p:sp>
        <p:nvSpPr>
          <p:cNvPr id="1044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452" name="Rectangle 4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453" name="Rectangle 5"/>
          <p:cNvSpPr>
            <a:spLocks noChangeArrowheads="1"/>
          </p:cNvSpPr>
          <p:nvPr/>
        </p:nvSpPr>
        <p:spPr bwMode="auto">
          <a:xfrm>
            <a:off x="0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Testing identifiability in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Check dimension of image of coefficient map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If </a:t>
            </a:r>
            <a:r>
              <a:rPr lang="en-US" i="1" dirty="0" smtClean="0"/>
              <a:t>dim </a:t>
            </a:r>
            <a:r>
              <a:rPr lang="en-US" i="1" dirty="0" err="1" smtClean="0"/>
              <a:t>im</a:t>
            </a:r>
            <a:r>
              <a:rPr lang="en-US" i="1" dirty="0" smtClean="0"/>
              <a:t> c = </a:t>
            </a:r>
            <a:r>
              <a:rPr lang="en-US" i="1" dirty="0" err="1" smtClean="0"/>
              <a:t>m+n</a:t>
            </a:r>
            <a:r>
              <a:rPr lang="en-US" i="1" dirty="0" smtClean="0"/>
              <a:t>, </a:t>
            </a:r>
            <a:r>
              <a:rPr lang="en-US" dirty="0" smtClean="0"/>
              <a:t>then locally identifiable</a:t>
            </a:r>
          </a:p>
          <a:p>
            <a:r>
              <a:rPr lang="en-US" dirty="0" smtClean="0"/>
              <a:t>If </a:t>
            </a:r>
            <a:r>
              <a:rPr lang="en-US" i="1" dirty="0" smtClean="0"/>
              <a:t>dim </a:t>
            </a:r>
            <a:r>
              <a:rPr lang="en-US" i="1" dirty="0" err="1" smtClean="0"/>
              <a:t>im</a:t>
            </a:r>
            <a:r>
              <a:rPr lang="en-US" i="1" dirty="0" smtClean="0"/>
              <a:t> c </a:t>
            </a:r>
            <a:r>
              <a:rPr lang="en-US" dirty="0" smtClean="0"/>
              <a:t>&lt; </a:t>
            </a:r>
            <a:r>
              <a:rPr lang="en-US" i="1" dirty="0" err="1" smtClean="0"/>
              <a:t>m+n</a:t>
            </a:r>
            <a:r>
              <a:rPr lang="en-US" dirty="0" smtClean="0"/>
              <a:t>, then unidentifiable</a:t>
            </a:r>
          </a:p>
          <a:p>
            <a:r>
              <a:rPr lang="en-US" dirty="0" smtClean="0"/>
              <a:t>Our Ex: 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Jacobian</a:t>
            </a:r>
            <a:r>
              <a:rPr lang="en-US" dirty="0" smtClean="0"/>
              <a:t> has rank 3: </a:t>
            </a:r>
          </a:p>
          <a:p>
            <a:pPr>
              <a:buNone/>
            </a:pPr>
            <a:r>
              <a:rPr lang="en-US" dirty="0" smtClean="0"/>
              <a:t>   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25" name="Rectangle 9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428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29" name="Rectangle 13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430" name="Rectangle 14"/>
          <p:cNvSpPr>
            <a:spLocks noChangeArrowheads="1"/>
          </p:cNvSpPr>
          <p:nvPr/>
        </p:nvSpPr>
        <p:spPr bwMode="auto">
          <a:xfrm>
            <a:off x="0" y="1285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2209800"/>
            <a:ext cx="2647950" cy="485775"/>
          </a:xfrm>
          <a:prstGeom prst="rect">
            <a:avLst/>
          </a:prstGeom>
          <a:noFill/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4429125"/>
            <a:ext cx="5943600" cy="752475"/>
          </a:xfrm>
          <a:prstGeom prst="rect">
            <a:avLst/>
          </a:prstGeom>
          <a:noFill/>
        </p:spPr>
      </p:pic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3781425"/>
            <a:ext cx="1695450" cy="485775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43400" y="5334000"/>
            <a:ext cx="3629025" cy="1114425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1571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Unidentifiable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Cannot determine individual parameters, but can we determine some combination of the parameters? </a:t>
            </a:r>
          </a:p>
          <a:p>
            <a:pPr>
              <a:buNone/>
            </a:pPr>
            <a:r>
              <a:rPr lang="en-US" dirty="0" smtClean="0"/>
              <a:t>		Ex:               or </a:t>
            </a:r>
          </a:p>
          <a:p>
            <a:endParaRPr lang="en-US" u="sng" dirty="0" smtClean="0"/>
          </a:p>
          <a:p>
            <a:r>
              <a:rPr lang="en-US" dirty="0" smtClean="0"/>
              <a:t>A function                        is called identifiable from </a:t>
            </a:r>
            <a:r>
              <a:rPr lang="en-US" i="1" dirty="0" smtClean="0"/>
              <a:t>c</a:t>
            </a:r>
            <a:r>
              <a:rPr lang="en-US" dirty="0" smtClean="0"/>
              <a:t> if</a:t>
            </a:r>
          </a:p>
          <a:p>
            <a:pPr>
              <a:buNone/>
            </a:pPr>
            <a:r>
              <a:rPr lang="en-US" dirty="0" smtClean="0"/>
              <a:t>   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25" name="Rectangle 9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428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29" name="Rectangle 13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430" name="Rectangle 14"/>
          <p:cNvSpPr>
            <a:spLocks noChangeArrowheads="1"/>
          </p:cNvSpPr>
          <p:nvPr/>
        </p:nvSpPr>
        <p:spPr bwMode="auto">
          <a:xfrm>
            <a:off x="0" y="1285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0" y="4419600"/>
            <a:ext cx="2009775" cy="476250"/>
          </a:xfrm>
          <a:prstGeom prst="rect">
            <a:avLst/>
          </a:prstGeom>
          <a:noFill/>
        </p:spPr>
      </p:pic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3200400"/>
            <a:ext cx="1114425" cy="476250"/>
          </a:xfrm>
          <a:prstGeom prst="rect">
            <a:avLst/>
          </a:prstGeom>
          <a:noFill/>
        </p:spPr>
      </p:pic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2400" y="3200400"/>
            <a:ext cx="685800" cy="476250"/>
          </a:xfrm>
          <a:prstGeom prst="rect">
            <a:avLst/>
          </a:prstGeom>
          <a:noFill/>
        </p:spPr>
      </p:pic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4876800"/>
            <a:ext cx="2962275" cy="47625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But why linear compartment models?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Used in many biological applications, e.g. pharmacokinetics</a:t>
            </a:r>
          </a:p>
          <a:p>
            <a:r>
              <a:rPr lang="en-US" dirty="0" smtClean="0"/>
              <a:t>Very often unidentifiable!</a:t>
            </a:r>
          </a:p>
          <a:p>
            <a:r>
              <a:rPr lang="en-US" dirty="0" smtClean="0"/>
              <a:t>Nice algebraic structure</a:t>
            </a:r>
          </a:p>
          <a:p>
            <a:pPr lvl="1"/>
            <a:r>
              <a:rPr lang="en-US" dirty="0" smtClean="0"/>
              <a:t>Can actually prove some </a:t>
            </a:r>
            <a:r>
              <a:rPr lang="en-US" i="1" dirty="0" smtClean="0"/>
              <a:t>general</a:t>
            </a:r>
            <a:r>
              <a:rPr lang="en-US" dirty="0" smtClean="0"/>
              <a:t> results!</a:t>
            </a:r>
          </a:p>
          <a:p>
            <a:pPr>
              <a:buNone/>
            </a:pPr>
            <a:endParaRPr lang="en-US" dirty="0" smtClean="0"/>
          </a:p>
          <a:p>
            <a:pPr marL="0" indent="0">
              <a:buNone/>
            </a:pPr>
            <a:endParaRPr lang="en-US" i="1" dirty="0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790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 Identifiable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Coefficients: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Identifiable functions (cycles):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Coefficients can be written in terms of identifiable functions:</a:t>
            </a:r>
            <a:endParaRPr lang="en-US" dirty="0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1485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0" y="1028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46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47" name="Rectangle 19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48" name="Rectangle 20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49" name="Rectangle 21"/>
          <p:cNvSpPr>
            <a:spLocks noChangeArrowheads="1"/>
          </p:cNvSpPr>
          <p:nvPr/>
        </p:nvSpPr>
        <p:spPr bwMode="auto">
          <a:xfrm>
            <a:off x="0" y="1028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51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52" name="Rectangle 24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54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55" name="Rectangle 27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61" name="Rectangle 3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62" name="Rectangle 34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63" name="Rectangle 35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64" name="Rectangle 36"/>
          <p:cNvSpPr>
            <a:spLocks noChangeArrowheads="1"/>
          </p:cNvSpPr>
          <p:nvPr/>
        </p:nvSpPr>
        <p:spPr bwMode="auto">
          <a:xfrm>
            <a:off x="0" y="1609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66" name="Rectangle 38"/>
          <p:cNvSpPr>
            <a:spLocks noChangeArrowheads="1"/>
          </p:cNvSpPr>
          <p:nvPr/>
        </p:nvSpPr>
        <p:spPr bwMode="auto">
          <a:xfrm>
            <a:off x="0" y="1781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68" name="Rectangle 4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69" name="Rectangle 41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276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0" y="1276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711" name="Rectangle 7"/>
          <p:cNvSpPr>
            <a:spLocks noChangeArrowheads="1"/>
          </p:cNvSpPr>
          <p:nvPr/>
        </p:nvSpPr>
        <p:spPr bwMode="auto">
          <a:xfrm>
            <a:off x="0" y="1685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71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19" name="Rectangle 15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720" name="Rectangle 16"/>
          <p:cNvSpPr>
            <a:spLocks noChangeArrowheads="1"/>
          </p:cNvSpPr>
          <p:nvPr/>
        </p:nvSpPr>
        <p:spPr bwMode="auto">
          <a:xfrm>
            <a:off x="0" y="1276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721" name="Rectangle 17"/>
          <p:cNvSpPr>
            <a:spLocks noChangeArrowheads="1"/>
          </p:cNvSpPr>
          <p:nvPr/>
        </p:nvSpPr>
        <p:spPr bwMode="auto">
          <a:xfrm>
            <a:off x="0" y="1685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722" name="Rectangle 18"/>
          <p:cNvSpPr>
            <a:spLocks noChangeArrowheads="1"/>
          </p:cNvSpPr>
          <p:nvPr/>
        </p:nvSpPr>
        <p:spPr bwMode="auto">
          <a:xfrm>
            <a:off x="0" y="2095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723" name="Rectangle 19"/>
          <p:cNvSpPr>
            <a:spLocks noChangeArrowheads="1"/>
          </p:cNvSpPr>
          <p:nvPr/>
        </p:nvSpPr>
        <p:spPr bwMode="auto">
          <a:xfrm>
            <a:off x="0" y="2505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724" name="Rectangle 20"/>
          <p:cNvSpPr>
            <a:spLocks noChangeArrowheads="1"/>
          </p:cNvSpPr>
          <p:nvPr/>
        </p:nvSpPr>
        <p:spPr bwMode="auto">
          <a:xfrm>
            <a:off x="0" y="2914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728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29" name="Rectangle 25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730" name="Rectangle 26"/>
          <p:cNvSpPr>
            <a:spLocks noChangeArrowheads="1"/>
          </p:cNvSpPr>
          <p:nvPr/>
        </p:nvSpPr>
        <p:spPr bwMode="auto">
          <a:xfrm>
            <a:off x="0" y="1276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731" name="Rectangle 27"/>
          <p:cNvSpPr>
            <a:spLocks noChangeArrowheads="1"/>
          </p:cNvSpPr>
          <p:nvPr/>
        </p:nvSpPr>
        <p:spPr bwMode="auto">
          <a:xfrm>
            <a:off x="0" y="1685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73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1752600"/>
            <a:ext cx="2381250" cy="409575"/>
          </a:xfrm>
          <a:prstGeom prst="rect">
            <a:avLst/>
          </a:prstGeom>
          <a:noFill/>
        </p:spPr>
      </p:pic>
      <p:pic>
        <p:nvPicPr>
          <p:cNvPr id="36872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2133600"/>
            <a:ext cx="2781300" cy="409575"/>
          </a:xfrm>
          <a:prstGeom prst="rect">
            <a:avLst/>
          </a:prstGeom>
          <a:noFill/>
        </p:spPr>
      </p:pic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1276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1685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2095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2505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2914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1276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1685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2095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2590800"/>
            <a:ext cx="1438275" cy="447675"/>
          </a:xfrm>
          <a:prstGeom prst="rect">
            <a:avLst/>
          </a:prstGeom>
          <a:noFill/>
        </p:spPr>
      </p:pic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1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10" name="Picture 1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5715000"/>
            <a:ext cx="5943600" cy="752475"/>
          </a:xfrm>
          <a:prstGeom prst="rect">
            <a:avLst/>
          </a:prstGeom>
          <a:noFill/>
        </p:spPr>
      </p:pic>
      <p:sp>
        <p:nvSpPr>
          <p:cNvPr id="51212" name="Rectangle 12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15" name="Picture 1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4200" y="3581400"/>
            <a:ext cx="2381250" cy="447675"/>
          </a:xfrm>
          <a:prstGeom prst="rect">
            <a:avLst/>
          </a:prstGeom>
          <a:noFill/>
        </p:spPr>
      </p:pic>
      <p:pic>
        <p:nvPicPr>
          <p:cNvPr id="51214" name="Picture 1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4200" y="3962400"/>
            <a:ext cx="1438275" cy="447675"/>
          </a:xfrm>
          <a:prstGeom prst="rect">
            <a:avLst/>
          </a:prstGeom>
          <a:noFill/>
        </p:spPr>
      </p:pic>
      <p:pic>
        <p:nvPicPr>
          <p:cNvPr id="51213" name="Picture 1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0" y="4343400"/>
            <a:ext cx="3590925" cy="447675"/>
          </a:xfrm>
          <a:prstGeom prst="rect">
            <a:avLst/>
          </a:prstGeom>
          <a:noFill/>
        </p:spPr>
      </p:pic>
      <p:sp>
        <p:nvSpPr>
          <p:cNvPr id="51216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17" name="Rectangle 17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18" name="Rectangle 18"/>
          <p:cNvSpPr>
            <a:spLocks noChangeArrowheads="1"/>
          </p:cNvSpPr>
          <p:nvPr/>
        </p:nvSpPr>
        <p:spPr bwMode="auto">
          <a:xfrm>
            <a:off x="0" y="1352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19" name="Rectangle 19"/>
          <p:cNvSpPr>
            <a:spLocks noChangeArrowheads="1"/>
          </p:cNvSpPr>
          <p:nvPr/>
        </p:nvSpPr>
        <p:spPr bwMode="auto">
          <a:xfrm>
            <a:off x="0" y="1800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Unidentifiable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</a:t>
            </a:r>
          </a:p>
          <a:p>
            <a:endParaRPr lang="en-US" dirty="0" smtClean="0"/>
          </a:p>
          <a:p>
            <a:endParaRPr lang="en-US" sz="2400" dirty="0" smtClean="0"/>
          </a:p>
          <a:p>
            <a:r>
              <a:rPr lang="en-US" dirty="0" smtClean="0"/>
              <a:t>Identifiable functions</a:t>
            </a:r>
          </a:p>
          <a:p>
            <a:pPr>
              <a:buNone/>
            </a:pPr>
            <a:r>
              <a:rPr lang="en-US" dirty="0" smtClean="0"/>
              <a:t>                  i.e.</a:t>
            </a:r>
          </a:p>
          <a:p>
            <a:r>
              <a:rPr lang="en-US" u="sng" dirty="0" smtClean="0"/>
              <a:t>Reparametrize</a:t>
            </a:r>
            <a:r>
              <a:rPr lang="en-US" dirty="0" smtClean="0"/>
              <a:t>: 4 independent parameters      3 independent parameters?</a:t>
            </a:r>
            <a:endParaRPr lang="en-US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2400" y="2362200"/>
            <a:ext cx="866775" cy="409575"/>
          </a:xfrm>
          <a:prstGeom prst="rect">
            <a:avLst/>
          </a:prstGeom>
          <a:noFill/>
        </p:spPr>
      </p:pic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0" y="3276600"/>
            <a:ext cx="2590800" cy="476250"/>
          </a:xfrm>
          <a:prstGeom prst="rect">
            <a:avLst/>
          </a:prstGeom>
          <a:noFill/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0" y="4419600"/>
            <a:ext cx="381000" cy="619125"/>
          </a:xfrm>
          <a:prstGeom prst="rect">
            <a:avLst/>
          </a:prstGeom>
          <a:noFill/>
        </p:spPr>
      </p:pic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0" y="1524000"/>
            <a:ext cx="4105275" cy="733425"/>
          </a:xfrm>
          <a:prstGeom prst="rect">
            <a:avLst/>
          </a:prstGeom>
          <a:noFill/>
        </p:spPr>
      </p:pic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5543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3810000"/>
            <a:ext cx="4933950" cy="447675"/>
          </a:xfrm>
          <a:prstGeom prst="rect">
            <a:avLst/>
          </a:prstGeom>
          <a:noFill/>
        </p:spPr>
      </p:pic>
      <p:sp>
        <p:nvSpPr>
          <p:cNvPr id="65545" name="Rectangle 9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Identifiable reparametrization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848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Let                           be a coefficient map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An identifiable reparametrization of a model is a map                           such that:</a:t>
            </a:r>
          </a:p>
          <a:p>
            <a:pPr marL="0" indent="0">
              <a:buNone/>
            </a:pPr>
            <a:endParaRPr lang="en-US" sz="1050" dirty="0" smtClean="0"/>
          </a:p>
          <a:p>
            <a:r>
              <a:rPr lang="en-US" dirty="0" smtClean="0"/>
              <a:t>                              has the same image as</a:t>
            </a:r>
          </a:p>
          <a:p>
            <a:r>
              <a:rPr lang="en-US" dirty="0" smtClean="0"/>
              <a:t>          is identifiable (finite-to-one)  </a:t>
            </a:r>
            <a:endParaRPr lang="en-US" dirty="0"/>
          </a:p>
        </p:txBody>
      </p:sp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0" y="1276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47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2475" name="Rectangle 11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47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2478" name="Rectangle 14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48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248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1676400"/>
            <a:ext cx="2143125" cy="476250"/>
          </a:xfrm>
          <a:prstGeom prst="rect">
            <a:avLst/>
          </a:prstGeom>
          <a:noFill/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3333750"/>
            <a:ext cx="2171700" cy="476250"/>
          </a:xfrm>
          <a:prstGeom prst="rect">
            <a:avLst/>
          </a:prstGeom>
          <a:noFill/>
        </p:spPr>
      </p:pic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4114800"/>
            <a:ext cx="2647950" cy="476250"/>
          </a:xfrm>
          <a:prstGeom prst="rect">
            <a:avLst/>
          </a:prstGeom>
          <a:noFill/>
        </p:spPr>
      </p:pic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1885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4648200"/>
            <a:ext cx="695325" cy="476250"/>
          </a:xfrm>
          <a:prstGeom prst="rect">
            <a:avLst/>
          </a:prstGeom>
          <a:noFill/>
        </p:spPr>
      </p:pic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6634" name="Picture 1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48600" y="4114800"/>
            <a:ext cx="171450" cy="47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Scaling reparametrization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Choice of functions                                     where we replace                    with </a:t>
            </a:r>
          </a:p>
          <a:p>
            <a:endParaRPr lang="en-US" dirty="0" smtClean="0"/>
          </a:p>
          <a:p>
            <a:endParaRPr lang="en-US" sz="1100" dirty="0" smtClean="0"/>
          </a:p>
          <a:p>
            <a:r>
              <a:rPr lang="en-US" dirty="0" smtClean="0"/>
              <a:t>Set             since                is observed   </a:t>
            </a:r>
          </a:p>
          <a:p>
            <a:endParaRPr lang="en-US" sz="1100" dirty="0" smtClean="0"/>
          </a:p>
          <a:p>
            <a:r>
              <a:rPr lang="en-US" dirty="0" smtClean="0"/>
              <a:t>Since model is                     , each parameter    is replaced with</a:t>
            </a:r>
          </a:p>
          <a:p>
            <a:endParaRPr lang="en-US" dirty="0" smtClean="0"/>
          </a:p>
          <a:p>
            <a:r>
              <a:rPr lang="en-US" dirty="0" smtClean="0"/>
              <a:t>Only graphs with at most 2n-2 edges</a:t>
            </a:r>
          </a:p>
          <a:p>
            <a:endParaRPr lang="en-US" dirty="0" smtClean="0"/>
          </a:p>
        </p:txBody>
      </p:sp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0" y="1276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52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525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4526" name="Rectangle 14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528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4529" name="Rectangle 17"/>
          <p:cNvSpPr>
            <a:spLocks noChangeArrowheads="1"/>
          </p:cNvSpPr>
          <p:nvPr/>
        </p:nvSpPr>
        <p:spPr bwMode="auto">
          <a:xfrm>
            <a:off x="0" y="1333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531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4533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4534" name="Rectangle 22"/>
          <p:cNvSpPr>
            <a:spLocks noChangeArrowheads="1"/>
          </p:cNvSpPr>
          <p:nvPr/>
        </p:nvSpPr>
        <p:spPr bwMode="auto">
          <a:xfrm>
            <a:off x="0" y="1333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536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4537" name="Rectangle 25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67200" y="1600200"/>
            <a:ext cx="3000375" cy="476250"/>
          </a:xfrm>
          <a:prstGeom prst="rect">
            <a:avLst/>
          </a:prstGeom>
          <a:noFill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5600" y="2057400"/>
            <a:ext cx="1304925" cy="476250"/>
          </a:xfrm>
          <a:prstGeom prst="rect">
            <a:avLst/>
          </a:prstGeom>
          <a:noFill/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3800" y="2743200"/>
            <a:ext cx="1866900" cy="476250"/>
          </a:xfrm>
          <a:prstGeom prst="rect">
            <a:avLst/>
          </a:prstGeom>
          <a:noFill/>
        </p:spPr>
      </p:pic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3352800"/>
            <a:ext cx="952500" cy="476250"/>
          </a:xfrm>
          <a:prstGeom prst="rect">
            <a:avLst/>
          </a:prstGeom>
          <a:noFill/>
        </p:spPr>
      </p:pic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1885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3800" y="3352800"/>
            <a:ext cx="1009650" cy="476250"/>
          </a:xfrm>
          <a:prstGeom prst="rect">
            <a:avLst/>
          </a:prstGeom>
          <a:noFill/>
        </p:spPr>
      </p:pic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4588" name="Picture 1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0" y="4038600"/>
            <a:ext cx="1724025" cy="476250"/>
          </a:xfrm>
          <a:prstGeom prst="rect">
            <a:avLst/>
          </a:prstGeom>
          <a:noFill/>
        </p:spPr>
      </p:pic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4591" name="Picture 1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4038600"/>
            <a:ext cx="428625" cy="523875"/>
          </a:xfrm>
          <a:prstGeom prst="rect">
            <a:avLst/>
          </a:prstGeom>
          <a:noFill/>
        </p:spPr>
      </p:pic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0" y="981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4594" name="Picture 18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8600" y="4495800"/>
            <a:ext cx="1209675" cy="1019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Reparametrize original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Use scaling: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Re-write: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Map           has same image as     and is 1-to-1</a:t>
            </a:r>
          </a:p>
          <a:p>
            <a:endParaRPr lang="en-US" dirty="0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60" name="Rectangle 12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66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67" name="Rectangle 19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72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73" name="Rectangle 25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77" name="Rectangle 2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78" name="Rectangle 30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80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81" name="Rectangle 3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6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497" name="Rectangle 17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9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00" name="Rectangle 20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29087" y="2867025"/>
            <a:ext cx="885825" cy="409575"/>
          </a:xfrm>
          <a:prstGeom prst="rect">
            <a:avLst/>
          </a:prstGeom>
          <a:noFill/>
        </p:spPr>
      </p:pic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0" y="2247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29086" y="4419600"/>
            <a:ext cx="885825" cy="409575"/>
          </a:xfrm>
          <a:prstGeom prst="rect">
            <a:avLst/>
          </a:prstGeom>
          <a:noFill/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1276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1276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0" y="1447800"/>
            <a:ext cx="1171575" cy="476250"/>
          </a:xfrm>
          <a:prstGeom prst="rect">
            <a:avLst/>
          </a:prstGeom>
          <a:noFill/>
        </p:spPr>
      </p:pic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0" y="1447800"/>
            <a:ext cx="1685925" cy="476250"/>
          </a:xfrm>
          <a:prstGeom prst="rect">
            <a:avLst/>
          </a:prstGeom>
          <a:noFill/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32" name="Picture 1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400" y="4953000"/>
            <a:ext cx="200025" cy="552450"/>
          </a:xfrm>
          <a:prstGeom prst="rect">
            <a:avLst/>
          </a:prstGeom>
          <a:noFill/>
        </p:spPr>
      </p:pic>
      <p:pic>
        <p:nvPicPr>
          <p:cNvPr id="30731" name="Picture 1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4953000"/>
            <a:ext cx="790575" cy="552450"/>
          </a:xfrm>
          <a:prstGeom prst="rect">
            <a:avLst/>
          </a:prstGeom>
          <a:noFill/>
        </p:spPr>
      </p:pic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0" y="1009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1562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0" y="1333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3657600"/>
            <a:ext cx="4181475" cy="876300"/>
          </a:xfrm>
          <a:prstGeom prst="rect">
            <a:avLst/>
          </a:prstGeom>
          <a:noFill/>
        </p:spPr>
      </p:pic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0" y="1333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75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7523" name="Rectangle 3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752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7524" name="Picture 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5486400"/>
            <a:ext cx="5943600" cy="819150"/>
          </a:xfrm>
          <a:prstGeom prst="rect">
            <a:avLst/>
          </a:prstGeom>
          <a:noFill/>
        </p:spPr>
      </p:pic>
      <p:sp>
        <p:nvSpPr>
          <p:cNvPr id="107526" name="Rectangle 6"/>
          <p:cNvSpPr>
            <a:spLocks noChangeArrowheads="1"/>
          </p:cNvSpPr>
          <p:nvPr/>
        </p:nvSpPr>
        <p:spPr bwMode="auto">
          <a:xfrm>
            <a:off x="0" y="1276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" name="Picture 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2057400"/>
            <a:ext cx="4638675" cy="876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0" y="2171700"/>
            <a:ext cx="5095875" cy="1104900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Motivation: Unidentifiable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Model 1</a:t>
            </a:r>
            <a:r>
              <a:rPr lang="en-US" dirty="0" smtClean="0"/>
              <a:t>: </a:t>
            </a:r>
            <a:r>
              <a:rPr lang="en-US" b="1" u="sng" dirty="0" smtClean="0">
                <a:solidFill>
                  <a:srgbClr val="FF0000"/>
                </a:solidFill>
              </a:rPr>
              <a:t>No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ID scaling reparametrization!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sz="2000" dirty="0" smtClean="0"/>
          </a:p>
          <a:p>
            <a:r>
              <a:rPr lang="en-US" u="sng" dirty="0" smtClean="0"/>
              <a:t>Model 2</a:t>
            </a:r>
            <a:r>
              <a:rPr lang="en-US" dirty="0" smtClean="0"/>
              <a:t>: ID scaling reparametrization:</a:t>
            </a:r>
            <a:endParaRPr lang="en-US" dirty="0"/>
          </a:p>
        </p:txBody>
      </p:sp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0" y="1514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1600" y="5638800"/>
            <a:ext cx="885825" cy="409575"/>
          </a:xfrm>
          <a:prstGeom prst="rect">
            <a:avLst/>
          </a:prstGeom>
          <a:noFill/>
        </p:spPr>
      </p:pic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825" y="3352800"/>
            <a:ext cx="866775" cy="409575"/>
          </a:xfrm>
          <a:prstGeom prst="rect">
            <a:avLst/>
          </a:prstGeom>
          <a:noFill/>
        </p:spPr>
      </p:pic>
      <p:sp>
        <p:nvSpPr>
          <p:cNvPr id="5" name="Multiply 4"/>
          <p:cNvSpPr/>
          <p:nvPr/>
        </p:nvSpPr>
        <p:spPr>
          <a:xfrm>
            <a:off x="1447800" y="1905000"/>
            <a:ext cx="9144000" cy="1752600"/>
          </a:xfrm>
          <a:prstGeom prst="mathMultiply">
            <a:avLst>
              <a:gd name="adj1" fmla="val 656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62000" y="3200400"/>
            <a:ext cx="457200" cy="4572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1600200" y="2209800"/>
            <a:ext cx="457200" cy="4572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2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2438400" y="3200400"/>
            <a:ext cx="457200" cy="4572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3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1066800" y="2590800"/>
            <a:ext cx="533399" cy="60035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7" idx="0"/>
          </p:cNvCxnSpPr>
          <p:nvPr/>
        </p:nvCxnSpPr>
        <p:spPr>
          <a:xfrm>
            <a:off x="2057400" y="2514600"/>
            <a:ext cx="609600" cy="685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1981200" y="2667000"/>
            <a:ext cx="533400" cy="609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295400" y="3505200"/>
            <a:ext cx="10668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762000" y="5410200"/>
            <a:ext cx="457200" cy="4572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1600200" y="4419600"/>
            <a:ext cx="457200" cy="4572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2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2438400" y="5410200"/>
            <a:ext cx="457200" cy="4572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3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25" name="Straight Arrow Connector 24"/>
          <p:cNvCxnSpPr>
            <a:stCxn id="22" idx="0"/>
          </p:cNvCxnSpPr>
          <p:nvPr/>
        </p:nvCxnSpPr>
        <p:spPr>
          <a:xfrm flipV="1">
            <a:off x="990600" y="4724400"/>
            <a:ext cx="609600" cy="685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1143001" y="4876800"/>
            <a:ext cx="533399" cy="60035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1981200" y="4800600"/>
            <a:ext cx="533400" cy="609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295400" y="5638800"/>
            <a:ext cx="10668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9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4200" y="4286250"/>
            <a:ext cx="5819775" cy="1276350"/>
          </a:xfrm>
          <a:prstGeom prst="rect">
            <a:avLst/>
          </a:prstGeom>
          <a:noFill/>
        </p:spPr>
      </p:pic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0" y="1562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533400" y="3581400"/>
            <a:ext cx="250918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457200" y="3733800"/>
            <a:ext cx="76200" cy="762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381000" y="3200400"/>
            <a:ext cx="381000" cy="228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914400" y="2819400"/>
            <a:ext cx="0" cy="381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2057400" y="2286000"/>
            <a:ext cx="3810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2895600" y="3505200"/>
            <a:ext cx="3810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533400" y="5791200"/>
            <a:ext cx="250918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457200" y="5943600"/>
            <a:ext cx="76200" cy="762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381000" y="5410200"/>
            <a:ext cx="381000" cy="228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914400" y="5029200"/>
            <a:ext cx="0" cy="381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2057400" y="4495800"/>
            <a:ext cx="3810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2895600" y="5715000"/>
            <a:ext cx="3810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2895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Main question: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733800"/>
            <a:ext cx="7924800" cy="236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Which graphs with     2n-2 edges admit an identifiable scaling reparametrization?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5800" y="3886199"/>
            <a:ext cx="228600" cy="409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Main result</a:t>
            </a:r>
            <a:r>
              <a:rPr lang="en-US" baseline="30000" dirty="0" smtClean="0"/>
              <a:t> 1 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3071813"/>
            <a:ext cx="7772400" cy="36337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model has an identifiable scaling reparametrization by monomial functions of the original parameters</a:t>
            </a:r>
          </a:p>
          <a:p>
            <a:pPr marL="0" indent="0">
              <a:buNone/>
            </a:pPr>
            <a:r>
              <a:rPr lang="en-US" dirty="0" smtClean="0"/>
              <a:t>All the monomial cycles in G are identifiable functions</a:t>
            </a:r>
          </a:p>
          <a:p>
            <a:pPr marL="0" indent="0">
              <a:buNone/>
            </a:pPr>
            <a:r>
              <a:rPr lang="en-US" i="1" dirty="0" smtClean="0"/>
              <a:t>dim </a:t>
            </a:r>
            <a:r>
              <a:rPr lang="en-US" i="1" dirty="0" err="1" smtClean="0"/>
              <a:t>im</a:t>
            </a:r>
            <a:r>
              <a:rPr lang="en-US" i="1" dirty="0" smtClean="0"/>
              <a:t> c </a:t>
            </a:r>
            <a:r>
              <a:rPr lang="en-US" dirty="0" smtClean="0"/>
              <a:t>= m+1 	</a:t>
            </a: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3148013"/>
            <a:ext cx="361950" cy="409575"/>
          </a:xfrm>
          <a:prstGeom prst="rect">
            <a:avLst/>
          </a:prstGeom>
          <a:noFill/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4719638"/>
            <a:ext cx="361950" cy="409575"/>
          </a:xfrm>
          <a:prstGeom prst="rect">
            <a:avLst/>
          </a:prstGeom>
          <a:noFill/>
        </p:spPr>
      </p:pic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9650" y="5786438"/>
            <a:ext cx="361950" cy="409575"/>
          </a:xfrm>
          <a:prstGeom prst="rect">
            <a:avLst/>
          </a:prstGeom>
          <a:noFill/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1395413"/>
            <a:ext cx="8229600" cy="938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u="sng" dirty="0" smtClean="0"/>
              <a:t>Let G be a strongly connected graph. Then TFAE: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914400" y="2005013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The model has an identifiable scaling reparametrization    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2000" y="6452017"/>
            <a:ext cx="7848600" cy="482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aseline="30000" dirty="0" smtClean="0"/>
              <a:t> </a:t>
            </a:r>
            <a:r>
              <a:rPr lang="en-US" sz="1200" baseline="30000" dirty="0" smtClean="0"/>
              <a:t>1 </a:t>
            </a:r>
            <a:r>
              <a:rPr lang="en-US" sz="1200" dirty="0" smtClean="0"/>
              <a:t>N. Meshkat and S. </a:t>
            </a:r>
            <a:r>
              <a:rPr lang="en-US" sz="1200" dirty="0" err="1" smtClean="0"/>
              <a:t>Sullivant</a:t>
            </a:r>
            <a:r>
              <a:rPr lang="en-US" sz="1200" dirty="0" smtClean="0"/>
              <a:t>, Identifiable reparametrizations of linear compartment models, Journal of Symbolic Computation 63 (2014) 46-67.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  <p:bldP spid="1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Non-Example: Model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229600" cy="4525963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u="sng" dirty="0" smtClean="0"/>
              <a:t>Model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dim </a:t>
            </a:r>
            <a:r>
              <a:rPr lang="en-US" i="1" dirty="0" err="1" smtClean="0"/>
              <a:t>im</a:t>
            </a:r>
            <a:r>
              <a:rPr lang="en-US" i="1" dirty="0" smtClean="0"/>
              <a:t> c </a:t>
            </a:r>
            <a:r>
              <a:rPr lang="en-US" dirty="0" smtClean="0"/>
              <a:t>= 4, so no ID scaling </a:t>
            </a:r>
            <a:r>
              <a:rPr lang="en-US" dirty="0" err="1" smtClean="0"/>
              <a:t>reparametrization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4724400"/>
            <a:ext cx="866775" cy="409575"/>
          </a:xfrm>
          <a:prstGeom prst="rect">
            <a:avLst/>
          </a:prstGeom>
          <a:noFill/>
        </p:spPr>
      </p:pic>
      <p:sp>
        <p:nvSpPr>
          <p:cNvPr id="16" name="Oval 15"/>
          <p:cNvSpPr/>
          <p:nvPr/>
        </p:nvSpPr>
        <p:spPr>
          <a:xfrm>
            <a:off x="3505200" y="2286000"/>
            <a:ext cx="457200" cy="4572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343400" y="1295400"/>
            <a:ext cx="457200" cy="4572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2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5181600" y="2286000"/>
            <a:ext cx="457200" cy="4572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3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3810000" y="1676400"/>
            <a:ext cx="533399" cy="60035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8" idx="0"/>
          </p:cNvCxnSpPr>
          <p:nvPr/>
        </p:nvCxnSpPr>
        <p:spPr>
          <a:xfrm>
            <a:off x="4800600" y="1600200"/>
            <a:ext cx="609600" cy="685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4724400" y="1752600"/>
            <a:ext cx="533400" cy="609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038600" y="2590800"/>
            <a:ext cx="10668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66925" y="3543300"/>
            <a:ext cx="5095875" cy="1104900"/>
          </a:xfrm>
          <a:prstGeom prst="rect">
            <a:avLst/>
          </a:prstGeom>
          <a:noFill/>
        </p:spPr>
      </p:pic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0" y="1562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3276600" y="2667000"/>
            <a:ext cx="250918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3200400" y="2819400"/>
            <a:ext cx="76200" cy="762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3124200" y="2286000"/>
            <a:ext cx="381000" cy="228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733800" y="2743200"/>
            <a:ext cx="0" cy="381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4800600" y="1143000"/>
            <a:ext cx="304800" cy="304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5638800" y="2209800"/>
            <a:ext cx="304800" cy="304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Example: Model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229600" cy="4525963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u="sng" dirty="0" smtClean="0"/>
              <a:t>Model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u="sng" dirty="0" smtClean="0"/>
              <a:t>Identifiable cycles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505200" y="2278743"/>
            <a:ext cx="457200" cy="4572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343400" y="1288143"/>
            <a:ext cx="457200" cy="4572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2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181600" y="2278743"/>
            <a:ext cx="457200" cy="4572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3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>
            <a:stCxn id="4" idx="0"/>
          </p:cNvCxnSpPr>
          <p:nvPr/>
        </p:nvCxnSpPr>
        <p:spPr>
          <a:xfrm flipV="1">
            <a:off x="3733800" y="1592943"/>
            <a:ext cx="609600" cy="685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886201" y="1745343"/>
            <a:ext cx="533399" cy="60035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4724400" y="1669143"/>
            <a:ext cx="533400" cy="609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038600" y="2507343"/>
            <a:ext cx="10668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4695825"/>
            <a:ext cx="866775" cy="409575"/>
          </a:xfrm>
          <a:prstGeom prst="rect">
            <a:avLst/>
          </a:prstGeom>
          <a:noFill/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14800" y="5410200"/>
            <a:ext cx="4486275" cy="409575"/>
          </a:xfrm>
          <a:prstGeom prst="rect">
            <a:avLst/>
          </a:prstGeom>
          <a:noFill/>
        </p:spPr>
      </p:pic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66925" y="3543300"/>
            <a:ext cx="5095875" cy="1104900"/>
          </a:xfrm>
          <a:prstGeom prst="rect">
            <a:avLst/>
          </a:prstGeom>
          <a:noFill/>
        </p:spPr>
      </p:pic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0" y="1562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3276600" y="2667000"/>
            <a:ext cx="250918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3200400" y="2819400"/>
            <a:ext cx="76200" cy="762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124200" y="2286000"/>
            <a:ext cx="381000" cy="228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733800" y="2743200"/>
            <a:ext cx="0" cy="381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4800600" y="1143000"/>
            <a:ext cx="304800" cy="304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5638800" y="2209800"/>
            <a:ext cx="304800" cy="304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Unidentifiable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Question 1: Can we always “</a:t>
            </a:r>
            <a:r>
              <a:rPr lang="en-US" dirty="0" err="1" smtClean="0"/>
              <a:t>reparametrize</a:t>
            </a:r>
            <a:r>
              <a:rPr lang="en-US" dirty="0" smtClean="0"/>
              <a:t>” an unidentifiable model into an identifiable one?</a:t>
            </a:r>
          </a:p>
          <a:p>
            <a:pPr>
              <a:buNone/>
            </a:pPr>
            <a:endParaRPr lang="en-US" dirty="0" smtClean="0"/>
          </a:p>
          <a:p>
            <a:pPr marL="0" indent="0">
              <a:buNone/>
            </a:pPr>
            <a:endParaRPr lang="en-US" i="1" dirty="0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790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Algorithm to find identifiable reparametrization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dirty="0" smtClean="0"/>
              <a:t>Form a spanning tree </a:t>
            </a:r>
            <a:r>
              <a:rPr lang="en-US" i="1" dirty="0" smtClean="0"/>
              <a:t>T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Form the directed incidence matrix </a:t>
            </a:r>
            <a:r>
              <a:rPr lang="en-US" i="1" dirty="0" smtClean="0"/>
              <a:t>E(T)</a:t>
            </a:r>
            <a:r>
              <a:rPr lang="en-US" dirty="0" smtClean="0"/>
              <a:t>:</a:t>
            </a:r>
          </a:p>
          <a:p>
            <a:pPr marL="514350" indent="-514350">
              <a:buFont typeface="+mj-lt"/>
              <a:buAutoNum type="arabicParenR"/>
            </a:pP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Let </a:t>
            </a:r>
            <a:r>
              <a:rPr lang="en-US" i="1" dirty="0" smtClean="0"/>
              <a:t>E</a:t>
            </a:r>
            <a:r>
              <a:rPr lang="en-US" dirty="0" smtClean="0"/>
              <a:t> be </a:t>
            </a:r>
            <a:r>
              <a:rPr lang="en-US" i="1" dirty="0" smtClean="0"/>
              <a:t>E(T</a:t>
            </a:r>
            <a:r>
              <a:rPr lang="en-US" dirty="0" smtClean="0"/>
              <a:t>) with first row removed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Columns of </a:t>
            </a:r>
            <a:r>
              <a:rPr lang="en-US" i="1" dirty="0" smtClean="0"/>
              <a:t>E</a:t>
            </a:r>
            <a:r>
              <a:rPr lang="en-US" i="1" baseline="30000" dirty="0" smtClean="0"/>
              <a:t>-1</a:t>
            </a:r>
            <a:r>
              <a:rPr lang="en-US" dirty="0" smtClean="0"/>
              <a:t> are exponent vectors of monomials           in scaling  </a:t>
            </a:r>
            <a:endParaRPr lang="en-US" baseline="30000" dirty="0"/>
          </a:p>
        </p:txBody>
      </p:sp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88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2210"/>
          <a:stretch/>
        </p:blipFill>
        <p:spPr bwMode="auto">
          <a:xfrm>
            <a:off x="2011589" y="2964543"/>
            <a:ext cx="2408011" cy="1066800"/>
          </a:xfrm>
          <a:prstGeom prst="rect">
            <a:avLst/>
          </a:prstGeom>
          <a:noFill/>
        </p:spPr>
      </p:pic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0" y="1524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85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885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8858" name="Rectangle 10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353"/>
          <a:stretch/>
        </p:blipFill>
        <p:spPr bwMode="auto">
          <a:xfrm>
            <a:off x="4648200" y="2971800"/>
            <a:ext cx="1796143" cy="1066800"/>
          </a:xfrm>
          <a:prstGeom prst="rect">
            <a:avLst/>
          </a:prstGeom>
          <a:noFill/>
        </p:spPr>
      </p:pic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24500" y="5334000"/>
            <a:ext cx="1866900" cy="476250"/>
          </a:xfrm>
          <a:prstGeom prst="rect">
            <a:avLst/>
          </a:prstGeom>
          <a:noFill/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1800" y="5334000"/>
            <a:ext cx="781050" cy="476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130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Identifiable reparametrization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Spanning tree 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Rescaling: </a:t>
            </a:r>
          </a:p>
          <a:p>
            <a:endParaRPr lang="en-US" dirty="0" smtClean="0"/>
          </a:p>
          <a:p>
            <a:r>
              <a:rPr lang="en-US" dirty="0" smtClean="0"/>
              <a:t>Identifiable scaling reparametrization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8600" y="6172200"/>
            <a:ext cx="885825" cy="409575"/>
          </a:xfrm>
          <a:prstGeom prst="rect">
            <a:avLst/>
          </a:prstGeom>
          <a:noFill/>
        </p:spPr>
      </p:pic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9325" y="2667000"/>
            <a:ext cx="2505075" cy="1019175"/>
          </a:xfrm>
          <a:prstGeom prst="rect">
            <a:avLst/>
          </a:prstGeom>
          <a:noFill/>
        </p:spPr>
      </p:pic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0" y="147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0" y="2143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90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0902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1600" y="2819400"/>
            <a:ext cx="1847850" cy="666750"/>
          </a:xfrm>
          <a:prstGeom prst="rect">
            <a:avLst/>
          </a:prstGeom>
          <a:noFill/>
        </p:spPr>
      </p:pic>
      <p:sp>
        <p:nvSpPr>
          <p:cNvPr id="80904" name="Rectangle 8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90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0907" name="Rectangle 11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0910" name="Picture 1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4038600"/>
            <a:ext cx="1009650" cy="409575"/>
          </a:xfrm>
          <a:prstGeom prst="rect">
            <a:avLst/>
          </a:prstGeom>
          <a:noFill/>
        </p:spPr>
      </p:pic>
      <p:pic>
        <p:nvPicPr>
          <p:cNvPr id="80909" name="Picture 1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4038600"/>
            <a:ext cx="1457325" cy="409575"/>
          </a:xfrm>
          <a:prstGeom prst="rect">
            <a:avLst/>
          </a:prstGeom>
          <a:noFill/>
        </p:spPr>
      </p:pic>
      <p:pic>
        <p:nvPicPr>
          <p:cNvPr id="80908" name="Picture 1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4038600"/>
            <a:ext cx="1895475" cy="409575"/>
          </a:xfrm>
          <a:prstGeom prst="rect">
            <a:avLst/>
          </a:prstGeom>
          <a:noFill/>
        </p:spPr>
      </p:pic>
      <p:sp>
        <p:nvSpPr>
          <p:cNvPr id="80911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0912" name="Rectangle 16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913" name="Rectangle 17"/>
          <p:cNvSpPr>
            <a:spLocks noChangeArrowheads="1"/>
          </p:cNvSpPr>
          <p:nvPr/>
        </p:nvSpPr>
        <p:spPr bwMode="auto">
          <a:xfrm>
            <a:off x="0" y="1276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914" name="Rectangle 18"/>
          <p:cNvSpPr>
            <a:spLocks noChangeArrowheads="1"/>
          </p:cNvSpPr>
          <p:nvPr/>
        </p:nvSpPr>
        <p:spPr bwMode="auto">
          <a:xfrm>
            <a:off x="0" y="1685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429000" y="2133600"/>
            <a:ext cx="457200" cy="4572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4267200" y="1143000"/>
            <a:ext cx="457200" cy="4572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2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5105400" y="2133600"/>
            <a:ext cx="457200" cy="4572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3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27" name="Straight Arrow Connector 26"/>
          <p:cNvCxnSpPr>
            <a:stCxn id="24" idx="0"/>
          </p:cNvCxnSpPr>
          <p:nvPr/>
        </p:nvCxnSpPr>
        <p:spPr>
          <a:xfrm flipV="1">
            <a:off x="3657600" y="1447800"/>
            <a:ext cx="609600" cy="685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3810001" y="1600200"/>
            <a:ext cx="533399" cy="600355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4648200" y="1524000"/>
            <a:ext cx="533400" cy="6096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962400" y="2362200"/>
            <a:ext cx="10668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95425" y="4972050"/>
            <a:ext cx="5819775" cy="1276350"/>
          </a:xfrm>
          <a:prstGeom prst="rect">
            <a:avLst/>
          </a:prstGeom>
          <a:noFill/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0" y="1733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4" grpId="0" animBg="1"/>
      <p:bldP spid="25" grpId="0" animBg="1"/>
      <p:bldP spid="2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Main 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model with</a:t>
            </a:r>
          </a:p>
          <a:p>
            <a:pPr lvl="1"/>
            <a:r>
              <a:rPr lang="en-US" dirty="0" smtClean="0"/>
              <a:t>I/O in first compartment</a:t>
            </a:r>
          </a:p>
          <a:p>
            <a:pPr lvl="1"/>
            <a:r>
              <a:rPr lang="en-US" dirty="0" smtClean="0"/>
              <a:t>n leaks</a:t>
            </a:r>
          </a:p>
          <a:p>
            <a:pPr lvl="1"/>
            <a:r>
              <a:rPr lang="en-US" dirty="0" smtClean="0"/>
              <a:t>Strongly connected graph G</a:t>
            </a:r>
          </a:p>
          <a:p>
            <a:pPr>
              <a:buNone/>
            </a:pPr>
            <a:r>
              <a:rPr lang="en-US" dirty="0" smtClean="0"/>
              <a:t>    has an identifiable scaling </a:t>
            </a:r>
            <a:r>
              <a:rPr lang="en-US" dirty="0" err="1" smtClean="0"/>
              <a:t>reparametrization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all the monomial cycles are identifiable</a:t>
            </a:r>
          </a:p>
          <a:p>
            <a:pPr>
              <a:buNone/>
            </a:pPr>
            <a:r>
              <a:rPr lang="en-US" dirty="0" smtClean="0"/>
              <a:t>        </a:t>
            </a:r>
            <a:r>
              <a:rPr lang="en-US" i="1" dirty="0" smtClean="0"/>
              <a:t>dim </a:t>
            </a:r>
            <a:r>
              <a:rPr lang="en-US" i="1" dirty="0" err="1" smtClean="0"/>
              <a:t>im</a:t>
            </a:r>
            <a:r>
              <a:rPr lang="en-US" i="1" dirty="0" smtClean="0"/>
              <a:t> c </a:t>
            </a:r>
            <a:r>
              <a:rPr lang="en-US" dirty="0" smtClean="0"/>
              <a:t>= m+1</a:t>
            </a:r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0" y="147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0" y="2143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90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0904" name="Rectangle 8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90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0907" name="Rectangle 11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911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0912" name="Rectangle 16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913" name="Rectangle 17"/>
          <p:cNvSpPr>
            <a:spLocks noChangeArrowheads="1"/>
          </p:cNvSpPr>
          <p:nvPr/>
        </p:nvSpPr>
        <p:spPr bwMode="auto">
          <a:xfrm>
            <a:off x="0" y="1276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914" name="Rectangle 18"/>
          <p:cNvSpPr>
            <a:spLocks noChangeArrowheads="1"/>
          </p:cNvSpPr>
          <p:nvPr/>
        </p:nvSpPr>
        <p:spPr bwMode="auto">
          <a:xfrm>
            <a:off x="0" y="1685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0" y="1733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4953000"/>
            <a:ext cx="361950" cy="409575"/>
          </a:xfrm>
          <a:prstGeom prst="rect">
            <a:avLst/>
          </a:prstGeom>
          <a:noFill/>
        </p:spPr>
      </p:pic>
      <p:pic>
        <p:nvPicPr>
          <p:cNvPr id="26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4419600"/>
            <a:ext cx="361950" cy="409575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1219200" y="4876800"/>
            <a:ext cx="5950744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219200" y="2133600"/>
            <a:ext cx="5950744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Which graphs have this property?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Inductively strongly connected graphs when m=2n-2</a:t>
            </a:r>
          </a:p>
          <a:p>
            <a:pPr>
              <a:buNone/>
            </a:pPr>
            <a:r>
              <a:rPr lang="en-US" dirty="0" smtClean="0"/>
              <a:t>    Good: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Not complete characterization: 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438400" y="2895600"/>
            <a:ext cx="0" cy="990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 flipV="1">
            <a:off x="2667000" y="2895600"/>
            <a:ext cx="0" cy="990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038600" y="2819400"/>
            <a:ext cx="0" cy="990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 flipV="1">
            <a:off x="3238500" y="1943100"/>
            <a:ext cx="0" cy="990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V="1">
            <a:off x="3238500" y="2171701"/>
            <a:ext cx="0" cy="990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676245" y="2752445"/>
            <a:ext cx="1169147" cy="124534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2362200" y="3886200"/>
            <a:ext cx="457200" cy="4572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2286000" y="2362200"/>
            <a:ext cx="457200" cy="4572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2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3810000" y="2362200"/>
            <a:ext cx="457200" cy="4572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3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3810000" y="3886200"/>
            <a:ext cx="457200" cy="4572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4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 flipV="1">
            <a:off x="6248400" y="2895600"/>
            <a:ext cx="0" cy="990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10800000" flipV="1">
            <a:off x="6477000" y="2895600"/>
            <a:ext cx="0" cy="990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7772400" y="2895600"/>
            <a:ext cx="0" cy="990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16200000" flipV="1">
            <a:off x="7048500" y="2095501"/>
            <a:ext cx="0" cy="990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6486245" y="2752445"/>
            <a:ext cx="1169147" cy="124534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6172200" y="3886200"/>
            <a:ext cx="457200" cy="4572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6096000" y="2362200"/>
            <a:ext cx="457200" cy="4572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2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7620000" y="2362200"/>
            <a:ext cx="457200" cy="4572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3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7620000" y="3886200"/>
            <a:ext cx="457200" cy="4572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4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 rot="10800000" flipV="1">
            <a:off x="8001000" y="2895600"/>
            <a:ext cx="0" cy="990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6324600" y="5181600"/>
            <a:ext cx="0" cy="990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rot="10800000" flipV="1">
            <a:off x="6553200" y="5181600"/>
            <a:ext cx="0" cy="990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7924800" y="5105400"/>
            <a:ext cx="0" cy="990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rot="16200000" flipV="1">
            <a:off x="7124700" y="4381500"/>
            <a:ext cx="0" cy="990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6562445" y="5038445"/>
            <a:ext cx="1169147" cy="124534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6248400" y="6172200"/>
            <a:ext cx="457200" cy="4572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6172200" y="4648200"/>
            <a:ext cx="457200" cy="4572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2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7696200" y="4648200"/>
            <a:ext cx="457200" cy="4572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3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7696200" y="6172200"/>
            <a:ext cx="457200" cy="4572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4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77" name="Straight Arrow Connector 76"/>
          <p:cNvCxnSpPr/>
          <p:nvPr/>
        </p:nvCxnSpPr>
        <p:spPr>
          <a:xfrm flipH="1">
            <a:off x="6705600" y="5105400"/>
            <a:ext cx="1133755" cy="1133755"/>
          </a:xfrm>
          <a:prstGeom prst="straightConnector1">
            <a:avLst/>
          </a:prstGeom>
          <a:ln w="381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953000" y="25146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Bad: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8" grpId="0" animBg="1"/>
      <p:bldP spid="39" grpId="0" animBg="1"/>
      <p:bldP spid="40" grpId="0" animBg="1"/>
      <p:bldP spid="52" grpId="0" animBg="1"/>
      <p:bldP spid="59" grpId="0" animBg="1"/>
      <p:bldP spid="60" grpId="0" animBg="1"/>
      <p:bldP spid="61" grpId="0" animBg="1"/>
      <p:bldP spid="62" grpId="0" animBg="1"/>
      <p:bldP spid="70" grpId="0" animBg="1"/>
      <p:bldP spid="71" grpId="0" animBg="1"/>
      <p:bldP spid="72" grpId="0" animBg="1"/>
      <p:bldP spid="73" grpId="0" animBg="1"/>
      <p:bldP spid="3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Unidentifiable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Question 1: Can we always “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reparametrize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” an unidentifiable into an identifiable one?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Question 2: If a </a:t>
            </a:r>
            <a:r>
              <a:rPr lang="en-US" dirty="0" err="1" smtClean="0"/>
              <a:t>reparametrization</a:t>
            </a:r>
            <a:r>
              <a:rPr lang="en-US" dirty="0" smtClean="0"/>
              <a:t> exists, can we instead modify the original model to make it identifiable? </a:t>
            </a:r>
          </a:p>
          <a:p>
            <a:pPr marL="0" indent="0">
              <a:buNone/>
            </a:pPr>
            <a:endParaRPr lang="en-US" i="1" dirty="0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790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Model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800600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Input/Output</a:t>
            </a:r>
            <a:r>
              <a:rPr lang="en-US" dirty="0" smtClean="0"/>
              <a:t> in compartment 1</a:t>
            </a:r>
          </a:p>
          <a:p>
            <a:r>
              <a:rPr lang="en-US" dirty="0" smtClean="0"/>
              <a:t>Leaks from every compartment</a:t>
            </a:r>
          </a:p>
          <a:p>
            <a:r>
              <a:rPr lang="en-US" i="1" dirty="0" smtClean="0"/>
              <a:t>dim </a:t>
            </a:r>
            <a:r>
              <a:rPr lang="en-US" i="1" dirty="0" err="1" smtClean="0"/>
              <a:t>im</a:t>
            </a:r>
            <a:r>
              <a:rPr lang="en-US" i="1" dirty="0" smtClean="0"/>
              <a:t> c </a:t>
            </a:r>
            <a:r>
              <a:rPr lang="en-US" dirty="0" smtClean="0"/>
              <a:t>= m+1 = 5</a:t>
            </a:r>
          </a:p>
          <a:p>
            <a:r>
              <a:rPr lang="en-US" dirty="0" smtClean="0"/>
              <a:t>Identifiable cycles</a:t>
            </a:r>
          </a:p>
          <a:p>
            <a:endParaRPr lang="en-US" dirty="0" smtClean="0"/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1276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0" y="5638800"/>
            <a:ext cx="4486275" cy="409575"/>
          </a:xfrm>
          <a:prstGeom prst="rect">
            <a:avLst/>
          </a:prstGeom>
          <a:noFill/>
        </p:spPr>
      </p:pic>
      <p:cxnSp>
        <p:nvCxnSpPr>
          <p:cNvPr id="32" name="Straight Connector 31"/>
          <p:cNvCxnSpPr/>
          <p:nvPr/>
        </p:nvCxnSpPr>
        <p:spPr>
          <a:xfrm flipV="1">
            <a:off x="2971800" y="3276600"/>
            <a:ext cx="327118" cy="1747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2841718" y="3429000"/>
            <a:ext cx="152400" cy="1524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3581400" y="3505200"/>
            <a:ext cx="0" cy="53340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3276600" y="2895599"/>
            <a:ext cx="609600" cy="6096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1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4267200" y="1676400"/>
            <a:ext cx="609600" cy="6096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2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5410200" y="2895600"/>
            <a:ext cx="609600" cy="6096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3</a:t>
            </a:r>
            <a:endParaRPr lang="en-US" sz="4000" dirty="0">
              <a:solidFill>
                <a:schemeClr val="tx1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3581400" y="2057400"/>
            <a:ext cx="685800" cy="83820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3810000" y="2286000"/>
            <a:ext cx="622674" cy="698873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3886200" y="3276600"/>
            <a:ext cx="1524000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10800000">
            <a:off x="4800600" y="2133600"/>
            <a:ext cx="698874" cy="85127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4724400" y="1143000"/>
            <a:ext cx="381000" cy="53340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5943600" y="2438400"/>
            <a:ext cx="381000" cy="53340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 flipV="1">
            <a:off x="2819400" y="2590800"/>
            <a:ext cx="381000" cy="53340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Obtaining Identifiability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Starting with Model 2, how should we adjust model to obtain identifiability?</a:t>
            </a:r>
          </a:p>
          <a:p>
            <a:r>
              <a:rPr lang="en-US" dirty="0" smtClean="0"/>
              <a:t>Two options: Remove leaks or add input/output</a:t>
            </a:r>
          </a:p>
          <a:p>
            <a:endParaRPr lang="en-US" dirty="0" smtClean="0"/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1276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2971800" y="3276600"/>
            <a:ext cx="327118" cy="1747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2841718" y="3429000"/>
            <a:ext cx="152400" cy="1524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3581400" y="3505200"/>
            <a:ext cx="0" cy="53340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3276600" y="2895599"/>
            <a:ext cx="609600" cy="6096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1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4267200" y="1676400"/>
            <a:ext cx="609600" cy="6096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2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5410200" y="2895600"/>
            <a:ext cx="609600" cy="6096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3</a:t>
            </a:r>
            <a:endParaRPr lang="en-US" sz="4000" dirty="0">
              <a:solidFill>
                <a:schemeClr val="tx1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3581400" y="2057400"/>
            <a:ext cx="685800" cy="83820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3810000" y="2286000"/>
            <a:ext cx="622674" cy="698873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3886200" y="3276600"/>
            <a:ext cx="1524000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10800000">
            <a:off x="4800600" y="2133600"/>
            <a:ext cx="698874" cy="85127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4724400" y="1143000"/>
            <a:ext cx="381000" cy="53340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5943600" y="2438400"/>
            <a:ext cx="381000" cy="53340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 flipV="1">
            <a:off x="2819400" y="2590800"/>
            <a:ext cx="381000" cy="53340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Removing leaks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50292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Remove 2 leaks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i="1" dirty="0" smtClean="0"/>
          </a:p>
          <a:p>
            <a:r>
              <a:rPr lang="en-US" i="1" dirty="0" smtClean="0"/>
              <a:t>dim </a:t>
            </a:r>
            <a:r>
              <a:rPr lang="en-US" i="1" dirty="0" err="1" smtClean="0"/>
              <a:t>im</a:t>
            </a:r>
            <a:r>
              <a:rPr lang="en-US" i="1" dirty="0" smtClean="0"/>
              <a:t> c </a:t>
            </a:r>
            <a:r>
              <a:rPr lang="en-US" dirty="0" smtClean="0"/>
              <a:t>= 5</a:t>
            </a:r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1276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 flipV="1">
            <a:off x="2971800" y="3048000"/>
            <a:ext cx="327118" cy="1747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2841718" y="3200400"/>
            <a:ext cx="152400" cy="1524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3581400" y="3276600"/>
            <a:ext cx="0" cy="53340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3276600" y="2666999"/>
            <a:ext cx="609600" cy="6096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1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4267200" y="1447800"/>
            <a:ext cx="609600" cy="6096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2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5410200" y="2667000"/>
            <a:ext cx="609600" cy="6096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3</a:t>
            </a:r>
            <a:endParaRPr lang="en-US" sz="4000" dirty="0">
              <a:solidFill>
                <a:schemeClr val="tx1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3581400" y="1828800"/>
            <a:ext cx="685800" cy="83820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3810000" y="2057400"/>
            <a:ext cx="622674" cy="698873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3886200" y="3048000"/>
            <a:ext cx="1524000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rot="10800000">
            <a:off x="4800600" y="1905000"/>
            <a:ext cx="698874" cy="85127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4419600"/>
            <a:ext cx="5886450" cy="1190625"/>
          </a:xfrm>
          <a:prstGeom prst="rect">
            <a:avLst/>
          </a:prstGeom>
          <a:noFill/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8600" y="5562600"/>
            <a:ext cx="933450" cy="447675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1647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rot="5400000" flipV="1">
            <a:off x="2819400" y="2362200"/>
            <a:ext cx="381000" cy="53340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Theorem on Removing leaks</a:t>
            </a:r>
            <a:r>
              <a:rPr lang="en-US" baseline="30000" dirty="0" smtClean="0"/>
              <a:t>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534400" cy="55165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Starting with a model with:</a:t>
            </a:r>
          </a:p>
          <a:p>
            <a:pPr lvl="1"/>
            <a:r>
              <a:rPr lang="en-US" sz="2400" dirty="0" smtClean="0"/>
              <a:t>I/O in first compartment</a:t>
            </a:r>
          </a:p>
          <a:p>
            <a:pPr lvl="1"/>
            <a:r>
              <a:rPr lang="en-US" sz="2400" dirty="0" smtClean="0"/>
              <a:t>n leaks</a:t>
            </a:r>
          </a:p>
          <a:p>
            <a:pPr lvl="1"/>
            <a:r>
              <a:rPr lang="en-US" sz="2400" dirty="0" smtClean="0"/>
              <a:t>Strongly connected graph G</a:t>
            </a:r>
          </a:p>
          <a:p>
            <a:pPr lvl="1"/>
            <a:r>
              <a:rPr lang="en-US" sz="2400" i="1" dirty="0" smtClean="0"/>
              <a:t>dim </a:t>
            </a:r>
            <a:r>
              <a:rPr lang="en-US" sz="2400" i="1" dirty="0" err="1" smtClean="0"/>
              <a:t>im</a:t>
            </a:r>
            <a:r>
              <a:rPr lang="en-US" sz="2400" i="1" dirty="0" smtClean="0"/>
              <a:t> c </a:t>
            </a:r>
            <a:r>
              <a:rPr lang="en-US" sz="2400" dirty="0" smtClean="0"/>
              <a:t>= m+1</a:t>
            </a:r>
          </a:p>
          <a:p>
            <a:r>
              <a:rPr lang="en-US" sz="2400" dirty="0" smtClean="0"/>
              <a:t>Remove n-1 leaks       Local identifiability</a:t>
            </a:r>
          </a:p>
          <a:p>
            <a:r>
              <a:rPr lang="en-US" sz="2400" dirty="0" smtClean="0"/>
              <a:t>Ex: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1276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1647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3429000" y="5334000"/>
            <a:ext cx="609600" cy="6096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1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3429000" y="3733800"/>
            <a:ext cx="609600" cy="6096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2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5029200" y="3733800"/>
            <a:ext cx="609600" cy="6096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3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5029200" y="5334000"/>
            <a:ext cx="609600" cy="6096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4</a:t>
            </a:r>
            <a:endParaRPr lang="en-US" sz="4000" dirty="0">
              <a:solidFill>
                <a:schemeClr val="tx1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V="1">
            <a:off x="3657600" y="4343400"/>
            <a:ext cx="0" cy="99060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10800000" flipV="1">
            <a:off x="3886200" y="4343400"/>
            <a:ext cx="0" cy="99060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5334000" y="4343400"/>
            <a:ext cx="0" cy="99060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5400000" flipV="1">
            <a:off x="4533900" y="3390900"/>
            <a:ext cx="0" cy="99060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16200000" flipV="1">
            <a:off x="4533900" y="3619501"/>
            <a:ext cx="0" cy="99060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3" idx="5"/>
          </p:cNvCxnSpPr>
          <p:nvPr/>
        </p:nvCxnSpPr>
        <p:spPr>
          <a:xfrm>
            <a:off x="3949326" y="4254126"/>
            <a:ext cx="1115266" cy="1191465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3101882" y="5791201"/>
            <a:ext cx="327118" cy="1747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2971800" y="5943601"/>
            <a:ext cx="152400" cy="1524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3733800" y="5943601"/>
            <a:ext cx="0" cy="53340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5400000" flipV="1">
            <a:off x="2971800" y="5105400"/>
            <a:ext cx="381000" cy="53340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5334000" y="5943600"/>
            <a:ext cx="0" cy="53340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V="1">
            <a:off x="5334000" y="3200400"/>
            <a:ext cx="0" cy="53340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3733800" y="3200400"/>
            <a:ext cx="0" cy="53340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4200" y="2819400"/>
            <a:ext cx="361950" cy="409575"/>
          </a:xfrm>
          <a:prstGeom prst="rect">
            <a:avLst/>
          </a:prstGeom>
          <a:noFill/>
        </p:spPr>
      </p:pic>
      <p:sp>
        <p:nvSpPr>
          <p:cNvPr id="38" name="TextBox 37"/>
          <p:cNvSpPr txBox="1"/>
          <p:nvPr/>
        </p:nvSpPr>
        <p:spPr>
          <a:xfrm>
            <a:off x="-76200" y="6553200"/>
            <a:ext cx="922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30000" dirty="0" smtClean="0"/>
              <a:t>2 </a:t>
            </a:r>
            <a:r>
              <a:rPr lang="en-US" sz="1200" dirty="0" smtClean="0"/>
              <a:t>N. </a:t>
            </a:r>
            <a:r>
              <a:rPr lang="en-US" sz="1200" dirty="0" err="1" smtClean="0"/>
              <a:t>Meshkat</a:t>
            </a:r>
            <a:r>
              <a:rPr lang="en-US" sz="1200" dirty="0" smtClean="0"/>
              <a:t>, S. </a:t>
            </a:r>
            <a:r>
              <a:rPr lang="en-US" sz="1200" dirty="0" err="1" smtClean="0"/>
              <a:t>Sullivant</a:t>
            </a:r>
            <a:r>
              <a:rPr lang="en-US" sz="1200" dirty="0" smtClean="0"/>
              <a:t>, and M. Eisenberg, Identifiability results for several classes of linear compartment models, In preparation.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56" grpId="0" animBg="1"/>
      <p:bldP spid="3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Cooper\personal\nikki\MnMode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1700" y="1066800"/>
            <a:ext cx="4565994" cy="565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Example: Manganese Model</a:t>
            </a:r>
            <a:r>
              <a:rPr lang="en-US" baseline="30000" dirty="0" smtClean="0"/>
              <a:t>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1276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1647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76200" y="6400800"/>
            <a:ext cx="922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30000" dirty="0" smtClean="0"/>
              <a:t>3 </a:t>
            </a:r>
            <a:r>
              <a:rPr lang="en-US" sz="1200" dirty="0" smtClean="0"/>
              <a:t>P. K. Douglas, M. S. Cohen, and J. J. </a:t>
            </a:r>
            <a:r>
              <a:rPr lang="en-US" sz="1200" dirty="0" err="1" smtClean="0"/>
              <a:t>DiStefano</a:t>
            </a:r>
            <a:r>
              <a:rPr lang="en-US" sz="1200" dirty="0" smtClean="0"/>
              <a:t> III, Chronic exposure to </a:t>
            </a:r>
            <a:r>
              <a:rPr lang="en-US" sz="1200" dirty="0" err="1" smtClean="0"/>
              <a:t>Mn</a:t>
            </a:r>
            <a:r>
              <a:rPr lang="en-US" sz="1200" dirty="0" smtClean="0"/>
              <a:t> inhalation may have lasting effects: A physiologically-based </a:t>
            </a:r>
            <a:r>
              <a:rPr lang="en-US" sz="1200" dirty="0" err="1" smtClean="0"/>
              <a:t>toxico</a:t>
            </a:r>
            <a:r>
              <a:rPr lang="en-US" sz="1200" dirty="0" smtClean="0"/>
              <a:t>-kinetic model in rats, Toxicology and Environmental Chemistry 92 (2) (2010) 279-299.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Motivation: Question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Model 1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sz="2000" dirty="0" smtClean="0"/>
          </a:p>
          <a:p>
            <a:r>
              <a:rPr lang="en-US" u="sng" dirty="0" smtClean="0"/>
              <a:t>Model 2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0" y="1552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0" y="1552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71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2711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29111" y="5562600"/>
            <a:ext cx="866775" cy="409575"/>
          </a:xfrm>
          <a:prstGeom prst="rect">
            <a:avLst/>
          </a:prstGeom>
          <a:noFill/>
        </p:spPr>
      </p:pic>
      <p:sp>
        <p:nvSpPr>
          <p:cNvPr id="72713" name="Rectangle 9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71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2714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29112" y="3352800"/>
            <a:ext cx="866775" cy="409575"/>
          </a:xfrm>
          <a:prstGeom prst="rect">
            <a:avLst/>
          </a:prstGeom>
          <a:noFill/>
        </p:spPr>
      </p:pic>
      <p:sp>
        <p:nvSpPr>
          <p:cNvPr id="72716" name="Rectangle 12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0353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2209800"/>
            <a:ext cx="5095875" cy="1104900"/>
          </a:xfrm>
          <a:prstGeom prst="rect">
            <a:avLst/>
          </a:prstGeom>
          <a:noFill/>
        </p:spPr>
      </p:pic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0" y="1562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0356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4381500"/>
            <a:ext cx="5095875" cy="1104900"/>
          </a:xfrm>
          <a:prstGeom prst="rect">
            <a:avLst/>
          </a:prstGeom>
          <a:noFill/>
        </p:spPr>
      </p:pic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0" y="1562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Adding output to leak compartment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5257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Remove 1 leak and add 1 output to leak compartment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i="1" dirty="0" smtClean="0"/>
              <a:t>dim </a:t>
            </a:r>
            <a:r>
              <a:rPr lang="en-US" i="1" dirty="0" err="1" smtClean="0"/>
              <a:t>im</a:t>
            </a:r>
            <a:r>
              <a:rPr lang="en-US" i="1" dirty="0" smtClean="0"/>
              <a:t> c </a:t>
            </a:r>
            <a:r>
              <a:rPr lang="en-US" dirty="0" smtClean="0"/>
              <a:t>= 6</a:t>
            </a:r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1276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 rot="5400000" flipV="1">
            <a:off x="4244882" y="1524000"/>
            <a:ext cx="327118" cy="1747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4191000" y="1295400"/>
            <a:ext cx="152400" cy="1524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3581400" y="3581400"/>
            <a:ext cx="0" cy="53340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3276600" y="2971799"/>
            <a:ext cx="609600" cy="6096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1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4267200" y="1752600"/>
            <a:ext cx="609600" cy="6096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2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5410200" y="2971800"/>
            <a:ext cx="609600" cy="6096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3</a:t>
            </a:r>
            <a:endParaRPr lang="en-US" sz="4000" dirty="0">
              <a:solidFill>
                <a:schemeClr val="tx1"/>
              </a:solidFill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3581400" y="2133600"/>
            <a:ext cx="685800" cy="83820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3810000" y="2362200"/>
            <a:ext cx="622674" cy="698873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3886200" y="3352800"/>
            <a:ext cx="1524000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10800000">
            <a:off x="4800600" y="2209800"/>
            <a:ext cx="698874" cy="85127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2971800" y="3352800"/>
            <a:ext cx="327118" cy="1747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2841718" y="3505200"/>
            <a:ext cx="152400" cy="1524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Arrow Connector 53"/>
          <p:cNvCxnSpPr/>
          <p:nvPr/>
        </p:nvCxnSpPr>
        <p:spPr>
          <a:xfrm flipV="1">
            <a:off x="4648200" y="1219200"/>
            <a:ext cx="381000" cy="53340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4876800"/>
            <a:ext cx="5895975" cy="1190625"/>
          </a:xfrm>
          <a:prstGeom prst="rect">
            <a:avLst/>
          </a:prstGeom>
          <a:noFill/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1647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2095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2543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0" y="5943600"/>
            <a:ext cx="1057275" cy="447675"/>
          </a:xfrm>
          <a:prstGeom prst="rect">
            <a:avLst/>
          </a:prstGeom>
          <a:noFill/>
        </p:spPr>
      </p:pic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0" y="6334125"/>
            <a:ext cx="1076325" cy="447675"/>
          </a:xfrm>
          <a:prstGeom prst="rect">
            <a:avLst/>
          </a:prstGeom>
          <a:noFill/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1352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rot="5400000" flipV="1">
            <a:off x="2819400" y="2667000"/>
            <a:ext cx="381000" cy="53340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sz="3600" dirty="0" err="1" smtClean="0"/>
              <a:t>Thm</a:t>
            </a:r>
            <a:r>
              <a:rPr lang="en-US" sz="3600" dirty="0" smtClean="0"/>
              <a:t>: Removing leaks and adding inputs/outputs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534400" cy="53641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Starting with a model with:</a:t>
            </a:r>
          </a:p>
          <a:p>
            <a:pPr lvl="1"/>
            <a:r>
              <a:rPr lang="en-US" sz="2000" dirty="0" smtClean="0"/>
              <a:t>I/O in first compartment</a:t>
            </a:r>
          </a:p>
          <a:p>
            <a:pPr lvl="1"/>
            <a:r>
              <a:rPr lang="en-US" sz="2000" dirty="0" smtClean="0"/>
              <a:t>n leaks</a:t>
            </a:r>
          </a:p>
          <a:p>
            <a:pPr lvl="1"/>
            <a:r>
              <a:rPr lang="en-US" sz="2000" dirty="0" smtClean="0"/>
              <a:t>Strongly connected graph G</a:t>
            </a:r>
          </a:p>
          <a:p>
            <a:pPr lvl="1"/>
            <a:r>
              <a:rPr lang="en-US" sz="2000" i="1" dirty="0" smtClean="0"/>
              <a:t>dim </a:t>
            </a:r>
            <a:r>
              <a:rPr lang="en-US" sz="2000" i="1" dirty="0" err="1" smtClean="0"/>
              <a:t>im</a:t>
            </a:r>
            <a:r>
              <a:rPr lang="en-US" sz="2000" i="1" dirty="0" smtClean="0"/>
              <a:t> c </a:t>
            </a:r>
            <a:r>
              <a:rPr lang="en-US" sz="2000" dirty="0" smtClean="0"/>
              <a:t>= m+1</a:t>
            </a:r>
          </a:p>
          <a:p>
            <a:r>
              <a:rPr lang="en-US" sz="2400" dirty="0" smtClean="0"/>
              <a:t>Remove a subset of leaks so that every leak compartment has either input or output        Local identifiability</a:t>
            </a:r>
          </a:p>
          <a:p>
            <a:r>
              <a:rPr lang="en-US" sz="2400" dirty="0" smtClean="0"/>
              <a:t>Ex: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1276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1647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3800" y="3095625"/>
            <a:ext cx="361950" cy="409575"/>
          </a:xfrm>
          <a:prstGeom prst="rect">
            <a:avLst/>
          </a:prstGeom>
          <a:noFill/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3429000" y="5714999"/>
            <a:ext cx="609600" cy="6096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1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3429000" y="4114799"/>
            <a:ext cx="609600" cy="6096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2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5029200" y="4114799"/>
            <a:ext cx="609600" cy="6096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3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5029200" y="5714999"/>
            <a:ext cx="609600" cy="6096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4</a:t>
            </a:r>
            <a:endParaRPr lang="en-US" sz="4000" dirty="0">
              <a:solidFill>
                <a:schemeClr val="tx1"/>
              </a:solidFill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3657600" y="4724399"/>
            <a:ext cx="0" cy="99060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10800000" flipV="1">
            <a:off x="3886200" y="4724399"/>
            <a:ext cx="0" cy="99060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5334000" y="4724399"/>
            <a:ext cx="0" cy="99060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5400000" flipV="1">
            <a:off x="4533900" y="3771899"/>
            <a:ext cx="0" cy="99060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16200000" flipV="1">
            <a:off x="4533900" y="4000500"/>
            <a:ext cx="0" cy="99060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1" idx="5"/>
          </p:cNvCxnSpPr>
          <p:nvPr/>
        </p:nvCxnSpPr>
        <p:spPr>
          <a:xfrm>
            <a:off x="3949326" y="4635125"/>
            <a:ext cx="1115266" cy="1191465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3101882" y="6172200"/>
            <a:ext cx="327118" cy="1747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2971800" y="6324600"/>
            <a:ext cx="152400" cy="1524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3733800" y="6324600"/>
            <a:ext cx="0" cy="53340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5334000" y="6324600"/>
            <a:ext cx="0" cy="53340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10800000" flipV="1">
            <a:off x="5638800" y="5715000"/>
            <a:ext cx="327118" cy="1747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 rot="10800000">
            <a:off x="5943600" y="5638800"/>
            <a:ext cx="152400" cy="1524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/>
          <p:cNvCxnSpPr/>
          <p:nvPr/>
        </p:nvCxnSpPr>
        <p:spPr>
          <a:xfrm rot="5400000" flipV="1">
            <a:off x="2971800" y="5486399"/>
            <a:ext cx="381000" cy="53340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5334000" y="3581399"/>
            <a:ext cx="0" cy="53340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3733800" y="3581399"/>
            <a:ext cx="0" cy="53340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51" grpId="0" animBg="1"/>
      <p:bldP spid="5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Sufficient, not necessary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Harder to find </a:t>
            </a:r>
            <a:r>
              <a:rPr lang="en-US" i="1" dirty="0" smtClean="0"/>
              <a:t>general</a:t>
            </a:r>
            <a:r>
              <a:rPr lang="en-US" dirty="0" smtClean="0"/>
              <a:t> conditions if I/O not in leak compartment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   Identifiable                          Not identifiable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1276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1647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3581400" y="5334000"/>
            <a:ext cx="228600" cy="3271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 rot="5400000">
            <a:off x="3785315" y="5194479"/>
            <a:ext cx="152400" cy="1524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1371600" y="6248400"/>
            <a:ext cx="0" cy="53340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1066800" y="5638799"/>
            <a:ext cx="609600" cy="6096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1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2057400" y="4419600"/>
            <a:ext cx="609600" cy="6096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2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3200400" y="5638800"/>
            <a:ext cx="609600" cy="6096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3</a:t>
            </a:r>
            <a:endParaRPr lang="en-US" sz="4000" dirty="0">
              <a:solidFill>
                <a:schemeClr val="tx1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1371600" y="4800600"/>
            <a:ext cx="685800" cy="83820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1600200" y="5029200"/>
            <a:ext cx="622674" cy="698873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676400" y="6019800"/>
            <a:ext cx="1524000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0800000">
            <a:off x="2590800" y="4876800"/>
            <a:ext cx="698874" cy="85127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762000" y="6019800"/>
            <a:ext cx="327118" cy="1747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631918" y="6172200"/>
            <a:ext cx="152400" cy="1524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2438400" y="3886200"/>
            <a:ext cx="381000" cy="53340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6781800" y="4114800"/>
            <a:ext cx="228600" cy="3271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 rot="5400000">
            <a:off x="6985715" y="3975279"/>
            <a:ext cx="152400" cy="1524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5715000" y="6248400"/>
            <a:ext cx="0" cy="53340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5410200" y="5638799"/>
            <a:ext cx="609600" cy="6096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1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6400800" y="4419600"/>
            <a:ext cx="609600" cy="6096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2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7543800" y="5638800"/>
            <a:ext cx="609600" cy="6096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3</a:t>
            </a:r>
            <a:endParaRPr lang="en-US" sz="4000" dirty="0">
              <a:solidFill>
                <a:schemeClr val="tx1"/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5715000" y="4800600"/>
            <a:ext cx="685800" cy="83820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5943600" y="5029200"/>
            <a:ext cx="622674" cy="698873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6019800" y="6019800"/>
            <a:ext cx="1524000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10800000">
            <a:off x="6934200" y="4876800"/>
            <a:ext cx="698874" cy="85127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5105400" y="6019800"/>
            <a:ext cx="327118" cy="1747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4975318" y="6172200"/>
            <a:ext cx="152400" cy="1524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7924800" y="5105400"/>
            <a:ext cx="381000" cy="53340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 flipV="1">
            <a:off x="609600" y="5334000"/>
            <a:ext cx="381000" cy="53340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5400000" flipV="1">
            <a:off x="4953000" y="5334000"/>
            <a:ext cx="381000" cy="53340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Quiz!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Which of the following models are identifiable?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     (A)                           (B)                          (C)</a:t>
            </a:r>
          </a:p>
          <a:p>
            <a:endParaRPr lang="en-US" dirty="0" smtClean="0"/>
          </a:p>
          <a:p>
            <a:r>
              <a:rPr lang="en-US" sz="2400" dirty="0" smtClean="0"/>
              <a:t>Answer: B and C</a:t>
            </a: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5545" name="Rectangle 9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219200" y="3733800"/>
            <a:ext cx="990600" cy="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672726" y="3276599"/>
            <a:ext cx="609600" cy="6096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1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2209800" y="3276600"/>
            <a:ext cx="609600" cy="6096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2</a:t>
            </a:r>
            <a:endParaRPr lang="en-US" sz="4000" dirty="0">
              <a:solidFill>
                <a:schemeClr val="tx1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295400" y="3429000"/>
            <a:ext cx="990600" cy="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990600" y="3886200"/>
            <a:ext cx="0" cy="53340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143000" y="2971800"/>
            <a:ext cx="228600" cy="3271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 rot="5400000">
            <a:off x="1371600" y="2832279"/>
            <a:ext cx="152400" cy="1524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2514600" y="3886200"/>
            <a:ext cx="0" cy="53340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4114800" y="3733800"/>
            <a:ext cx="990600" cy="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3568326" y="3276599"/>
            <a:ext cx="609600" cy="6096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1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105400" y="3276600"/>
            <a:ext cx="609600" cy="6096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2</a:t>
            </a:r>
            <a:endParaRPr lang="en-US" sz="4000" dirty="0">
              <a:solidFill>
                <a:schemeClr val="tx1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4191000" y="3429000"/>
            <a:ext cx="990600" cy="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3886200" y="3886200"/>
            <a:ext cx="0" cy="53340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4038600" y="2971800"/>
            <a:ext cx="228600" cy="3271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 rot="5400000">
            <a:off x="4267200" y="2832279"/>
            <a:ext cx="152400" cy="1524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8229600" y="3886200"/>
            <a:ext cx="0" cy="53340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6934200" y="3733800"/>
            <a:ext cx="990600" cy="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6387726" y="3276599"/>
            <a:ext cx="609600" cy="6096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1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7924800" y="3276600"/>
            <a:ext cx="609600" cy="6096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2</a:t>
            </a:r>
            <a:endParaRPr lang="en-US" sz="4000" dirty="0">
              <a:solidFill>
                <a:schemeClr val="tx1"/>
              </a:solidFill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7010400" y="3429000"/>
            <a:ext cx="990600" cy="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6705600" y="3886200"/>
            <a:ext cx="0" cy="53340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6858000" y="2971800"/>
            <a:ext cx="228600" cy="3271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 rot="5400000">
            <a:off x="7086600" y="2832279"/>
            <a:ext cx="152400" cy="1524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381000" y="2819400"/>
            <a:ext cx="381000" cy="53340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3276600" y="2819400"/>
            <a:ext cx="381000" cy="53340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6096000" y="2819400"/>
            <a:ext cx="381000" cy="53340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7772400" y="2743200"/>
            <a:ext cx="381000" cy="53340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Identifiability Problem for Nonlinear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our model is nonlinear?</a:t>
            </a:r>
          </a:p>
          <a:p>
            <a:r>
              <a:rPr lang="en-US" dirty="0" smtClean="0"/>
              <a:t>Same process:</a:t>
            </a:r>
          </a:p>
          <a:p>
            <a:pPr lvl="1"/>
            <a:r>
              <a:rPr lang="en-US" dirty="0" smtClean="0"/>
              <a:t>Find I/O equations</a:t>
            </a:r>
          </a:p>
          <a:p>
            <a:pPr lvl="1"/>
            <a:r>
              <a:rPr lang="en-US" dirty="0" smtClean="0"/>
              <a:t>Test injectivity of coefficient map</a:t>
            </a:r>
          </a:p>
        </p:txBody>
      </p:sp>
      <p:sp>
        <p:nvSpPr>
          <p:cNvPr id="6" name="Rectangle 5"/>
          <p:cNvSpPr/>
          <p:nvPr/>
        </p:nvSpPr>
        <p:spPr>
          <a:xfrm>
            <a:off x="1219200" y="4038600"/>
            <a:ext cx="5950744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0" y="1400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19200" y="2743200"/>
            <a:ext cx="5950744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0" y="1009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0" y="1609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114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1145" name="Rectangle 9"/>
          <p:cNvSpPr>
            <a:spLocks noChangeArrowheads="1"/>
          </p:cNvSpPr>
          <p:nvPr/>
        </p:nvSpPr>
        <p:spPr bwMode="auto">
          <a:xfrm>
            <a:off x="0" y="1009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830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4352925"/>
            <a:ext cx="5048250" cy="600075"/>
          </a:xfrm>
          <a:prstGeom prst="rect">
            <a:avLst/>
          </a:prstGeom>
          <a:noFill/>
        </p:spPr>
      </p:pic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0" y="1057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Identifiability Problem for Nonlinear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our model is nonlinear?</a:t>
            </a:r>
          </a:p>
          <a:p>
            <a:r>
              <a:rPr lang="en-US" dirty="0" smtClean="0"/>
              <a:t>Same process:</a:t>
            </a:r>
          </a:p>
          <a:p>
            <a:pPr lvl="1"/>
            <a:r>
              <a:rPr lang="en-US" dirty="0" smtClean="0"/>
              <a:t>Find I/O equations</a:t>
            </a:r>
          </a:p>
          <a:p>
            <a:pPr lvl="1"/>
            <a:r>
              <a:rPr lang="en-US" dirty="0" smtClean="0"/>
              <a:t>Test injectivity of coefficient map</a:t>
            </a:r>
          </a:p>
        </p:txBody>
      </p:sp>
      <p:sp>
        <p:nvSpPr>
          <p:cNvPr id="6" name="Rectangle 5"/>
          <p:cNvSpPr/>
          <p:nvPr/>
        </p:nvSpPr>
        <p:spPr>
          <a:xfrm>
            <a:off x="1219200" y="4038600"/>
            <a:ext cx="5950744" cy="1143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0" y="1400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19200" y="3276600"/>
            <a:ext cx="5950744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0" y="1009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0" y="1609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0" y="1609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5238" name="Rectangle 6"/>
          <p:cNvSpPr>
            <a:spLocks noChangeArrowheads="1"/>
          </p:cNvSpPr>
          <p:nvPr/>
        </p:nvSpPr>
        <p:spPr bwMode="auto">
          <a:xfrm>
            <a:off x="0" y="1543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625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4114800"/>
            <a:ext cx="5848350" cy="1047750"/>
          </a:xfrm>
          <a:prstGeom prst="rect">
            <a:avLst/>
          </a:prstGeom>
          <a:noFill/>
        </p:spPr>
      </p:pic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0" y="1504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152400"/>
            <a:ext cx="3771900" cy="12954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Example: Nonlinear 2-Compartment Model</a:t>
            </a:r>
            <a:endParaRPr lang="en-US" sz="3200" dirty="0"/>
          </a:p>
        </p:txBody>
      </p:sp>
      <p:grpSp>
        <p:nvGrpSpPr>
          <p:cNvPr id="4" name="Group 18"/>
          <p:cNvGrpSpPr/>
          <p:nvPr/>
        </p:nvGrpSpPr>
        <p:grpSpPr>
          <a:xfrm>
            <a:off x="533400" y="262128"/>
            <a:ext cx="6019800" cy="4614672"/>
            <a:chOff x="1524000" y="1066800"/>
            <a:chExt cx="6019800" cy="4614672"/>
          </a:xfrm>
        </p:grpSpPr>
        <p:sp>
          <p:nvSpPr>
            <p:cNvPr id="20" name="Oval 19"/>
            <p:cNvSpPr/>
            <p:nvPr/>
          </p:nvSpPr>
          <p:spPr>
            <a:xfrm>
              <a:off x="2438400" y="2438400"/>
              <a:ext cx="1981200" cy="19812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 smtClean="0">
                  <a:solidFill>
                    <a:schemeClr val="tx1"/>
                  </a:solidFill>
                </a:rPr>
                <a:t> x</a:t>
              </a:r>
              <a:r>
                <a:rPr lang="en-US" sz="6000" baseline="-25000" dirty="0" smtClean="0">
                  <a:solidFill>
                    <a:schemeClr val="tx1"/>
                  </a:solidFill>
                </a:rPr>
                <a:t>1</a:t>
              </a:r>
              <a:endParaRPr lang="en-US" sz="6000" dirty="0">
                <a:solidFill>
                  <a:schemeClr val="tx1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5562600" y="2438400"/>
              <a:ext cx="1981200" cy="19812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 smtClean="0">
                  <a:solidFill>
                    <a:schemeClr val="tx1"/>
                  </a:solidFill>
                </a:rPr>
                <a:t>x</a:t>
              </a:r>
              <a:r>
                <a:rPr lang="en-US" sz="6000" baseline="-25000" dirty="0" smtClean="0">
                  <a:solidFill>
                    <a:schemeClr val="tx1"/>
                  </a:solidFill>
                </a:rPr>
                <a:t>2</a:t>
              </a:r>
              <a:endParaRPr lang="en-US" sz="6000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4376928" y="3124200"/>
              <a:ext cx="1261872" cy="1588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>
              <a:off x="4343400" y="3733800"/>
              <a:ext cx="1261872" cy="1588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16200000" flipH="1">
              <a:off x="2797270" y="5049742"/>
              <a:ext cx="1261872" cy="1588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rot="16200000" flipH="1">
              <a:off x="5923058" y="5049742"/>
              <a:ext cx="1261872" cy="1588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16200000" flipH="1">
              <a:off x="1959069" y="1773142"/>
              <a:ext cx="880872" cy="839788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5400000">
              <a:off x="3979958" y="1812830"/>
              <a:ext cx="880872" cy="760412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oval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4495800" y="2362200"/>
              <a:ext cx="762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/>
                <a:t>k</a:t>
              </a:r>
              <a:r>
                <a:rPr lang="en-US" sz="4000" baseline="-25000" dirty="0" smtClean="0"/>
                <a:t>21</a:t>
              </a:r>
              <a:endParaRPr lang="en-US" sz="40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648200" y="3711714"/>
              <a:ext cx="762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/>
                <a:t>k</a:t>
              </a:r>
              <a:r>
                <a:rPr lang="en-US" sz="4000" baseline="-25000" dirty="0" smtClean="0"/>
                <a:t>12</a:t>
              </a:r>
              <a:endParaRPr lang="en-US" sz="40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791200" y="4495800"/>
              <a:ext cx="762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/>
                <a:t>k</a:t>
              </a:r>
              <a:r>
                <a:rPr lang="en-US" sz="4000" baseline="-25000" dirty="0" smtClean="0"/>
                <a:t>02</a:t>
              </a:r>
              <a:endParaRPr lang="en-US" sz="40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953000" y="1066800"/>
              <a:ext cx="762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/>
                <a:t>y</a:t>
              </a:r>
              <a:endParaRPr lang="en-US" sz="40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524000" y="1109472"/>
              <a:ext cx="914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/>
                <a:t>u</a:t>
              </a:r>
              <a:endParaRPr lang="en-US" sz="4000" baseline="-25000" dirty="0"/>
            </a:p>
          </p:txBody>
        </p:sp>
      </p:grp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953000" y="88826"/>
            <a:ext cx="4038600" cy="14351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905000" y="4953000"/>
            <a:ext cx="5943600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3657600"/>
            <a:ext cx="1247775" cy="93345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1390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3600" y="5867400"/>
            <a:ext cx="3848100" cy="447675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6324600"/>
            <a:ext cx="933450" cy="447675"/>
          </a:xfrm>
          <a:prstGeom prst="rect">
            <a:avLst/>
          </a:prstGeom>
          <a:noFill/>
        </p:spPr>
      </p:pic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1323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1771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2219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0" y="2962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5000625"/>
            <a:ext cx="5505450" cy="866775"/>
          </a:xfrm>
          <a:prstGeom prst="rect">
            <a:avLst/>
          </a:prstGeom>
          <a:noFill/>
        </p:spPr>
      </p:pic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0" y="1323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Nonlinear 2-compartment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I/O </a:t>
            </a:r>
            <a:r>
              <a:rPr lang="en-US" dirty="0" err="1" smtClean="0"/>
              <a:t>eqn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1276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1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2514600"/>
            <a:ext cx="5943600" cy="2505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Nonlinear 2-compartment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I/O </a:t>
            </a:r>
            <a:r>
              <a:rPr lang="en-US" dirty="0" err="1" smtClean="0"/>
              <a:t>eqn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Globally identifiable</a:t>
            </a:r>
            <a:endParaRPr lang="en-US" dirty="0"/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1276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728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2514600"/>
            <a:ext cx="5943600" cy="2505075"/>
          </a:xfrm>
          <a:prstGeom prst="rect">
            <a:avLst/>
          </a:prstGeom>
          <a:noFill/>
        </p:spPr>
      </p:pic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0" y="2962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Nonlinear 2-compartment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I/O </a:t>
            </a:r>
            <a:r>
              <a:rPr lang="en-US" dirty="0" err="1" smtClean="0"/>
              <a:t>eqn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Globally identifiable</a:t>
            </a:r>
            <a:endParaRPr lang="en-US" dirty="0"/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1276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0" y="2962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5475" name="Rectangle 3"/>
          <p:cNvSpPr>
            <a:spLocks noChangeArrowheads="1"/>
          </p:cNvSpPr>
          <p:nvPr/>
        </p:nvSpPr>
        <p:spPr bwMode="auto">
          <a:xfrm>
            <a:off x="0" y="2962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4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5478" name="Rectangle 6"/>
          <p:cNvSpPr>
            <a:spLocks noChangeArrowheads="1"/>
          </p:cNvSpPr>
          <p:nvPr/>
        </p:nvSpPr>
        <p:spPr bwMode="auto">
          <a:xfrm>
            <a:off x="0" y="2962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48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5479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2514600"/>
            <a:ext cx="5943600" cy="2505075"/>
          </a:xfrm>
          <a:prstGeom prst="rect">
            <a:avLst/>
          </a:prstGeom>
          <a:noFill/>
        </p:spPr>
      </p:pic>
      <p:sp>
        <p:nvSpPr>
          <p:cNvPr id="105481" name="Rectangle 9"/>
          <p:cNvSpPr>
            <a:spLocks noChangeArrowheads="1"/>
          </p:cNvSpPr>
          <p:nvPr/>
        </p:nvSpPr>
        <p:spPr bwMode="auto">
          <a:xfrm>
            <a:off x="0" y="2962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2209800"/>
            <a:ext cx="5095875" cy="1104900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Motivation: Question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Model 1</a:t>
            </a:r>
            <a:r>
              <a:rPr lang="en-US" dirty="0" smtClean="0"/>
              <a:t>: </a:t>
            </a:r>
            <a:r>
              <a:rPr lang="en-US" b="1" u="sng" dirty="0" smtClean="0">
                <a:solidFill>
                  <a:srgbClr val="FF0000"/>
                </a:solidFill>
              </a:rPr>
              <a:t>No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ID scaling reparametrization!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sz="2000" dirty="0" smtClean="0"/>
          </a:p>
          <a:p>
            <a:r>
              <a:rPr lang="en-US" u="sng" dirty="0" smtClean="0"/>
              <a:t>Model 2</a:t>
            </a:r>
            <a:r>
              <a:rPr lang="en-US" dirty="0" smtClean="0"/>
              <a:t>: ID scaling reparametrization:</a:t>
            </a:r>
            <a:endParaRPr lang="en-US" dirty="0"/>
          </a:p>
        </p:txBody>
      </p:sp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0" y="1514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71975" y="5638799"/>
            <a:ext cx="885825" cy="409575"/>
          </a:xfrm>
          <a:prstGeom prst="rect">
            <a:avLst/>
          </a:prstGeom>
          <a:noFill/>
        </p:spPr>
      </p:pic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29112" y="3352800"/>
            <a:ext cx="866775" cy="409575"/>
          </a:xfrm>
          <a:prstGeom prst="rect">
            <a:avLst/>
          </a:prstGeom>
          <a:noFill/>
        </p:spPr>
      </p:pic>
      <p:sp>
        <p:nvSpPr>
          <p:cNvPr id="5" name="Multiply 4"/>
          <p:cNvSpPr/>
          <p:nvPr/>
        </p:nvSpPr>
        <p:spPr>
          <a:xfrm>
            <a:off x="228600" y="1905000"/>
            <a:ext cx="9144000" cy="1752600"/>
          </a:xfrm>
          <a:prstGeom prst="mathMultiply">
            <a:avLst>
              <a:gd name="adj1" fmla="val 656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8305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4286250"/>
            <a:ext cx="5819775" cy="1276350"/>
          </a:xfrm>
          <a:prstGeom prst="rect">
            <a:avLst/>
          </a:prstGeom>
          <a:noFill/>
        </p:spPr>
      </p:pic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0" y="1733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8310" name="Rectangle 6"/>
          <p:cNvSpPr>
            <a:spLocks noChangeArrowheads="1"/>
          </p:cNvSpPr>
          <p:nvPr/>
        </p:nvSpPr>
        <p:spPr bwMode="auto">
          <a:xfrm>
            <a:off x="0" y="1562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Nonlinear 2-compartment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I/O </a:t>
            </a:r>
            <a:r>
              <a:rPr lang="en-US" dirty="0" err="1" smtClean="0"/>
              <a:t>eqn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Globally identifiable</a:t>
            </a:r>
            <a:endParaRPr lang="en-US" dirty="0"/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1276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0" y="2962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2514600"/>
            <a:ext cx="5943600" cy="2505075"/>
          </a:xfrm>
          <a:prstGeom prst="rect">
            <a:avLst/>
          </a:prstGeom>
          <a:noFill/>
        </p:spPr>
      </p:pic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0" y="2962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Nonlinear 2-compartment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I/O </a:t>
            </a:r>
            <a:r>
              <a:rPr lang="en-US" dirty="0" err="1" smtClean="0"/>
              <a:t>eqn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Globally identifiable</a:t>
            </a:r>
            <a:endParaRPr lang="en-US" dirty="0"/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1276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0" y="2962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0" y="2962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138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2514600"/>
            <a:ext cx="5943600" cy="2505075"/>
          </a:xfrm>
          <a:prstGeom prst="rect">
            <a:avLst/>
          </a:prstGeom>
          <a:noFill/>
        </p:spPr>
      </p:pic>
      <p:sp>
        <p:nvSpPr>
          <p:cNvPr id="101382" name="Rectangle 6"/>
          <p:cNvSpPr>
            <a:spLocks noChangeArrowheads="1"/>
          </p:cNvSpPr>
          <p:nvPr/>
        </p:nvSpPr>
        <p:spPr bwMode="auto">
          <a:xfrm>
            <a:off x="0" y="2962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Nonlinear 2-compartment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I/O </a:t>
            </a:r>
            <a:r>
              <a:rPr lang="en-US" dirty="0" err="1" smtClean="0"/>
              <a:t>eqn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Globally identifiable</a:t>
            </a:r>
            <a:endParaRPr lang="en-US" dirty="0"/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1276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0" y="2962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0" y="2962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933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2514600"/>
            <a:ext cx="5943600" cy="2505075"/>
          </a:xfrm>
          <a:prstGeom prst="rect">
            <a:avLst/>
          </a:prstGeom>
          <a:noFill/>
        </p:spPr>
      </p:pic>
      <p:sp>
        <p:nvSpPr>
          <p:cNvPr id="99334" name="Rectangle 6"/>
          <p:cNvSpPr>
            <a:spLocks noChangeArrowheads="1"/>
          </p:cNvSpPr>
          <p:nvPr/>
        </p:nvSpPr>
        <p:spPr bwMode="auto">
          <a:xfrm>
            <a:off x="0" y="2962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Nonlinear 2-compartment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I/O </a:t>
            </a:r>
            <a:r>
              <a:rPr lang="en-US" dirty="0" err="1" smtClean="0"/>
              <a:t>eqn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Globally identifiable</a:t>
            </a:r>
            <a:endParaRPr lang="en-US" dirty="0"/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1276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0" y="2962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0" y="2962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75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752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2514600"/>
            <a:ext cx="5943600" cy="2505075"/>
          </a:xfrm>
          <a:prstGeom prst="rect">
            <a:avLst/>
          </a:prstGeom>
          <a:noFill/>
        </p:spPr>
      </p:pic>
      <p:sp>
        <p:nvSpPr>
          <p:cNvPr id="107523" name="Rectangle 3"/>
          <p:cNvSpPr>
            <a:spLocks noChangeArrowheads="1"/>
          </p:cNvSpPr>
          <p:nvPr/>
        </p:nvSpPr>
        <p:spPr bwMode="auto">
          <a:xfrm>
            <a:off x="0" y="2962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Differential algebra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How to find I/O equations for nonlinear models?</a:t>
            </a:r>
          </a:p>
          <a:p>
            <a:r>
              <a:rPr lang="en-US" dirty="0" smtClean="0"/>
              <a:t>Differential elimination</a:t>
            </a:r>
          </a:p>
          <a:p>
            <a:pPr lvl="1"/>
            <a:r>
              <a:rPr lang="en-US" dirty="0" smtClean="0"/>
              <a:t>Differentiation + Gröbner Basis</a:t>
            </a:r>
          </a:p>
          <a:p>
            <a:pPr lvl="1"/>
            <a:r>
              <a:rPr lang="en-US" dirty="0" smtClean="0"/>
              <a:t>Differential Gröbner Basis </a:t>
            </a:r>
          </a:p>
          <a:p>
            <a:pPr lvl="2"/>
            <a:r>
              <a:rPr lang="en-US" dirty="0" smtClean="0"/>
              <a:t>Rosenfeld-Gröbner in Maple</a:t>
            </a:r>
          </a:p>
          <a:p>
            <a:pPr lvl="1"/>
            <a:r>
              <a:rPr lang="en-US" dirty="0" err="1" smtClean="0"/>
              <a:t>Ritt’s</a:t>
            </a:r>
            <a:r>
              <a:rPr lang="en-US" dirty="0" smtClean="0"/>
              <a:t> pseudo-division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1276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00200" y="4191000"/>
            <a:ext cx="38862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Example on </a:t>
            </a:r>
            <a:r>
              <a:rPr lang="en-US" dirty="0" err="1" smtClean="0"/>
              <a:t>Lotka-Volterra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Equations: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Commands in Maple:</a:t>
            </a:r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1276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005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1981200"/>
            <a:ext cx="2466975" cy="447675"/>
          </a:xfrm>
          <a:prstGeom prst="rect">
            <a:avLst/>
          </a:prstGeom>
          <a:noFill/>
        </p:spPr>
      </p:pic>
      <p:pic>
        <p:nvPicPr>
          <p:cNvPr id="130049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2400" y="2905125"/>
            <a:ext cx="933450" cy="447675"/>
          </a:xfrm>
          <a:prstGeom prst="rect">
            <a:avLst/>
          </a:prstGeom>
          <a:noFill/>
        </p:spPr>
      </p:pic>
      <p:sp>
        <p:nvSpPr>
          <p:cNvPr id="130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0053" name="Rectangle 5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0054" name="Rectangle 6"/>
          <p:cNvSpPr>
            <a:spLocks noChangeArrowheads="1"/>
          </p:cNvSpPr>
          <p:nvPr/>
        </p:nvSpPr>
        <p:spPr bwMode="auto">
          <a:xfrm>
            <a:off x="0" y="1352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0055" name="Rectangle 7"/>
          <p:cNvSpPr>
            <a:spLocks noChangeArrowheads="1"/>
          </p:cNvSpPr>
          <p:nvPr/>
        </p:nvSpPr>
        <p:spPr bwMode="auto">
          <a:xfrm>
            <a:off x="0" y="1800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005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0056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2447925"/>
            <a:ext cx="2714625" cy="447675"/>
          </a:xfrm>
          <a:prstGeom prst="rect">
            <a:avLst/>
          </a:prstGeom>
          <a:noFill/>
        </p:spPr>
      </p:pic>
      <p:sp>
        <p:nvSpPr>
          <p:cNvPr id="130058" name="Rectangle 10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2" name="Picture 3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6478" y="4562476"/>
            <a:ext cx="6580122" cy="695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2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5486400"/>
            <a:ext cx="638175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3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" y="6019800"/>
            <a:ext cx="3552822" cy="30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5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7668" y="4114800"/>
            <a:ext cx="2622732" cy="29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Example on </a:t>
            </a:r>
            <a:r>
              <a:rPr lang="en-US" dirty="0" err="1" smtClean="0"/>
              <a:t>Lotka-Volterra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Equations: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Rosenfeld-Gröbner gives:</a:t>
            </a:r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1276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005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1981200"/>
            <a:ext cx="2466975" cy="447675"/>
          </a:xfrm>
          <a:prstGeom prst="rect">
            <a:avLst/>
          </a:prstGeom>
          <a:noFill/>
        </p:spPr>
      </p:pic>
      <p:pic>
        <p:nvPicPr>
          <p:cNvPr id="130049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2400" y="2905125"/>
            <a:ext cx="933450" cy="447675"/>
          </a:xfrm>
          <a:prstGeom prst="rect">
            <a:avLst/>
          </a:prstGeom>
          <a:noFill/>
        </p:spPr>
      </p:pic>
      <p:sp>
        <p:nvSpPr>
          <p:cNvPr id="130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0053" name="Rectangle 5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0054" name="Rectangle 6"/>
          <p:cNvSpPr>
            <a:spLocks noChangeArrowheads="1"/>
          </p:cNvSpPr>
          <p:nvPr/>
        </p:nvSpPr>
        <p:spPr bwMode="auto">
          <a:xfrm>
            <a:off x="0" y="1352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0055" name="Rectangle 7"/>
          <p:cNvSpPr>
            <a:spLocks noChangeArrowheads="1"/>
          </p:cNvSpPr>
          <p:nvPr/>
        </p:nvSpPr>
        <p:spPr bwMode="auto">
          <a:xfrm>
            <a:off x="0" y="1800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1" name="Picture 3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8166" y="3971926"/>
            <a:ext cx="7637770" cy="2657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05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0056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2447925"/>
            <a:ext cx="2714625" cy="447675"/>
          </a:xfrm>
          <a:prstGeom prst="rect">
            <a:avLst/>
          </a:prstGeom>
          <a:noFill/>
        </p:spPr>
      </p:pic>
      <p:sp>
        <p:nvSpPr>
          <p:cNvPr id="130058" name="Rectangle 10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Example: Nonlinear HIV Model</a:t>
            </a:r>
            <a:r>
              <a:rPr lang="en-US" baseline="30000" dirty="0" smtClean="0"/>
              <a:t>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Model equations: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Parameter vector: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i="1" dirty="0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790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1981200"/>
            <a:ext cx="3533775" cy="476250"/>
          </a:xfrm>
          <a:prstGeom prst="rect">
            <a:avLst/>
          </a:prstGeom>
          <a:noFill/>
        </p:spPr>
      </p:pic>
      <p:pic>
        <p:nvPicPr>
          <p:cNvPr id="8" name="Picture 3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2514600"/>
            <a:ext cx="4381500" cy="476250"/>
          </a:xfrm>
          <a:prstGeom prst="rect">
            <a:avLst/>
          </a:prstGeom>
          <a:noFill/>
        </p:spPr>
      </p:pic>
      <p:pic>
        <p:nvPicPr>
          <p:cNvPr id="9" name="Picture 3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3105150"/>
            <a:ext cx="4391025" cy="476250"/>
          </a:xfrm>
          <a:prstGeom prst="rect">
            <a:avLst/>
          </a:prstGeom>
          <a:noFill/>
        </p:spPr>
      </p:pic>
      <p:pic>
        <p:nvPicPr>
          <p:cNvPr id="10" name="Picture 3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38450" y="3657600"/>
            <a:ext cx="2724150" cy="476250"/>
          </a:xfrm>
          <a:prstGeom prst="rect">
            <a:avLst/>
          </a:prstGeom>
          <a:noFill/>
        </p:spPr>
      </p:pic>
      <p:pic>
        <p:nvPicPr>
          <p:cNvPr id="11" name="Picture 3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4191000"/>
            <a:ext cx="1143000" cy="476250"/>
          </a:xfrm>
          <a:prstGeom prst="rect">
            <a:avLst/>
          </a:prstGeom>
          <a:noFill/>
        </p:spPr>
      </p:pic>
      <p:pic>
        <p:nvPicPr>
          <p:cNvPr id="12" name="Picture 3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4648200"/>
            <a:ext cx="1162050" cy="476250"/>
          </a:xfrm>
          <a:prstGeom prst="rect">
            <a:avLst/>
          </a:prstGeom>
          <a:noFill/>
        </p:spPr>
      </p:pic>
      <p:pic>
        <p:nvPicPr>
          <p:cNvPr id="14" name="Picture 4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5486400"/>
            <a:ext cx="5219700" cy="47625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33400" y="60960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aseline="30000" dirty="0" smtClean="0"/>
              <a:t>4 </a:t>
            </a:r>
            <a:r>
              <a:rPr lang="en-US" sz="2000" dirty="0" smtClean="0"/>
              <a:t>X. Xia and C. H. Moog, Identifiability of nonlinear systems with application to HIV/AIDS models, </a:t>
            </a:r>
            <a:r>
              <a:rPr lang="en-US" sz="2000" i="1" dirty="0" smtClean="0"/>
              <a:t>IEEE Trans </a:t>
            </a:r>
            <a:r>
              <a:rPr lang="en-US" sz="2000" i="1" dirty="0" err="1" smtClean="0"/>
              <a:t>Autom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Contr</a:t>
            </a:r>
            <a:r>
              <a:rPr lang="en-US" sz="2000" i="1" dirty="0" smtClean="0"/>
              <a:t> </a:t>
            </a:r>
            <a:r>
              <a:rPr lang="en-US" sz="2000" dirty="0" smtClean="0"/>
              <a:t>48 (2003), 330-336.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Input-Output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Rosenfeld-Gröbner gives two equations: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Coefficient map </a:t>
            </a:r>
          </a:p>
          <a:p>
            <a:pPr lvl="1"/>
            <a:r>
              <a:rPr lang="en-US" dirty="0" smtClean="0"/>
              <a:t>Unidentifiable!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marL="0" indent="0">
              <a:buNone/>
            </a:pPr>
            <a:endParaRPr lang="en-US" i="1" dirty="0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790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2514600"/>
            <a:ext cx="2790825" cy="342900"/>
          </a:xfrm>
          <a:prstGeom prst="rect">
            <a:avLst/>
          </a:prstGeom>
          <a:noFill/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3276600"/>
            <a:ext cx="5943600" cy="1381125"/>
          </a:xfrm>
          <a:prstGeom prst="rect">
            <a:avLst/>
          </a:prstGeom>
          <a:noFill/>
        </p:spPr>
      </p:pic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2181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6879" name="Picture 1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3800" y="5105400"/>
            <a:ext cx="1828800" cy="485775"/>
          </a:xfrm>
          <a:prstGeom prst="rect">
            <a:avLst/>
          </a:prstGeom>
          <a:noFill/>
        </p:spPr>
      </p:pic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How to find identifiable functions?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Injectivity test: If                        , does             ?</a:t>
            </a:r>
          </a:p>
          <a:p>
            <a:r>
              <a:rPr lang="en-US" dirty="0" smtClean="0"/>
              <a:t>Amounts to solving a system of polynomial equations</a:t>
            </a:r>
          </a:p>
          <a:p>
            <a:r>
              <a:rPr lang="en-US" dirty="0" smtClean="0"/>
              <a:t>Find Gröbner Basis of</a:t>
            </a:r>
          </a:p>
          <a:p>
            <a:pPr lvl="1"/>
            <a:r>
              <a:rPr lang="en-US" dirty="0" smtClean="0"/>
              <a:t>Gives system of equations                             in “triangular form” </a:t>
            </a:r>
          </a:p>
          <a:p>
            <a:pPr lvl="2"/>
            <a:r>
              <a:rPr lang="en-US" dirty="0" smtClean="0"/>
              <a:t>Analogous to Gaussian elimination for systems of linear equations</a:t>
            </a:r>
          </a:p>
          <a:p>
            <a:pPr lvl="1"/>
            <a:r>
              <a:rPr lang="en-US" dirty="0" smtClean="0"/>
              <a:t>Must give an “ordering” of parameters to do the elimination</a:t>
            </a:r>
          </a:p>
        </p:txBody>
      </p:sp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25" name="Rectangle 9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428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29" name="Rectangle 13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430" name="Rectangle 14"/>
          <p:cNvSpPr>
            <a:spLocks noChangeArrowheads="1"/>
          </p:cNvSpPr>
          <p:nvPr/>
        </p:nvSpPr>
        <p:spPr bwMode="auto">
          <a:xfrm>
            <a:off x="0" y="1285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0" y="1676400"/>
            <a:ext cx="1990725" cy="476250"/>
          </a:xfrm>
          <a:prstGeom prst="rect">
            <a:avLst/>
          </a:prstGeom>
          <a:noFill/>
        </p:spPr>
      </p:pic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1676400"/>
            <a:ext cx="1038225" cy="476250"/>
          </a:xfrm>
          <a:prstGeom prst="rect">
            <a:avLst/>
          </a:prstGeom>
          <a:noFill/>
        </p:spPr>
      </p:pic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4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57800" y="3886200"/>
            <a:ext cx="1990725" cy="476250"/>
          </a:xfrm>
          <a:prstGeom prst="rect">
            <a:avLst/>
          </a:prstGeom>
          <a:noFill/>
        </p:spPr>
      </p:pic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0183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3352800"/>
            <a:ext cx="2628900" cy="476250"/>
          </a:xfrm>
          <a:prstGeom prst="rect">
            <a:avLst/>
          </a:prstGeom>
          <a:noFill/>
        </p:spPr>
      </p:pic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Unidentifiable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Question 1: Can we always “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reparametrize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” an unidentifiable into an identifiable one?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Question 2: If a </a:t>
            </a:r>
            <a:r>
              <a:rPr lang="en-US" dirty="0" err="1" smtClean="0"/>
              <a:t>reparametrization</a:t>
            </a:r>
            <a:r>
              <a:rPr lang="en-US" dirty="0" smtClean="0"/>
              <a:t> exists, can we instead modify the original model to make it identifiable? </a:t>
            </a:r>
          </a:p>
          <a:p>
            <a:pPr marL="0" indent="0">
              <a:buNone/>
            </a:pPr>
            <a:endParaRPr lang="en-US" i="1" dirty="0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790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 of Gröbner Basis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Set up                      , for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Gröbner basis for  </a:t>
            </a:r>
            <a:endParaRPr lang="en-US" i="1" dirty="0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790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590800"/>
            <a:ext cx="5943600" cy="171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776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7766" name="Rectangle 6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776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7769" name="Rectangle 9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777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777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7775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7774" name="Picture 1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1609725"/>
            <a:ext cx="1809750" cy="447675"/>
          </a:xfrm>
          <a:prstGeom prst="rect">
            <a:avLst/>
          </a:prstGeom>
          <a:noFill/>
        </p:spPr>
      </p:pic>
      <p:sp>
        <p:nvSpPr>
          <p:cNvPr id="117776" name="Rectangle 16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7778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7779" name="Rectangle 19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778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7783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7784" name="Rectangle 24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7786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14800" y="4572000"/>
            <a:ext cx="4486275" cy="409575"/>
          </a:xfrm>
          <a:prstGeom prst="rect">
            <a:avLst/>
          </a:prstGeom>
          <a:noFill/>
        </p:spPr>
      </p:pic>
      <p:pic>
        <p:nvPicPr>
          <p:cNvPr id="30" name="Picture 29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00200" y="5029200"/>
            <a:ext cx="5943600" cy="1606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1981200"/>
            <a:ext cx="4486275" cy="409575"/>
          </a:xfrm>
          <a:prstGeom prst="rect">
            <a:avLst/>
          </a:prstGeom>
          <a:noFill/>
        </p:spPr>
      </p:pic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1600" y="1981200"/>
            <a:ext cx="3667125" cy="409575"/>
          </a:xfrm>
          <a:prstGeom prst="rect">
            <a:avLst/>
          </a:prstGeom>
          <a:noFill/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Algorithm</a:t>
            </a:r>
            <a:r>
              <a:rPr lang="en-US" baseline="30000" dirty="0" smtClean="0"/>
              <a:t>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Find Gröbner Bases of                        for different orderings of the parameter vector</a:t>
            </a:r>
          </a:p>
          <a:p>
            <a:r>
              <a:rPr lang="en-US" dirty="0" smtClean="0"/>
              <a:t>Look for elements of the form                          in Gröbner Basis  </a:t>
            </a:r>
          </a:p>
          <a:p>
            <a:r>
              <a:rPr lang="en-US" dirty="0" smtClean="0"/>
              <a:t> Implies           is identifiable</a:t>
            </a:r>
          </a:p>
          <a:p>
            <a:r>
              <a:rPr lang="en-US" dirty="0" smtClean="0"/>
              <a:t>Must find </a:t>
            </a:r>
            <a:r>
              <a:rPr lang="en-US" i="1" dirty="0" smtClean="0"/>
              <a:t>N</a:t>
            </a:r>
            <a:r>
              <a:rPr lang="en-US" dirty="0" smtClean="0"/>
              <a:t>  identifiable functions in order to </a:t>
            </a:r>
            <a:r>
              <a:rPr lang="en-US" dirty="0" err="1" smtClean="0"/>
              <a:t>reparametrize</a:t>
            </a:r>
            <a:r>
              <a:rPr lang="en-US" dirty="0" smtClean="0"/>
              <a:t>, where  </a:t>
            </a:r>
            <a:r>
              <a:rPr lang="en-US" i="1" dirty="0" smtClean="0"/>
              <a:t>N</a:t>
            </a:r>
            <a:r>
              <a:rPr lang="en-US" dirty="0" smtClean="0"/>
              <a:t> = </a:t>
            </a:r>
            <a:r>
              <a:rPr lang="en-US" i="1" dirty="0" smtClean="0"/>
              <a:t>dim </a:t>
            </a:r>
            <a:r>
              <a:rPr lang="en-US" i="1" dirty="0" err="1" smtClean="0"/>
              <a:t>im</a:t>
            </a:r>
            <a:r>
              <a:rPr lang="en-US" i="1" dirty="0" smtClean="0"/>
              <a:t> c       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790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776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7766" name="Rectangle 6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776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7769" name="Rectangle 9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777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777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7775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7776" name="Rectangle 16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7778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7779" name="Rectangle 19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778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7783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7784" name="Rectangle 24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7786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7" name="Picture 1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43450" y="1600200"/>
            <a:ext cx="1809750" cy="447675"/>
          </a:xfrm>
          <a:prstGeom prst="rect">
            <a:avLst/>
          </a:prstGeom>
          <a:noFill/>
        </p:spPr>
      </p:pic>
      <p:pic>
        <p:nvPicPr>
          <p:cNvPr id="28" name="Picture 2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29600" y="2133600"/>
            <a:ext cx="209550" cy="447675"/>
          </a:xfrm>
          <a:prstGeom prst="rect">
            <a:avLst/>
          </a:prstGeom>
          <a:noFill/>
        </p:spPr>
      </p:pic>
      <p:pic>
        <p:nvPicPr>
          <p:cNvPr id="31" name="Picture 2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3600" y="2667000"/>
            <a:ext cx="1857375" cy="447675"/>
          </a:xfrm>
          <a:prstGeom prst="rect">
            <a:avLst/>
          </a:prstGeom>
          <a:noFill/>
        </p:spPr>
      </p:pic>
      <p:pic>
        <p:nvPicPr>
          <p:cNvPr id="32" name="Picture 2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3810000"/>
            <a:ext cx="666750" cy="447675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0" y="6197025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aseline="30000" dirty="0" smtClean="0"/>
              <a:t>5 </a:t>
            </a:r>
            <a:r>
              <a:rPr lang="en-US" sz="1600" dirty="0" smtClean="0"/>
              <a:t>N. </a:t>
            </a:r>
            <a:r>
              <a:rPr lang="en-US" sz="1600" dirty="0" err="1" smtClean="0"/>
              <a:t>Meshkat</a:t>
            </a:r>
            <a:r>
              <a:rPr lang="en-US" sz="1600" dirty="0" smtClean="0"/>
              <a:t>, M. Eisenberg, and J. J </a:t>
            </a:r>
            <a:r>
              <a:rPr lang="en-US" sz="1600" dirty="0" err="1" smtClean="0"/>
              <a:t>DiStefano</a:t>
            </a:r>
            <a:r>
              <a:rPr lang="en-US" sz="1600" dirty="0" smtClean="0"/>
              <a:t> III, An algorithm for finding globally identifiable parameter combinations of nonlinear ODE models using </a:t>
            </a:r>
            <a:r>
              <a:rPr lang="en-US" sz="1600" dirty="0" err="1" smtClean="0"/>
              <a:t>Groebner</a:t>
            </a:r>
            <a:r>
              <a:rPr lang="en-US" sz="1600" dirty="0" smtClean="0"/>
              <a:t> Bases, </a:t>
            </a:r>
            <a:r>
              <a:rPr lang="en-US" sz="1600" i="1" dirty="0" smtClean="0"/>
              <a:t>Math. </a:t>
            </a:r>
            <a:r>
              <a:rPr lang="en-US" sz="1600" i="1" dirty="0" err="1" smtClean="0"/>
              <a:t>Biosci</a:t>
            </a:r>
            <a:r>
              <a:rPr lang="en-US" sz="1600" i="1" dirty="0" smtClean="0"/>
              <a:t>. </a:t>
            </a:r>
            <a:r>
              <a:rPr lang="en-US" sz="1600" dirty="0" smtClean="0"/>
              <a:t> 222 (2009)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Examine Gröbner 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/>
          </a:bodyPr>
          <a:lstStyle/>
          <a:p>
            <a:pPr lvl="1">
              <a:buNone/>
            </a:pPr>
            <a:endParaRPr lang="en-US" dirty="0" smtClean="0"/>
          </a:p>
          <a:p>
            <a:pPr marL="0" indent="0">
              <a:buNone/>
            </a:pPr>
            <a:endParaRPr lang="en-US" i="1" dirty="0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790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289222"/>
            <a:ext cx="5943600" cy="1606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3276600"/>
            <a:ext cx="6781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5257800"/>
            <a:ext cx="6858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914400"/>
            <a:ext cx="4486275" cy="409575"/>
          </a:xfrm>
          <a:prstGeom prst="rect">
            <a:avLst/>
          </a:prstGeom>
          <a:noFill/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2867025"/>
            <a:ext cx="4486275" cy="409575"/>
          </a:xfrm>
          <a:prstGeom prst="rect">
            <a:avLst/>
          </a:prstGeom>
          <a:noFill/>
        </p:spPr>
      </p:pic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4848225"/>
            <a:ext cx="4486275" cy="409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Identifiable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ID parameters:</a:t>
            </a:r>
          </a:p>
          <a:p>
            <a:pPr lvl="1"/>
            <a:r>
              <a:rPr lang="en-US" dirty="0" smtClean="0"/>
              <a:t> Globally identifiable (one solution)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Locally identifiable (three solutions)</a:t>
            </a:r>
          </a:p>
          <a:p>
            <a:endParaRPr lang="en-US" dirty="0" smtClean="0"/>
          </a:p>
          <a:p>
            <a:r>
              <a:rPr lang="en-US" dirty="0" smtClean="0"/>
              <a:t>ID parameter combinations:</a:t>
            </a:r>
          </a:p>
          <a:p>
            <a:pPr lvl="1"/>
            <a:r>
              <a:rPr lang="en-US" dirty="0" smtClean="0"/>
              <a:t>Globally identifiable (one solution)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Locally identifiable (three solutions)</a:t>
            </a:r>
          </a:p>
          <a:p>
            <a:pPr marL="0" indent="0">
              <a:buNone/>
            </a:pPr>
            <a:endParaRPr lang="en-US" i="1" dirty="0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790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5961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5962" name="Rectangle 10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5963" name="Rectangle 11"/>
          <p:cNvSpPr>
            <a:spLocks noChangeArrowheads="1"/>
          </p:cNvSpPr>
          <p:nvPr/>
        </p:nvSpPr>
        <p:spPr bwMode="auto">
          <a:xfrm>
            <a:off x="0" y="1438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5964" name="Rectangle 12"/>
          <p:cNvSpPr>
            <a:spLocks noChangeArrowheads="1"/>
          </p:cNvSpPr>
          <p:nvPr/>
        </p:nvSpPr>
        <p:spPr bwMode="auto">
          <a:xfrm>
            <a:off x="0" y="2371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5965" name="Rectangle 13"/>
          <p:cNvSpPr>
            <a:spLocks noChangeArrowheads="1"/>
          </p:cNvSpPr>
          <p:nvPr/>
        </p:nvSpPr>
        <p:spPr bwMode="auto">
          <a:xfrm>
            <a:off x="0" y="2847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5966" name="Rectangle 14"/>
          <p:cNvSpPr>
            <a:spLocks noChangeArrowheads="1"/>
          </p:cNvSpPr>
          <p:nvPr/>
        </p:nvSpPr>
        <p:spPr bwMode="auto">
          <a:xfrm>
            <a:off x="0" y="3324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5967" name="Rectangle 15"/>
          <p:cNvSpPr>
            <a:spLocks noChangeArrowheads="1"/>
          </p:cNvSpPr>
          <p:nvPr/>
        </p:nvSpPr>
        <p:spPr bwMode="auto">
          <a:xfrm>
            <a:off x="0" y="3800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5968" name="Rectangle 16"/>
          <p:cNvSpPr>
            <a:spLocks noChangeArrowheads="1"/>
          </p:cNvSpPr>
          <p:nvPr/>
        </p:nvSpPr>
        <p:spPr bwMode="auto">
          <a:xfrm>
            <a:off x="0" y="4276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5969" name="Rectangle 17"/>
          <p:cNvSpPr>
            <a:spLocks noChangeArrowheads="1"/>
          </p:cNvSpPr>
          <p:nvPr/>
        </p:nvSpPr>
        <p:spPr bwMode="auto">
          <a:xfrm>
            <a:off x="0" y="5143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632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0" y="1676400"/>
            <a:ext cx="2009775" cy="409575"/>
          </a:xfrm>
          <a:prstGeom prst="rect">
            <a:avLst/>
          </a:prstGeom>
          <a:noFill/>
        </p:spPr>
      </p:pic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4343400"/>
            <a:ext cx="3162300" cy="409575"/>
          </a:xfrm>
          <a:prstGeom prst="rect">
            <a:avLst/>
          </a:prstGeom>
          <a:noFill/>
        </p:spPr>
      </p:pic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6327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1400" y="2667000"/>
            <a:ext cx="1104900" cy="409575"/>
          </a:xfrm>
          <a:prstGeom prst="rect">
            <a:avLst/>
          </a:prstGeom>
          <a:noFill/>
        </p:spPr>
      </p:pic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6330" name="Picture 1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1400" y="3657600"/>
            <a:ext cx="1028700" cy="409575"/>
          </a:xfrm>
          <a:prstGeom prst="rect">
            <a:avLst/>
          </a:prstGeom>
          <a:noFill/>
        </p:spPr>
      </p:pic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6334" name="Picture 1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3800" y="5334000"/>
            <a:ext cx="847725" cy="409575"/>
          </a:xfrm>
          <a:prstGeom prst="rect">
            <a:avLst/>
          </a:prstGeom>
          <a:noFill/>
        </p:spPr>
      </p:pic>
      <p:pic>
        <p:nvPicPr>
          <p:cNvPr id="56333" name="Picture 1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6248400"/>
            <a:ext cx="2371725" cy="409575"/>
          </a:xfrm>
          <a:prstGeom prst="rect">
            <a:avLst/>
          </a:prstGeom>
          <a:noFill/>
        </p:spPr>
      </p:pic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0" y="1276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Identifiable </a:t>
            </a:r>
            <a:r>
              <a:rPr lang="en-US" dirty="0" err="1" smtClean="0"/>
              <a:t>Reparametrization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Identifiable: </a:t>
            </a:r>
          </a:p>
          <a:p>
            <a:r>
              <a:rPr lang="en-US" dirty="0" smtClean="0"/>
              <a:t>Use scaling:</a:t>
            </a:r>
          </a:p>
          <a:p>
            <a:pPr marL="0" indent="0">
              <a:buNone/>
            </a:pPr>
            <a:endParaRPr lang="en-US" i="1" dirty="0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790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5960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3124200"/>
            <a:ext cx="3533775" cy="476250"/>
          </a:xfrm>
          <a:prstGeom prst="rect">
            <a:avLst/>
          </a:prstGeom>
          <a:noFill/>
        </p:spPr>
      </p:pic>
      <p:pic>
        <p:nvPicPr>
          <p:cNvPr id="12595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5619750"/>
            <a:ext cx="1143000" cy="476250"/>
          </a:xfrm>
          <a:prstGeom prst="rect">
            <a:avLst/>
          </a:prstGeom>
          <a:noFill/>
        </p:spPr>
      </p:pic>
      <p:pic>
        <p:nvPicPr>
          <p:cNvPr id="125955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6096000"/>
            <a:ext cx="1162050" cy="476250"/>
          </a:xfrm>
          <a:prstGeom prst="rect">
            <a:avLst/>
          </a:prstGeom>
          <a:noFill/>
        </p:spPr>
      </p:pic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5600" y="2209800"/>
            <a:ext cx="1895475" cy="476250"/>
          </a:xfrm>
          <a:prstGeom prst="rect">
            <a:avLst/>
          </a:prstGeom>
          <a:noFill/>
        </p:spPr>
      </p:pic>
      <p:pic>
        <p:nvPicPr>
          <p:cNvPr id="125953" name="Picture 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1600" y="2057400"/>
            <a:ext cx="1190625" cy="866775"/>
          </a:xfrm>
          <a:prstGeom prst="rect">
            <a:avLst/>
          </a:prstGeom>
          <a:noFill/>
        </p:spPr>
      </p:pic>
      <p:sp>
        <p:nvSpPr>
          <p:cNvPr id="125961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5962" name="Rectangle 10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5963" name="Rectangle 11"/>
          <p:cNvSpPr>
            <a:spLocks noChangeArrowheads="1"/>
          </p:cNvSpPr>
          <p:nvPr/>
        </p:nvSpPr>
        <p:spPr bwMode="auto">
          <a:xfrm>
            <a:off x="0" y="1438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5964" name="Rectangle 12"/>
          <p:cNvSpPr>
            <a:spLocks noChangeArrowheads="1"/>
          </p:cNvSpPr>
          <p:nvPr/>
        </p:nvSpPr>
        <p:spPr bwMode="auto">
          <a:xfrm>
            <a:off x="0" y="2371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5965" name="Rectangle 13"/>
          <p:cNvSpPr>
            <a:spLocks noChangeArrowheads="1"/>
          </p:cNvSpPr>
          <p:nvPr/>
        </p:nvSpPr>
        <p:spPr bwMode="auto">
          <a:xfrm>
            <a:off x="0" y="2847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5966" name="Rectangle 14"/>
          <p:cNvSpPr>
            <a:spLocks noChangeArrowheads="1"/>
          </p:cNvSpPr>
          <p:nvPr/>
        </p:nvSpPr>
        <p:spPr bwMode="auto">
          <a:xfrm>
            <a:off x="0" y="3324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5967" name="Rectangle 15"/>
          <p:cNvSpPr>
            <a:spLocks noChangeArrowheads="1"/>
          </p:cNvSpPr>
          <p:nvPr/>
        </p:nvSpPr>
        <p:spPr bwMode="auto">
          <a:xfrm>
            <a:off x="0" y="3800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5968" name="Rectangle 16"/>
          <p:cNvSpPr>
            <a:spLocks noChangeArrowheads="1"/>
          </p:cNvSpPr>
          <p:nvPr/>
        </p:nvSpPr>
        <p:spPr bwMode="auto">
          <a:xfrm>
            <a:off x="0" y="4276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5969" name="Rectangle 17"/>
          <p:cNvSpPr>
            <a:spLocks noChangeArrowheads="1"/>
          </p:cNvSpPr>
          <p:nvPr/>
        </p:nvSpPr>
        <p:spPr bwMode="auto">
          <a:xfrm>
            <a:off x="0" y="5143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0" y="1571625"/>
            <a:ext cx="5114925" cy="409575"/>
          </a:xfrm>
          <a:prstGeom prst="rect">
            <a:avLst/>
          </a:prstGeom>
          <a:noFill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3657600"/>
            <a:ext cx="5381625" cy="504825"/>
          </a:xfrm>
          <a:prstGeom prst="rect">
            <a:avLst/>
          </a:prstGeom>
          <a:noFill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4171950"/>
            <a:ext cx="4114800" cy="933450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5105400"/>
            <a:ext cx="3105150" cy="476250"/>
          </a:xfrm>
          <a:prstGeom prst="rect">
            <a:avLst/>
          </a:prstGeom>
          <a:noFill/>
        </p:spPr>
      </p:pic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0" y="1343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0" y="1847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0" y="2781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0" y="3733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0" y="4210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Implementation: COMBOS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Collaboration with Christine </a:t>
            </a:r>
            <a:r>
              <a:rPr lang="en-US" dirty="0" err="1" smtClean="0"/>
              <a:t>Kuo</a:t>
            </a:r>
            <a:r>
              <a:rPr lang="en-US" dirty="0" smtClean="0"/>
              <a:t>, Joe </a:t>
            </a:r>
            <a:r>
              <a:rPr lang="en-US" dirty="0" err="1" smtClean="0"/>
              <a:t>DiStefano</a:t>
            </a:r>
            <a:r>
              <a:rPr lang="en-US" dirty="0" smtClean="0"/>
              <a:t> III (UCLA)</a:t>
            </a:r>
          </a:p>
          <a:p>
            <a:r>
              <a:rPr lang="en-US" dirty="0" smtClean="0"/>
              <a:t>Finds identifiable combinations for unidentifiable models</a:t>
            </a:r>
          </a:p>
          <a:p>
            <a:pPr marL="342900" lvl="2" indent="-342900"/>
            <a:r>
              <a:rPr lang="en-US" sz="3200" dirty="0" smtClean="0"/>
              <a:t>http://biocyb1.cs.ucla.edu/combos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Available software to test identifiability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Differential Algebra Methods:</a:t>
            </a:r>
          </a:p>
          <a:p>
            <a:pPr lvl="1"/>
            <a:r>
              <a:rPr lang="en-US" dirty="0" smtClean="0"/>
              <a:t>DAISY</a:t>
            </a:r>
          </a:p>
          <a:p>
            <a:pPr lvl="2"/>
            <a:r>
              <a:rPr lang="en-US" dirty="0" smtClean="0"/>
              <a:t>Available online at http://www.dei.unipd.it/~pia</a:t>
            </a:r>
          </a:p>
          <a:p>
            <a:pPr lvl="1"/>
            <a:r>
              <a:rPr lang="en-US" dirty="0" smtClean="0"/>
              <a:t>COMBOS</a:t>
            </a:r>
          </a:p>
          <a:p>
            <a:pPr lvl="2"/>
            <a:r>
              <a:rPr lang="en-US" dirty="0" smtClean="0"/>
              <a:t>Soon available at http://biocyb1.cs.ucla.edu/combos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Other methods:</a:t>
            </a:r>
          </a:p>
          <a:p>
            <a:pPr lvl="1"/>
            <a:r>
              <a:rPr lang="en-US" dirty="0" err="1" smtClean="0"/>
              <a:t>GenSSI</a:t>
            </a:r>
            <a:endParaRPr lang="en-US" dirty="0" smtClean="0"/>
          </a:p>
          <a:p>
            <a:pPr lvl="2"/>
            <a:r>
              <a:rPr lang="en-US" dirty="0" smtClean="0"/>
              <a:t>Available online at http://www.iim.csic.es/~genssi/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1276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Collaborators:</a:t>
            </a:r>
          </a:p>
          <a:p>
            <a:pPr lvl="1"/>
            <a:r>
              <a:rPr lang="en-US" sz="2800" dirty="0" smtClean="0"/>
              <a:t>Seth </a:t>
            </a:r>
            <a:r>
              <a:rPr lang="en-US" sz="2800" dirty="0" err="1" smtClean="0"/>
              <a:t>Sullivant</a:t>
            </a:r>
            <a:r>
              <a:rPr lang="en-US" sz="2800" dirty="0" smtClean="0"/>
              <a:t> (NCSU)</a:t>
            </a:r>
          </a:p>
          <a:p>
            <a:pPr lvl="1"/>
            <a:r>
              <a:rPr lang="en-US" dirty="0" smtClean="0"/>
              <a:t>Marisa Eisenberg (Univ. of Michigan)</a:t>
            </a:r>
          </a:p>
          <a:p>
            <a:pPr lvl="1"/>
            <a:r>
              <a:rPr lang="en-US" sz="2800" dirty="0" smtClean="0"/>
              <a:t>Joe </a:t>
            </a:r>
            <a:r>
              <a:rPr lang="en-US" sz="2800" dirty="0" err="1" smtClean="0"/>
              <a:t>DiStefano</a:t>
            </a:r>
            <a:r>
              <a:rPr lang="en-US" sz="2800" dirty="0" smtClean="0"/>
              <a:t> III (UCLA)</a:t>
            </a:r>
          </a:p>
          <a:p>
            <a:pPr lvl="1"/>
            <a:r>
              <a:rPr lang="en-US" dirty="0" smtClean="0"/>
              <a:t>Christine </a:t>
            </a:r>
            <a:r>
              <a:rPr lang="en-US" dirty="0" err="1" smtClean="0"/>
              <a:t>Kuo</a:t>
            </a:r>
            <a:r>
              <a:rPr lang="en-US" dirty="0" smtClean="0"/>
              <a:t> (Harvard)</a:t>
            </a:r>
            <a:endParaRPr lang="en-US" sz="2800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err="1" smtClean="0"/>
              <a:t>Nec</a:t>
            </a:r>
            <a:r>
              <a:rPr lang="en-US" dirty="0" smtClean="0"/>
              <a:t>. and </a:t>
            </a:r>
            <a:r>
              <a:rPr lang="en-US" dirty="0" err="1" smtClean="0"/>
              <a:t>suff</a:t>
            </a:r>
            <a:r>
              <a:rPr lang="en-US" dirty="0" smtClean="0"/>
              <a:t>. for identifiable scaling </a:t>
            </a:r>
            <a:r>
              <a:rPr lang="en-US" dirty="0" err="1" smtClean="0"/>
              <a:t>reparam</a:t>
            </a:r>
            <a:endParaRPr lang="en-US" dirty="0" smtClean="0"/>
          </a:p>
          <a:p>
            <a:r>
              <a:rPr lang="en-US" dirty="0" smtClean="0"/>
              <a:t>Suff. conditions for obtaining identifiability</a:t>
            </a:r>
          </a:p>
          <a:p>
            <a:r>
              <a:rPr lang="en-US" dirty="0" smtClean="0"/>
              <a:t>Algorithm to find identifiable functions in nonlinear models using Gröbner Bases</a:t>
            </a:r>
          </a:p>
          <a:p>
            <a:r>
              <a:rPr lang="en-US" dirty="0" smtClean="0"/>
              <a:t>COMBOS</a:t>
            </a:r>
          </a:p>
          <a:p>
            <a:endParaRPr lang="en-US" sz="11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428447" y="4702314"/>
            <a:ext cx="6287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 smtClean="0"/>
              <a:t>Thank you for your attention!</a:t>
            </a:r>
            <a:endParaRPr lang="en-US" sz="40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Motivation: 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u="sng" dirty="0" smtClean="0"/>
              <a:t>Model 2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Starting with Model 2, how should we adjust model to obtain identifiability?</a:t>
            </a:r>
          </a:p>
          <a:p>
            <a:pPr lvl="1"/>
            <a:r>
              <a:rPr lang="en-US" dirty="0" smtClean="0"/>
              <a:t>Decrease # of parameters?</a:t>
            </a:r>
          </a:p>
          <a:p>
            <a:pPr lvl="1"/>
            <a:r>
              <a:rPr lang="en-US" dirty="0" smtClean="0"/>
              <a:t>Add input/output data?</a:t>
            </a:r>
          </a:p>
          <a:p>
            <a:endParaRPr lang="en-US" dirty="0" smtClean="0"/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1276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29111" y="3400425"/>
            <a:ext cx="866775" cy="409575"/>
          </a:xfrm>
          <a:prstGeom prst="rect">
            <a:avLst/>
          </a:prstGeom>
          <a:noFill/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2219325"/>
            <a:ext cx="5095875" cy="1104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Cooper\Desktop\nikki thesis\syring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71450"/>
            <a:ext cx="1371600" cy="1581150"/>
          </a:xfrm>
          <a:prstGeom prst="rect">
            <a:avLst/>
          </a:prstGeom>
          <a:noFill/>
        </p:spPr>
      </p:pic>
      <p:pic>
        <p:nvPicPr>
          <p:cNvPr id="1027" name="Picture 3" descr="C:\Users\Cooper\Desktop\nikki thesis\Vein_of_Galen_diagram.gif"/>
          <p:cNvPicPr>
            <a:picLocks noChangeAspect="1" noChangeArrowheads="1"/>
          </p:cNvPicPr>
          <p:nvPr/>
        </p:nvPicPr>
        <p:blipFill>
          <a:blip r:embed="rId4" cstate="print"/>
          <a:srcRect t="22852" r="42933" b="24914"/>
          <a:stretch>
            <a:fillRect/>
          </a:stretch>
        </p:blipFill>
        <p:spPr bwMode="auto">
          <a:xfrm>
            <a:off x="1143000" y="2795900"/>
            <a:ext cx="2743200" cy="1461331"/>
          </a:xfrm>
          <a:prstGeom prst="rect">
            <a:avLst/>
          </a:prstGeom>
          <a:noFill/>
        </p:spPr>
      </p:pic>
      <p:pic>
        <p:nvPicPr>
          <p:cNvPr id="1028" name="Picture 4" descr="C:\Users\Cooper\Desktop\nikki thesis\heart diagra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1392" y="2286000"/>
            <a:ext cx="2064026" cy="2191043"/>
          </a:xfrm>
          <a:prstGeom prst="rect">
            <a:avLst/>
          </a:prstGeom>
          <a:noFill/>
        </p:spPr>
      </p:pic>
      <p:sp>
        <p:nvSpPr>
          <p:cNvPr id="7" name="Up Arrow 6"/>
          <p:cNvSpPr/>
          <p:nvPr/>
        </p:nvSpPr>
        <p:spPr>
          <a:xfrm rot="10800000">
            <a:off x="2209801" y="4495800"/>
            <a:ext cx="685800" cy="1066800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 rot="5400000" flipH="1">
            <a:off x="4562924" y="2247900"/>
            <a:ext cx="609600" cy="1295400"/>
          </a:xfrm>
          <a:prstGeom prst="up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 rot="16200000" flipH="1">
            <a:off x="4520184" y="3557016"/>
            <a:ext cx="637032" cy="1295400"/>
          </a:xfrm>
          <a:prstGeom prst="up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 rot="10800000">
            <a:off x="6601967" y="4495799"/>
            <a:ext cx="637033" cy="1066800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 rot="8486478">
            <a:off x="1597530" y="1707814"/>
            <a:ext cx="637392" cy="939114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 rot="3671593">
            <a:off x="3375680" y="1699459"/>
            <a:ext cx="651667" cy="1307181"/>
          </a:xfrm>
          <a:prstGeom prst="up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480529" y="5710535"/>
            <a:ext cx="217707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Loss from blood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829059" y="5715000"/>
            <a:ext cx="217194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Loss from organ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381000" y="1600200"/>
            <a:ext cx="84350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Drug</a:t>
            </a:r>
          </a:p>
          <a:p>
            <a:r>
              <a:rPr lang="en-US" sz="2400" dirty="0" smtClean="0"/>
              <a:t>input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4572000" y="1302603"/>
            <a:ext cx="2094612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Measured drug</a:t>
            </a:r>
          </a:p>
          <a:p>
            <a:r>
              <a:rPr lang="en-US" sz="2400" dirty="0" smtClean="0"/>
              <a:t>concentration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3915224" y="3299567"/>
            <a:ext cx="202837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Drug exchange</a:t>
            </a:r>
            <a:endParaRPr lang="en-US" sz="2400" dirty="0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09600" y="304800"/>
            <a:ext cx="7848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Motivation: biological 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models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16159</TotalTime>
  <Words>2279</Words>
  <Application>Microsoft Office PowerPoint</Application>
  <PresentationFormat>On-screen Show (4:3)</PresentationFormat>
  <Paragraphs>719</Paragraphs>
  <Slides>78</Slides>
  <Notes>78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79" baseType="lpstr">
      <vt:lpstr>Office Theme</vt:lpstr>
      <vt:lpstr>Identifiability of linear compartmental models</vt:lpstr>
      <vt:lpstr>Structural Identifiability Analysis</vt:lpstr>
      <vt:lpstr>But why linear compartment models?</vt:lpstr>
      <vt:lpstr>Unidentifiable Models</vt:lpstr>
      <vt:lpstr>Motivation: Question 1</vt:lpstr>
      <vt:lpstr>Motivation: Question 1</vt:lpstr>
      <vt:lpstr>Unidentifiable Models</vt:lpstr>
      <vt:lpstr>Motivation: Question 2</vt:lpstr>
      <vt:lpstr>Slide 9</vt:lpstr>
      <vt:lpstr>Example: Linear 2-Compartment Model</vt:lpstr>
      <vt:lpstr>Linear Compartment Models</vt:lpstr>
      <vt:lpstr>Larger class of models to investigate</vt:lpstr>
      <vt:lpstr>Useful tool: Directed Graph</vt:lpstr>
      <vt:lpstr>Useful tool: Directed Graph</vt:lpstr>
      <vt:lpstr>Useful tool: Directed Graph</vt:lpstr>
      <vt:lpstr>Convert to graph</vt:lpstr>
      <vt:lpstr>2-compartment model as graph</vt:lpstr>
      <vt:lpstr>Identifiability Analysis</vt:lpstr>
      <vt:lpstr>Find Input-Output Equation</vt:lpstr>
      <vt:lpstr>Identifiability</vt:lpstr>
      <vt:lpstr>2-compartment model</vt:lpstr>
      <vt:lpstr>Identifiability from I/O eqns</vt:lpstr>
      <vt:lpstr>One-to-one Example</vt:lpstr>
      <vt:lpstr>Finite-to-one Example</vt:lpstr>
      <vt:lpstr>Our example</vt:lpstr>
      <vt:lpstr>Our example</vt:lpstr>
      <vt:lpstr>Testing identifiability in practice</vt:lpstr>
      <vt:lpstr>Testing identifiability in practice</vt:lpstr>
      <vt:lpstr>Unidentifiable models</vt:lpstr>
      <vt:lpstr> Identifiable functions</vt:lpstr>
      <vt:lpstr>Unidentifiable model</vt:lpstr>
      <vt:lpstr>Identifiable reparametrization</vt:lpstr>
      <vt:lpstr>Scaling reparametrization</vt:lpstr>
      <vt:lpstr>Reparametrize original model</vt:lpstr>
      <vt:lpstr>Motivation: Unidentifiable models</vt:lpstr>
      <vt:lpstr>Main question:</vt:lpstr>
      <vt:lpstr>Main result 1 :</vt:lpstr>
      <vt:lpstr>Non-Example: Model 1</vt:lpstr>
      <vt:lpstr>Example: Model 2</vt:lpstr>
      <vt:lpstr>Algorithm to find identifiable reparametrization</vt:lpstr>
      <vt:lpstr>Identifiable reparametrization</vt:lpstr>
      <vt:lpstr>Main result</vt:lpstr>
      <vt:lpstr>Which graphs have this property?</vt:lpstr>
      <vt:lpstr>Unidentifiable Models</vt:lpstr>
      <vt:lpstr>Model 2</vt:lpstr>
      <vt:lpstr>Obtaining Identifiability</vt:lpstr>
      <vt:lpstr>Removing leaks</vt:lpstr>
      <vt:lpstr>Theorem on Removing leaks 2</vt:lpstr>
      <vt:lpstr>Example: Manganese Model 3</vt:lpstr>
      <vt:lpstr>Adding output to leak compartment</vt:lpstr>
      <vt:lpstr>Thm: Removing leaks and adding inputs/outputs</vt:lpstr>
      <vt:lpstr>Sufficient, not necessary</vt:lpstr>
      <vt:lpstr>Quiz!</vt:lpstr>
      <vt:lpstr>Identifiability Problem for Nonlinear Models</vt:lpstr>
      <vt:lpstr>Identifiability Problem for Nonlinear Models</vt:lpstr>
      <vt:lpstr>Example: Nonlinear 2-Compartment Model</vt:lpstr>
      <vt:lpstr>Nonlinear 2-compartment model</vt:lpstr>
      <vt:lpstr>Nonlinear 2-compartment model</vt:lpstr>
      <vt:lpstr>Nonlinear 2-compartment model</vt:lpstr>
      <vt:lpstr>Nonlinear 2-compartment model</vt:lpstr>
      <vt:lpstr>Nonlinear 2-compartment model</vt:lpstr>
      <vt:lpstr>Nonlinear 2-compartment model</vt:lpstr>
      <vt:lpstr>Nonlinear 2-compartment model</vt:lpstr>
      <vt:lpstr>Differential algebra</vt:lpstr>
      <vt:lpstr>Example on Lotka-Volterra</vt:lpstr>
      <vt:lpstr>Example on Lotka-Volterra</vt:lpstr>
      <vt:lpstr>Example: Nonlinear HIV Model 4</vt:lpstr>
      <vt:lpstr>Input-Output equations</vt:lpstr>
      <vt:lpstr>How to find identifiable functions?</vt:lpstr>
      <vt:lpstr>Example of Gröbner Basis</vt:lpstr>
      <vt:lpstr>Algorithm 5</vt:lpstr>
      <vt:lpstr>Examine Gröbner Bases</vt:lpstr>
      <vt:lpstr>Identifiable Functions</vt:lpstr>
      <vt:lpstr>Identifiable Reparametrization</vt:lpstr>
      <vt:lpstr>Implementation: COMBOS</vt:lpstr>
      <vt:lpstr>Available software to test identifiability</vt:lpstr>
      <vt:lpstr>Acknowledgements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nikki</dc:creator>
  <cp:lastModifiedBy>nikki</cp:lastModifiedBy>
  <cp:revision>1671</cp:revision>
  <dcterms:created xsi:type="dcterms:W3CDTF">2010-10-19T21:10:14Z</dcterms:created>
  <dcterms:modified xsi:type="dcterms:W3CDTF">2014-08-09T13:22:16Z</dcterms:modified>
</cp:coreProperties>
</file>