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2"/>
  </p:notesMasterIdLst>
  <p:sldIdLst>
    <p:sldId id="256" r:id="rId2"/>
    <p:sldId id="367" r:id="rId3"/>
    <p:sldId id="369" r:id="rId4"/>
    <p:sldId id="370" r:id="rId5"/>
    <p:sldId id="371" r:id="rId6"/>
    <p:sldId id="372" r:id="rId7"/>
    <p:sldId id="373" r:id="rId8"/>
    <p:sldId id="374" r:id="rId9"/>
    <p:sldId id="375" r:id="rId10"/>
    <p:sldId id="376" r:id="rId11"/>
    <p:sldId id="401" r:id="rId12"/>
    <p:sldId id="402" r:id="rId13"/>
    <p:sldId id="403" r:id="rId14"/>
    <p:sldId id="400" r:id="rId15"/>
    <p:sldId id="442" r:id="rId16"/>
    <p:sldId id="445" r:id="rId17"/>
    <p:sldId id="444" r:id="rId18"/>
    <p:sldId id="443" r:id="rId19"/>
    <p:sldId id="497" r:id="rId20"/>
    <p:sldId id="499" r:id="rId21"/>
    <p:sldId id="498" r:id="rId22"/>
    <p:sldId id="500" r:id="rId23"/>
    <p:sldId id="503" r:id="rId24"/>
    <p:sldId id="502" r:id="rId25"/>
    <p:sldId id="501" r:id="rId26"/>
    <p:sldId id="483" r:id="rId27"/>
    <p:sldId id="486" r:id="rId28"/>
    <p:sldId id="485" r:id="rId29"/>
    <p:sldId id="484" r:id="rId30"/>
    <p:sldId id="446" r:id="rId31"/>
    <p:sldId id="379" r:id="rId32"/>
    <p:sldId id="487" r:id="rId33"/>
    <p:sldId id="380" r:id="rId34"/>
    <p:sldId id="488" r:id="rId35"/>
    <p:sldId id="382" r:id="rId36"/>
    <p:sldId id="507" r:id="rId37"/>
    <p:sldId id="510" r:id="rId38"/>
    <p:sldId id="509" r:id="rId39"/>
    <p:sldId id="512" r:id="rId40"/>
    <p:sldId id="505" r:id="rId41"/>
    <p:sldId id="506" r:id="rId42"/>
    <p:sldId id="515" r:id="rId43"/>
    <p:sldId id="516" r:id="rId44"/>
    <p:sldId id="517" r:id="rId45"/>
    <p:sldId id="513" r:id="rId46"/>
    <p:sldId id="518" r:id="rId47"/>
    <p:sldId id="520" r:id="rId48"/>
    <p:sldId id="521" r:id="rId49"/>
    <p:sldId id="522" r:id="rId50"/>
    <p:sldId id="523" r:id="rId51"/>
    <p:sldId id="525" r:id="rId52"/>
    <p:sldId id="526" r:id="rId53"/>
    <p:sldId id="527" r:id="rId54"/>
    <p:sldId id="528" r:id="rId55"/>
    <p:sldId id="530" r:id="rId56"/>
    <p:sldId id="529" r:id="rId57"/>
    <p:sldId id="452" r:id="rId58"/>
    <p:sldId id="532" r:id="rId59"/>
    <p:sldId id="479" r:id="rId60"/>
    <p:sldId id="481"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14" d="100"/>
          <a:sy n="114" d="100"/>
        </p:scale>
        <p:origin x="-1016" y="-1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CCB755-E708-7E46-9696-8B39F4FD397D}" type="datetimeFigureOut">
              <a:rPr lang="en-US" smtClean="0"/>
              <a:t>4/15/13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D5F1F1-8512-894F-AF0B-C8FA3DD40AB9}" type="slidenum">
              <a:rPr lang="en-US" smtClean="0"/>
              <a:t>‹#›</a:t>
            </a:fld>
            <a:endParaRPr lang="en-US"/>
          </a:p>
        </p:txBody>
      </p:sp>
    </p:spTree>
    <p:extLst>
      <p:ext uri="{BB962C8B-B14F-4D97-AF65-F5344CB8AC3E}">
        <p14:creationId xmlns:p14="http://schemas.microsoft.com/office/powerpoint/2010/main" val="41514891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11</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51</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52</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53</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54</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55</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56</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CBC4FB-AA4E-064F-8D59-6F0C45DD61C8}" type="slidenum">
              <a:rPr lang="en-US" sz="1200"/>
              <a:pPr/>
              <a:t>59</a:t>
            </a:fld>
            <a:endParaRPr lang="en-US" sz="1200"/>
          </a:p>
        </p:txBody>
      </p:sp>
      <p:sp>
        <p:nvSpPr>
          <p:cNvPr id="2131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0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D2238F-1833-E747-A6E2-E40E4C4F3C91}" type="slidenum">
              <a:rPr lang="en-US" sz="1200"/>
              <a:pPr/>
              <a:t>60</a:t>
            </a:fld>
            <a:endParaRPr lang="en-US" sz="1200"/>
          </a:p>
        </p:txBody>
      </p:sp>
      <p:sp>
        <p:nvSpPr>
          <p:cNvPr id="16138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41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12</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13</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8F1319-BAF3-8C4E-85AB-BE30486800C7}" type="slidenum">
              <a:rPr lang="en-US" sz="1200"/>
              <a:pPr/>
              <a:t>14</a:t>
            </a:fld>
            <a:endParaRPr lang="en-US" sz="1200"/>
          </a:p>
        </p:txBody>
      </p:sp>
      <p:sp>
        <p:nvSpPr>
          <p:cNvPr id="20787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26</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27</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28</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29</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30</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F0A99C9-F41C-F748-ABA4-DC795BAAF2E4}" type="datetimeFigureOut">
              <a:rPr lang="en-US" smtClean="0"/>
              <a:t>4/15/13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0A99C9-F41C-F748-ABA4-DC795BAAF2E4}" type="datetimeFigureOut">
              <a:rPr lang="en-US" smtClean="0"/>
              <a:t>4/15/13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0A99C9-F41C-F748-ABA4-DC795BAAF2E4}" type="datetimeFigureOut">
              <a:rPr lang="en-US" smtClean="0"/>
              <a:t>4/15/13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0A99C9-F41C-F748-ABA4-DC795BAAF2E4}" type="datetimeFigureOut">
              <a:rPr lang="en-US" smtClean="0"/>
              <a:t>4/15/13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F0A99C9-F41C-F748-ABA4-DC795BAAF2E4}" type="datetimeFigureOut">
              <a:rPr lang="en-US" smtClean="0"/>
              <a:t>4/15/13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DD280-38FA-7341-977A-3C49550C335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F0A99C9-F41C-F748-ABA4-DC795BAAF2E4}" type="datetimeFigureOut">
              <a:rPr lang="en-US" smtClean="0"/>
              <a:t>4/15/13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F0A99C9-F41C-F748-ABA4-DC795BAAF2E4}" type="datetimeFigureOut">
              <a:rPr lang="en-US" smtClean="0"/>
              <a:t>4/15/13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9F0A99C9-F41C-F748-ABA4-DC795BAAF2E4}" type="datetimeFigureOut">
              <a:rPr lang="en-US" smtClean="0"/>
              <a:t>4/15/13</a:t>
            </a:fld>
            <a:endParaRPr lang="en-US"/>
          </a:p>
        </p:txBody>
      </p:sp>
      <p:sp>
        <p:nvSpPr>
          <p:cNvPr id="8" name="Slide Number Placeholder 7"/>
          <p:cNvSpPr>
            <a:spLocks noGrp="1"/>
          </p:cNvSpPr>
          <p:nvPr>
            <p:ph type="sldNum" sz="quarter" idx="11"/>
          </p:nvPr>
        </p:nvSpPr>
        <p:spPr/>
        <p:txBody>
          <a:bodyPr/>
          <a:lstStyle/>
          <a:p>
            <a:fld id="{4F2DD280-38FA-7341-977A-3C49550C3353}"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A99C9-F41C-F748-ABA4-DC795BAAF2E4}" type="datetimeFigureOut">
              <a:rPr lang="en-US" smtClean="0"/>
              <a:t>4/15/13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F0A99C9-F41C-F748-ABA4-DC795BAAF2E4}" type="datetimeFigureOut">
              <a:rPr lang="en-US" smtClean="0"/>
              <a:t>4/15/13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9F0A99C9-F41C-F748-ABA4-DC795BAAF2E4}" type="datetimeFigureOut">
              <a:rPr lang="en-US" smtClean="0"/>
              <a:t>4/15/13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9F0A99C9-F41C-F748-ABA4-DC795BAAF2E4}" type="datetimeFigureOut">
              <a:rPr lang="en-US" smtClean="0"/>
              <a:t>4/15/13</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4F2DD280-38FA-7341-977A-3C49550C335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 Id="rId3" Type="http://schemas.openxmlformats.org/officeDocument/2006/relationships/image" Target="../media/image13.emf"/></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 Id="rId3" Type="http://schemas.openxmlformats.org/officeDocument/2006/relationships/image" Target="../media/image21.emf"/></Relationships>
</file>

<file path=ppt/slides/_rels/slide37.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2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 Id="rId3" Type="http://schemas.openxmlformats.org/officeDocument/2006/relationships/image" Target="../media/image1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2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 Id="rId3" Type="http://schemas.openxmlformats.org/officeDocument/2006/relationships/image" Target="../media/image3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 Id="rId3" Type="http://schemas.openxmlformats.org/officeDocument/2006/relationships/image" Target="../media/image32.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5.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532" y="3093259"/>
            <a:ext cx="8059616" cy="2301240"/>
          </a:xfrm>
        </p:spPr>
        <p:txBody>
          <a:bodyPr>
            <a:normAutofit fontScale="90000"/>
          </a:bodyPr>
          <a:lstStyle/>
          <a:p>
            <a:r>
              <a:rPr lang="en-US" dirty="0" smtClean="0"/>
              <a:t>Gamma rays from dark matter in the Galactic center 		and IN The inner galaxy</a:t>
            </a:r>
            <a:endParaRPr lang="en-US" dirty="0"/>
          </a:p>
        </p:txBody>
      </p:sp>
      <p:sp>
        <p:nvSpPr>
          <p:cNvPr id="3" name="Subtitle 2"/>
          <p:cNvSpPr>
            <a:spLocks noGrp="1"/>
          </p:cNvSpPr>
          <p:nvPr>
            <p:ph type="subTitle" idx="1"/>
          </p:nvPr>
        </p:nvSpPr>
        <p:spPr>
          <a:xfrm>
            <a:off x="694797" y="988075"/>
            <a:ext cx="8162321" cy="1752600"/>
          </a:xfrm>
        </p:spPr>
        <p:txBody>
          <a:bodyPr/>
          <a:lstStyle/>
          <a:p>
            <a:r>
              <a:rPr lang="en-US" sz="3000" i="1" dirty="0" smtClean="0">
                <a:solidFill>
                  <a:schemeClr val="accent1">
                    <a:lumMod val="60000"/>
                    <a:lumOff val="40000"/>
                  </a:schemeClr>
                </a:solidFill>
              </a:rPr>
              <a:t>Dan Hooper </a:t>
            </a:r>
            <a:r>
              <a:rPr lang="en-US" sz="2200" i="1" dirty="0" smtClean="0">
                <a:solidFill>
                  <a:schemeClr val="accent1">
                    <a:lumMod val="60000"/>
                    <a:lumOff val="40000"/>
                  </a:schemeClr>
                </a:solidFill>
              </a:rPr>
              <a:t>- </a:t>
            </a:r>
            <a:r>
              <a:rPr lang="en-US" sz="2200" i="1" dirty="0" err="1" smtClean="0">
                <a:solidFill>
                  <a:schemeClr val="accent1">
                    <a:lumMod val="60000"/>
                    <a:lumOff val="40000"/>
                  </a:schemeClr>
                </a:solidFill>
              </a:rPr>
              <a:t>Fermilab</a:t>
            </a:r>
            <a:r>
              <a:rPr lang="en-US" sz="2200" i="1" dirty="0" smtClean="0">
                <a:solidFill>
                  <a:schemeClr val="accent1">
                    <a:lumMod val="60000"/>
                    <a:lumOff val="40000"/>
                  </a:schemeClr>
                </a:solidFill>
              </a:rPr>
              <a:t>/University of Chicago          University of Michigan Dark Matter Workshop, April </a:t>
            </a:r>
            <a:r>
              <a:rPr lang="en-US" sz="2200" i="1" dirty="0">
                <a:solidFill>
                  <a:schemeClr val="accent1">
                    <a:lumMod val="60000"/>
                    <a:lumOff val="40000"/>
                  </a:schemeClr>
                </a:solidFill>
              </a:rPr>
              <a:t>1</a:t>
            </a:r>
            <a:r>
              <a:rPr lang="en-US" sz="2200" i="1" dirty="0" smtClean="0">
                <a:solidFill>
                  <a:schemeClr val="accent1">
                    <a:lumMod val="60000"/>
                    <a:lumOff val="40000"/>
                  </a:schemeClr>
                </a:solidFill>
              </a:rPr>
              <a:t>5</a:t>
            </a:r>
            <a:r>
              <a:rPr lang="en-US" sz="2200" i="1" spc="-300" dirty="0" smtClean="0">
                <a:solidFill>
                  <a:schemeClr val="accent1">
                    <a:lumMod val="60000"/>
                    <a:lumOff val="40000"/>
                  </a:schemeClr>
                </a:solidFill>
              </a:rPr>
              <a:t> </a:t>
            </a:r>
            <a:r>
              <a:rPr lang="en-US" sz="2200" i="1" baseline="30000" dirty="0" err="1" smtClean="0">
                <a:solidFill>
                  <a:schemeClr val="accent1">
                    <a:lumMod val="60000"/>
                    <a:lumOff val="40000"/>
                  </a:schemeClr>
                </a:solidFill>
              </a:rPr>
              <a:t>th</a:t>
            </a:r>
            <a:r>
              <a:rPr lang="en-US" sz="2200" i="1" dirty="0" smtClean="0">
                <a:solidFill>
                  <a:schemeClr val="accent1">
                    <a:lumMod val="60000"/>
                    <a:lumOff val="40000"/>
                  </a:schemeClr>
                </a:solidFill>
              </a:rPr>
              <a:t>, 2013</a:t>
            </a:r>
            <a:endParaRPr lang="en-US" sz="2200" i="1" dirty="0">
              <a:solidFill>
                <a:schemeClr val="accent1">
                  <a:lumMod val="60000"/>
                  <a:lumOff val="40000"/>
                </a:schemeClr>
              </a:solidFill>
            </a:endParaRPr>
          </a:p>
        </p:txBody>
      </p:sp>
    </p:spTree>
    <p:extLst>
      <p:ext uri="{BB962C8B-B14F-4D97-AF65-F5344CB8AC3E}">
        <p14:creationId xmlns:p14="http://schemas.microsoft.com/office/powerpoint/2010/main" val="26816416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78716" y="1268703"/>
            <a:ext cx="3981978" cy="2541296"/>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5920" y="67089"/>
            <a:ext cx="8432800" cy="1143000"/>
          </a:xfrm>
        </p:spPr>
        <p:txBody>
          <a:bodyPr>
            <a:normAutofit/>
          </a:bodyPr>
          <a:lstStyle/>
          <a:p>
            <a:pPr algn="ctr"/>
            <a:r>
              <a:rPr lang="en-US" dirty="0" smtClean="0">
                <a:solidFill>
                  <a:schemeClr val="tx2"/>
                </a:solidFill>
              </a:rPr>
              <a:t>The Dark Matter Interpretation</a:t>
            </a:r>
            <a:endParaRPr lang="en-US" dirty="0">
              <a:solidFill>
                <a:schemeClr val="tx2"/>
              </a:solidFill>
            </a:endParaRPr>
          </a:p>
        </p:txBody>
      </p:sp>
      <p:sp>
        <p:nvSpPr>
          <p:cNvPr id="3" name="Content Placeholder 2"/>
          <p:cNvSpPr>
            <a:spLocks noGrp="1"/>
          </p:cNvSpPr>
          <p:nvPr>
            <p:ph idx="1"/>
          </p:nvPr>
        </p:nvSpPr>
        <p:spPr>
          <a:xfrm>
            <a:off x="72787" y="1180597"/>
            <a:ext cx="8787907" cy="5845295"/>
          </a:xfrm>
        </p:spPr>
        <p:txBody>
          <a:bodyPr>
            <a:normAutofit/>
          </a:bodyPr>
          <a:lstStyle/>
          <a:p>
            <a:pPr marL="36576" indent="0">
              <a:buNone/>
            </a:pPr>
            <a:r>
              <a:rPr lang="en-US" sz="1900" dirty="0" smtClean="0">
                <a:solidFill>
                  <a:schemeClr val="tx2"/>
                </a:solidFill>
              </a:rPr>
              <a:t>The extended emission residual can be                             		     explained by annihilating dark matter with                                        	               the following characteristics:</a:t>
            </a:r>
          </a:p>
          <a:p>
            <a:r>
              <a:rPr lang="en-US" sz="1900" dirty="0">
                <a:solidFill>
                  <a:schemeClr val="tx2"/>
                </a:solidFill>
              </a:rPr>
              <a:t>The spectral shape of the </a:t>
            </a:r>
            <a:r>
              <a:rPr lang="en-US" sz="1900" dirty="0" smtClean="0">
                <a:solidFill>
                  <a:schemeClr val="tx2"/>
                </a:solidFill>
              </a:rPr>
              <a:t>residual is                                     	              well </a:t>
            </a:r>
            <a:r>
              <a:rPr lang="en-US" sz="1900" dirty="0">
                <a:solidFill>
                  <a:schemeClr val="tx2"/>
                </a:solidFill>
              </a:rPr>
              <a:t>fit by a dark matter particle </a:t>
            </a:r>
            <a:r>
              <a:rPr lang="en-US" sz="1900" dirty="0" smtClean="0">
                <a:solidFill>
                  <a:schemeClr val="tx2"/>
                </a:solidFill>
              </a:rPr>
              <a:t>with a                        	            	           mass </a:t>
            </a:r>
            <a:r>
              <a:rPr lang="en-US" sz="1900" dirty="0">
                <a:solidFill>
                  <a:schemeClr val="tx2"/>
                </a:solidFill>
              </a:rPr>
              <a:t>in the range of 7 to 12 </a:t>
            </a:r>
            <a:r>
              <a:rPr lang="en-US" sz="1900" dirty="0" err="1" smtClean="0">
                <a:solidFill>
                  <a:schemeClr val="tx2"/>
                </a:solidFill>
              </a:rPr>
              <a:t>GeV</a:t>
            </a:r>
            <a:r>
              <a:rPr lang="en-US" sz="1900" dirty="0" smtClean="0">
                <a:solidFill>
                  <a:schemeClr val="tx2"/>
                </a:solidFill>
              </a:rPr>
              <a:t>, 				  annihilating primarily </a:t>
            </a:r>
            <a:r>
              <a:rPr lang="en-US" sz="1900" dirty="0">
                <a:solidFill>
                  <a:schemeClr val="tx2"/>
                </a:solidFill>
              </a:rPr>
              <a:t>to </a:t>
            </a:r>
            <a:r>
              <a:rPr lang="en-US" sz="1900" dirty="0">
                <a:solidFill>
                  <a:schemeClr val="tx2"/>
                </a:solidFill>
                <a:sym typeface="Symbol" charset="0"/>
              </a:rPr>
              <a:t></a:t>
            </a:r>
            <a:r>
              <a:rPr lang="en-US" sz="1900" baseline="30000" dirty="0">
                <a:solidFill>
                  <a:schemeClr val="tx2"/>
                </a:solidFill>
                <a:sym typeface="Symbol" charset="0"/>
              </a:rPr>
              <a:t>+</a:t>
            </a:r>
            <a:r>
              <a:rPr lang="en-US" sz="1900" dirty="0">
                <a:solidFill>
                  <a:schemeClr val="tx2"/>
                </a:solidFill>
                <a:sym typeface="Symbol" charset="0"/>
              </a:rPr>
              <a:t></a:t>
            </a:r>
            <a:r>
              <a:rPr lang="en-US" sz="1900" baseline="30000" dirty="0">
                <a:solidFill>
                  <a:schemeClr val="tx2"/>
                </a:solidFill>
                <a:sym typeface="Symbol" charset="0"/>
              </a:rPr>
              <a:t>-  </a:t>
            </a:r>
            <a:r>
              <a:rPr lang="en-US" sz="1900" dirty="0" smtClean="0">
                <a:solidFill>
                  <a:schemeClr val="tx2"/>
                </a:solidFill>
                <a:sym typeface="Symbol" charset="0"/>
              </a:rPr>
              <a:t>(</a:t>
            </a:r>
            <a:r>
              <a:rPr lang="en-US" sz="1900" dirty="0">
                <a:solidFill>
                  <a:schemeClr val="tx2"/>
                </a:solidFill>
                <a:sym typeface="Symbol" charset="0"/>
              </a:rPr>
              <a:t>possibly </a:t>
            </a:r>
            <a:r>
              <a:rPr lang="en-US" sz="1900" dirty="0" smtClean="0">
                <a:solidFill>
                  <a:schemeClr val="tx2"/>
                </a:solidFill>
                <a:sym typeface="Symbol" charset="0"/>
              </a:rPr>
              <a:t>				         among </a:t>
            </a:r>
            <a:r>
              <a:rPr lang="en-US" sz="1900" dirty="0">
                <a:solidFill>
                  <a:schemeClr val="tx2"/>
                </a:solidFill>
                <a:sym typeface="Symbol" charset="0"/>
              </a:rPr>
              <a:t>other </a:t>
            </a:r>
            <a:r>
              <a:rPr lang="en-US" sz="1900" dirty="0" smtClean="0">
                <a:solidFill>
                  <a:schemeClr val="tx2"/>
                </a:solidFill>
                <a:sym typeface="Symbol" charset="0"/>
              </a:rPr>
              <a:t>leptons), or with a mass 				                 of 22 to 45 </a:t>
            </a:r>
            <a:r>
              <a:rPr lang="en-US" sz="1900" dirty="0" err="1" smtClean="0">
                <a:solidFill>
                  <a:schemeClr val="tx2"/>
                </a:solidFill>
                <a:sym typeface="Symbol" charset="0"/>
              </a:rPr>
              <a:t>GeV</a:t>
            </a:r>
            <a:r>
              <a:rPr lang="en-US" sz="1900" dirty="0">
                <a:solidFill>
                  <a:schemeClr val="tx2"/>
                </a:solidFill>
                <a:sym typeface="Symbol" charset="0"/>
              </a:rPr>
              <a:t> </a:t>
            </a:r>
            <a:r>
              <a:rPr lang="en-US" sz="1900" dirty="0" smtClean="0">
                <a:solidFill>
                  <a:schemeClr val="tx2"/>
                </a:solidFill>
                <a:sym typeface="Symbol" charset="0"/>
              </a:rPr>
              <a:t>annihilating to quarks</a:t>
            </a:r>
            <a:endParaRPr lang="en-US" sz="1900" dirty="0">
              <a:solidFill>
                <a:schemeClr val="tx2"/>
              </a:solidFill>
              <a:sym typeface="Symbol" charset="0"/>
            </a:endParaRPr>
          </a:p>
          <a:p>
            <a:r>
              <a:rPr lang="en-US" sz="1900" dirty="0" smtClean="0">
                <a:solidFill>
                  <a:schemeClr val="tx2"/>
                </a:solidFill>
              </a:rPr>
              <a:t> </a:t>
            </a:r>
            <a:r>
              <a:rPr lang="en-US" sz="1900" dirty="0" smtClean="0">
                <a:solidFill>
                  <a:schemeClr val="tx2"/>
                </a:solidFill>
                <a:cs typeface="Arial" charset="0"/>
                <a:sym typeface="Symbol" charset="0"/>
              </a:rPr>
              <a:t>The </a:t>
            </a:r>
            <a:r>
              <a:rPr lang="en-US" sz="1900" dirty="0">
                <a:solidFill>
                  <a:schemeClr val="tx2"/>
                </a:solidFill>
                <a:cs typeface="Arial" charset="0"/>
                <a:sym typeface="Symbol" charset="0"/>
              </a:rPr>
              <a:t>angular distribution of the </a:t>
            </a:r>
            <a:r>
              <a:rPr lang="en-US" sz="1900" dirty="0" smtClean="0">
                <a:solidFill>
                  <a:schemeClr val="tx2"/>
                </a:solidFill>
                <a:cs typeface="Arial" charset="0"/>
                <a:sym typeface="Symbol" charset="0"/>
              </a:rPr>
              <a:t>signal is well </a:t>
            </a:r>
            <a:r>
              <a:rPr lang="en-US" sz="1900" dirty="0">
                <a:solidFill>
                  <a:schemeClr val="tx2"/>
                </a:solidFill>
                <a:cs typeface="Arial" charset="0"/>
                <a:sym typeface="Symbol" charset="0"/>
              </a:rPr>
              <a:t>fit by a halo </a:t>
            </a:r>
            <a:r>
              <a:rPr lang="en-US" sz="1900" dirty="0" smtClean="0">
                <a:solidFill>
                  <a:schemeClr val="tx2"/>
                </a:solidFill>
                <a:cs typeface="Arial" charset="0"/>
                <a:sym typeface="Symbol" charset="0"/>
              </a:rPr>
              <a:t>profile with an inner slope of ~1.25 to 1.4 (in agreement with expectations </a:t>
            </a:r>
            <a:r>
              <a:rPr lang="en-US" sz="1900" dirty="0">
                <a:solidFill>
                  <a:schemeClr val="tx2"/>
                </a:solidFill>
                <a:cs typeface="Arial" charset="0"/>
                <a:sym typeface="Symbol" charset="0"/>
              </a:rPr>
              <a:t>from simulations</a:t>
            </a:r>
            <a:r>
              <a:rPr lang="en-US" sz="1900" dirty="0" smtClean="0">
                <a:solidFill>
                  <a:schemeClr val="tx2"/>
                </a:solidFill>
                <a:cs typeface="Arial" charset="0"/>
                <a:sym typeface="Symbol" charset="0"/>
              </a:rPr>
              <a:t>)</a:t>
            </a:r>
          </a:p>
          <a:p>
            <a:r>
              <a:rPr lang="en-US" sz="1900" dirty="0" smtClean="0">
                <a:solidFill>
                  <a:schemeClr val="tx2"/>
                </a:solidFill>
                <a:cs typeface="Arial" charset="0"/>
                <a:sym typeface="Symbol" charset="0"/>
              </a:rPr>
              <a:t>The</a:t>
            </a:r>
            <a:r>
              <a:rPr lang="en-US" sz="1900" dirty="0" smtClean="0">
                <a:solidFill>
                  <a:schemeClr val="tx2"/>
                </a:solidFill>
              </a:rPr>
              <a:t> </a:t>
            </a:r>
            <a:r>
              <a:rPr lang="en-US" sz="1900" dirty="0">
                <a:solidFill>
                  <a:schemeClr val="tx2"/>
                </a:solidFill>
              </a:rPr>
              <a:t>normalization of the signal requires </a:t>
            </a:r>
            <a:r>
              <a:rPr lang="en-US" sz="1900" dirty="0" smtClean="0">
                <a:solidFill>
                  <a:schemeClr val="tx2"/>
                </a:solidFill>
              </a:rPr>
              <a:t>a low-velocity </a:t>
            </a:r>
            <a:r>
              <a:rPr lang="en-US" sz="1900" dirty="0">
                <a:solidFill>
                  <a:schemeClr val="tx2"/>
                </a:solidFill>
              </a:rPr>
              <a:t>annihilation cross section </a:t>
            </a:r>
            <a:r>
              <a:rPr lang="en-US" sz="1900" dirty="0" smtClean="0">
                <a:solidFill>
                  <a:schemeClr val="tx2"/>
                </a:solidFill>
              </a:rPr>
              <a:t>of </a:t>
            </a:r>
            <a:r>
              <a:rPr lang="en-US" sz="1900" dirty="0" smtClean="0">
                <a:solidFill>
                  <a:schemeClr val="tx2"/>
                </a:solidFill>
                <a:sym typeface="Symbol" charset="0"/>
              </a:rPr>
              <a:t>v ~ 10</a:t>
            </a:r>
            <a:r>
              <a:rPr lang="en-US" sz="1900" baseline="30000" dirty="0">
                <a:solidFill>
                  <a:schemeClr val="tx2"/>
                </a:solidFill>
                <a:sym typeface="Symbol" charset="0"/>
              </a:rPr>
              <a:t>-</a:t>
            </a:r>
            <a:r>
              <a:rPr lang="en-US" sz="1900" baseline="30000" dirty="0" smtClean="0">
                <a:solidFill>
                  <a:schemeClr val="tx2"/>
                </a:solidFill>
                <a:sym typeface="Symbol" charset="0"/>
              </a:rPr>
              <a:t>26 </a:t>
            </a:r>
            <a:r>
              <a:rPr lang="en-US" sz="1900" dirty="0" smtClean="0">
                <a:solidFill>
                  <a:schemeClr val="tx2"/>
                </a:solidFill>
                <a:sym typeface="Symbol" charset="0"/>
              </a:rPr>
              <a:t>-10</a:t>
            </a:r>
            <a:r>
              <a:rPr lang="en-US" sz="1900" baseline="30000" dirty="0" smtClean="0">
                <a:solidFill>
                  <a:schemeClr val="tx2"/>
                </a:solidFill>
                <a:sym typeface="Symbol" charset="0"/>
              </a:rPr>
              <a:t>-27 </a:t>
            </a:r>
            <a:r>
              <a:rPr lang="en-US" sz="1900" dirty="0" smtClean="0">
                <a:solidFill>
                  <a:schemeClr val="tx2"/>
                </a:solidFill>
                <a:sym typeface="Symbol" charset="0"/>
              </a:rPr>
              <a:t>cm</a:t>
            </a:r>
            <a:r>
              <a:rPr lang="en-US" sz="1900" baseline="30000" dirty="0" smtClean="0">
                <a:solidFill>
                  <a:schemeClr val="tx2"/>
                </a:solidFill>
                <a:sym typeface="Symbol" charset="0"/>
              </a:rPr>
              <a:t>3</a:t>
            </a:r>
            <a:r>
              <a:rPr lang="en-US" sz="1900" dirty="0">
                <a:solidFill>
                  <a:schemeClr val="tx2"/>
                </a:solidFill>
                <a:sym typeface="Symbol" charset="0"/>
              </a:rPr>
              <a:t>/</a:t>
            </a:r>
            <a:r>
              <a:rPr lang="en-US" sz="1900" dirty="0" smtClean="0">
                <a:solidFill>
                  <a:schemeClr val="tx2"/>
                </a:solidFill>
                <a:sym typeface="Symbol" charset="0"/>
              </a:rPr>
              <a:t>s  (up to uncertainties in the profile normalization, etc.); similar to expectations </a:t>
            </a:r>
            <a:r>
              <a:rPr lang="en-US" sz="1900" dirty="0">
                <a:solidFill>
                  <a:schemeClr val="tx2"/>
                </a:solidFill>
                <a:sym typeface="Symbol" charset="0"/>
              </a:rPr>
              <a:t>for </a:t>
            </a:r>
            <a:r>
              <a:rPr lang="en-US" sz="1900" dirty="0" smtClean="0">
                <a:solidFill>
                  <a:schemeClr val="tx2"/>
                </a:solidFill>
                <a:sym typeface="Symbol" charset="0"/>
              </a:rPr>
              <a:t>a thermal relic</a:t>
            </a:r>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875690"/>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199" y="6510432"/>
            <a:ext cx="43279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a:t>
            </a:r>
            <a:r>
              <a:rPr lang="en-US" sz="1600" dirty="0"/>
              <a:t> </a:t>
            </a:r>
            <a:r>
              <a:rPr lang="en-US" sz="1600" dirty="0" smtClean="0"/>
              <a:t>arXiv</a:t>
            </a:r>
            <a:r>
              <a:rPr lang="en-US" sz="1600" dirty="0"/>
              <a:t>:1110.0006 </a:t>
            </a:r>
          </a:p>
        </p:txBody>
      </p:sp>
      <p:pic>
        <p:nvPicPr>
          <p:cNvPr id="5" name="Picture 4" descr="fits-withRs2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792" y="1278472"/>
            <a:ext cx="3910885" cy="2531527"/>
          </a:xfrm>
          <a:prstGeom prst="rect">
            <a:avLst/>
          </a:prstGeom>
        </p:spPr>
      </p:pic>
    </p:spTree>
    <p:extLst>
      <p:ext uri="{BB962C8B-B14F-4D97-AF65-F5344CB8AC3E}">
        <p14:creationId xmlns:p14="http://schemas.microsoft.com/office/powerpoint/2010/main" val="36522933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600" dirty="0">
                <a:solidFill>
                  <a:schemeClr val="tx2"/>
                </a:solidFill>
                <a:latin typeface="Century Gothic" charset="0"/>
              </a:rPr>
              <a:t>Astrophysical </a:t>
            </a:r>
            <a:r>
              <a:rPr lang="en-US" sz="3600" dirty="0" smtClean="0">
                <a:solidFill>
                  <a:schemeClr val="tx2"/>
                </a:solidFill>
                <a:latin typeface="Century Gothic" charset="0"/>
              </a:rPr>
              <a:t>Interpretation 1</a:t>
            </a:r>
            <a:endParaRPr lang="en-US" sz="44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0325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r>
              <a:rPr lang="en-US" dirty="0">
                <a:solidFill>
                  <a:srgbClr val="D4D2D0"/>
                </a:solidFill>
              </a:rPr>
              <a:t>Pion Decay Gamma Rays From Cosmic Rays Accelerated    by the Supermassive Black Hole?</a:t>
            </a:r>
            <a:endParaRPr lang="en-US" altLang="ja-JP" sz="2600" dirty="0">
              <a:solidFill>
                <a:srgbClr val="D4D2D0"/>
              </a:solidFill>
            </a:endParaRPr>
          </a:p>
          <a:p>
            <a:pPr>
              <a:buClr>
                <a:schemeClr val="folHlink"/>
              </a:buClr>
              <a:buFont typeface="Wingdings" charset="0"/>
              <a:buNone/>
            </a:pPr>
            <a:endParaRPr lang="en-US" sz="700" dirty="0">
              <a:solidFill>
                <a:srgbClr val="D4D2D0"/>
              </a:solidFill>
            </a:endParaRPr>
          </a:p>
          <a:p>
            <a:pPr>
              <a:buClr>
                <a:schemeClr val="folHlink"/>
              </a:buClr>
              <a:buFont typeface="Wingdings" charset="0"/>
              <a:buChar char="§"/>
            </a:pPr>
            <a:r>
              <a:rPr lang="en-US" sz="1900" dirty="0">
                <a:solidFill>
                  <a:srgbClr val="D4D2D0"/>
                </a:solidFill>
              </a:rPr>
              <a:t>The observed emission (above ~300 MeV) is spatially extended, and does not originate directly from the SMBH</a:t>
            </a:r>
          </a:p>
          <a:p>
            <a:pPr>
              <a:buClr>
                <a:schemeClr val="folHlink"/>
              </a:buClr>
            </a:pPr>
            <a:endParaRPr lang="en-US" sz="800" dirty="0">
              <a:solidFill>
                <a:srgbClr val="D4D2D0"/>
              </a:solidFill>
            </a:endParaRPr>
          </a:p>
          <a:p>
            <a:pPr>
              <a:buClr>
                <a:schemeClr val="folHlink"/>
              </a:buClr>
              <a:buFont typeface="Wingdings" charset="0"/>
              <a:buChar char="§"/>
            </a:pPr>
            <a:r>
              <a:rPr lang="en-US" sz="1900" dirty="0">
                <a:solidFill>
                  <a:srgbClr val="D4D2D0"/>
                </a:solidFill>
              </a:rPr>
              <a:t>But protons accelerated by or nearby the SMBH could propagate outward, leading to an extended gamma ray signal </a:t>
            </a:r>
            <a:r>
              <a:rPr lang="en-US" sz="1900" dirty="0" smtClean="0">
                <a:solidFill>
                  <a:srgbClr val="D4D2D0"/>
                </a:solidFill>
              </a:rPr>
              <a:t>   </a:t>
            </a:r>
          </a:p>
          <a:p>
            <a:pPr>
              <a:buClr>
                <a:schemeClr val="folHlink"/>
              </a:buClr>
              <a:buFont typeface="Wingdings" charset="0"/>
              <a:buChar cha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Tree>
    <p:extLst>
      <p:ext uri="{BB962C8B-B14F-4D97-AF65-F5344CB8AC3E}">
        <p14:creationId xmlns:p14="http://schemas.microsoft.com/office/powerpoint/2010/main" val="24294743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600" dirty="0">
                <a:solidFill>
                  <a:schemeClr val="tx2"/>
                </a:solidFill>
                <a:latin typeface="Century Gothic" charset="0"/>
              </a:rPr>
              <a:t>Astrophysical </a:t>
            </a:r>
            <a:r>
              <a:rPr lang="en-US" sz="3600" dirty="0" smtClean="0">
                <a:solidFill>
                  <a:schemeClr val="tx2"/>
                </a:solidFill>
                <a:latin typeface="Century Gothic" charset="0"/>
              </a:rPr>
              <a:t>Interpretation 1</a:t>
            </a:r>
            <a:endParaRPr lang="en-US" sz="44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249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r>
              <a:rPr lang="en-US" dirty="0">
                <a:solidFill>
                  <a:srgbClr val="D4D2D0"/>
                </a:solidFill>
              </a:rPr>
              <a:t>Pion Decay Gamma Rays From Cosmic Rays Accelerated    by the Supermassive Black Hole?</a:t>
            </a:r>
            <a:endParaRPr lang="en-US" altLang="ja-JP" sz="2600" dirty="0">
              <a:solidFill>
                <a:srgbClr val="D4D2D0"/>
              </a:solidFill>
            </a:endParaRPr>
          </a:p>
          <a:p>
            <a:pPr>
              <a:buClr>
                <a:schemeClr val="folHlink"/>
              </a:buClr>
              <a:buFont typeface="Wingdings" charset="0"/>
              <a:buNone/>
            </a:pPr>
            <a:endParaRPr lang="en-US" sz="700" dirty="0">
              <a:solidFill>
                <a:srgbClr val="D4D2D0"/>
              </a:solidFill>
            </a:endParaRPr>
          </a:p>
          <a:p>
            <a:pPr>
              <a:buClr>
                <a:schemeClr val="folHlink"/>
              </a:buClr>
              <a:buFont typeface="Wingdings" charset="0"/>
              <a:buChar char="§"/>
            </a:pPr>
            <a:r>
              <a:rPr lang="en-US" sz="1900" dirty="0">
                <a:solidFill>
                  <a:srgbClr val="D4D2D0"/>
                </a:solidFill>
              </a:rPr>
              <a:t>The observed emission (above ~300 MeV) is spatially extended, and does not originate directly from the SMBH</a:t>
            </a:r>
          </a:p>
          <a:p>
            <a:pPr>
              <a:buClr>
                <a:schemeClr val="folHlink"/>
              </a:buClr>
            </a:pPr>
            <a:endParaRPr lang="en-US" sz="800" dirty="0">
              <a:solidFill>
                <a:srgbClr val="D4D2D0"/>
              </a:solidFill>
            </a:endParaRPr>
          </a:p>
          <a:p>
            <a:pPr>
              <a:buClr>
                <a:schemeClr val="folHlink"/>
              </a:buClr>
              <a:buFont typeface="Wingdings" charset="0"/>
              <a:buChar char="§"/>
            </a:pPr>
            <a:r>
              <a:rPr lang="en-US" sz="1900" dirty="0">
                <a:solidFill>
                  <a:srgbClr val="D4D2D0"/>
                </a:solidFill>
              </a:rPr>
              <a:t>But protons accelerated by or nearby the SMBH could propagate outward, leading to an extended gamma ray </a:t>
            </a:r>
            <a:r>
              <a:rPr lang="en-US" sz="1900" dirty="0" smtClean="0">
                <a:solidFill>
                  <a:srgbClr val="D4D2D0"/>
                </a:solidFill>
              </a:rPr>
              <a:t>signal</a:t>
            </a:r>
          </a:p>
          <a:p>
            <a:pPr>
              <a:buClr>
                <a:schemeClr val="folHlink"/>
              </a:buClr>
              <a:buFont typeface="Wingdings" charset="0"/>
              <a:buChar char="§"/>
            </a:pPr>
            <a:endParaRPr lang="en-US" sz="800" dirty="0">
              <a:solidFill>
                <a:srgbClr val="D4D2D0"/>
              </a:solidFill>
            </a:endParaRPr>
          </a:p>
          <a:p>
            <a:pPr>
              <a:buClr>
                <a:schemeClr val="folHlink"/>
              </a:buClr>
              <a:buFont typeface="Wingdings" charset="0"/>
              <a:buChar char="§"/>
            </a:pPr>
            <a:r>
              <a:rPr lang="en-US" sz="1900" dirty="0">
                <a:solidFill>
                  <a:srgbClr val="D4D2D0"/>
                </a:solidFill>
              </a:rPr>
              <a:t>The spectrum of the extended emission, however, rises very rapidly between 100 MeV and 1 </a:t>
            </a:r>
            <a:r>
              <a:rPr lang="en-US" sz="1900" dirty="0" err="1">
                <a:solidFill>
                  <a:srgbClr val="D4D2D0"/>
                </a:solidFill>
              </a:rPr>
              <a:t>GeV</a:t>
            </a:r>
            <a:r>
              <a:rPr lang="en-US" sz="1900" dirty="0">
                <a:solidFill>
                  <a:srgbClr val="D4D2D0"/>
                </a:solidFill>
              </a:rPr>
              <a:t>;</a:t>
            </a:r>
          </a:p>
          <a:p>
            <a:pPr>
              <a:buClr>
                <a:schemeClr val="folHlink"/>
              </a:buClr>
            </a:pPr>
            <a:r>
              <a:rPr lang="en-US" sz="1900" dirty="0">
                <a:solidFill>
                  <a:srgbClr val="D4D2D0"/>
                </a:solidFill>
              </a:rPr>
              <a:t>Much more so than the spectrum from 				             </a:t>
            </a:r>
            <a:r>
              <a:rPr lang="en-US" sz="1900" dirty="0" smtClean="0">
                <a:solidFill>
                  <a:srgbClr val="D4D2D0"/>
                </a:solidFill>
              </a:rPr>
              <a:t>              proton </a:t>
            </a:r>
            <a:r>
              <a:rPr lang="en-US" sz="1900" dirty="0">
                <a:solidFill>
                  <a:srgbClr val="D4D2D0"/>
                </a:solidFill>
              </a:rPr>
              <a:t>collisions (for </a:t>
            </a:r>
            <a:r>
              <a:rPr lang="en-US" sz="1900" i="1" dirty="0">
                <a:solidFill>
                  <a:srgbClr val="D4D2D0"/>
                </a:solidFill>
              </a:rPr>
              <a:t>any</a:t>
            </a:r>
            <a:r>
              <a:rPr lang="en-US" sz="1900" dirty="0">
                <a:solidFill>
                  <a:srgbClr val="D4D2D0"/>
                </a:solidFill>
              </a:rPr>
              <a:t> proton spectrum)</a:t>
            </a:r>
          </a:p>
          <a:p>
            <a:pPr>
              <a:buClr>
                <a:schemeClr val="folHlink"/>
              </a:buClr>
            </a:pPr>
            <a:endParaRPr lang="en-US" sz="800" dirty="0">
              <a:solidFill>
                <a:srgbClr val="D4D2D0"/>
              </a:solidFill>
            </a:endParaRPr>
          </a:p>
          <a:p>
            <a:pPr>
              <a:buClr>
                <a:schemeClr val="folHlink"/>
              </a:buClr>
              <a:buFont typeface="Wingdings" charset="0"/>
              <a:buChar char="§"/>
            </a:pPr>
            <a:r>
              <a:rPr lang="en-US" sz="1900" dirty="0">
                <a:solidFill>
                  <a:srgbClr val="D4D2D0"/>
                </a:solidFill>
              </a:rPr>
              <a:t>This is not what </a:t>
            </a:r>
            <a:r>
              <a:rPr lang="en-US" sz="1900" dirty="0" smtClean="0">
                <a:solidFill>
                  <a:srgbClr val="D4D2D0"/>
                </a:solidFill>
              </a:rPr>
              <a:t>gamma rays from 		 								 pion decay should </a:t>
            </a:r>
            <a:r>
              <a:rPr lang="en-US" sz="1900" dirty="0">
                <a:solidFill>
                  <a:srgbClr val="D4D2D0"/>
                </a:solidFill>
              </a:rPr>
              <a:t>look like</a:t>
            </a:r>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65545" name="TextBox 1"/>
          <p:cNvSpPr txBox="1">
            <a:spLocks noChangeArrowheads="1"/>
          </p:cNvSpPr>
          <p:nvPr/>
        </p:nvSpPr>
        <p:spPr bwMode="auto">
          <a:xfrm>
            <a:off x="76200" y="5227638"/>
            <a:ext cx="48768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900" i="1" dirty="0">
                <a:solidFill>
                  <a:srgbClr val="D4D2D0"/>
                </a:solidFill>
              </a:rPr>
              <a:t>Note: If only photons above 1 </a:t>
            </a:r>
            <a:r>
              <a:rPr lang="en-US" sz="1900" i="1" dirty="0" err="1">
                <a:solidFill>
                  <a:srgbClr val="D4D2D0"/>
                </a:solidFill>
              </a:rPr>
              <a:t>GeV</a:t>
            </a:r>
            <a:r>
              <a:rPr lang="en-US" sz="1900" i="1" dirty="0">
                <a:solidFill>
                  <a:srgbClr val="D4D2D0"/>
                </a:solidFill>
              </a:rPr>
              <a:t> are studied, much of this emission could be interpreted as pion decay gammas –     sub-</a:t>
            </a:r>
            <a:r>
              <a:rPr lang="en-US" sz="1900" i="1" dirty="0" err="1">
                <a:solidFill>
                  <a:srgbClr val="D4D2D0"/>
                </a:solidFill>
              </a:rPr>
              <a:t>GeV</a:t>
            </a:r>
            <a:r>
              <a:rPr lang="en-US" sz="1900" i="1" dirty="0">
                <a:solidFill>
                  <a:srgbClr val="D4D2D0"/>
                </a:solidFill>
              </a:rPr>
              <a:t> emission is essential to distinguish between CR-gas and DM origins  </a:t>
            </a:r>
          </a:p>
        </p:txBody>
      </p:sp>
      <p:pic>
        <p:nvPicPr>
          <p:cNvPr id="22" name="Picture 21" descr="totalspec-compare-simp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856" y="3695645"/>
            <a:ext cx="4165600" cy="27051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24" name="Straight Arrow Connector 23"/>
          <p:cNvCxnSpPr/>
          <p:nvPr/>
        </p:nvCxnSpPr>
        <p:spPr bwMode="auto">
          <a:xfrm>
            <a:off x="6249744" y="4675133"/>
            <a:ext cx="3175" cy="792162"/>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5" name="Picture 2"/>
          <p:cNvPicPr>
            <a:picLocks noChangeAspect="1"/>
          </p:cNvPicPr>
          <p:nvPr/>
        </p:nvPicPr>
        <p:blipFill>
          <a:blip r:embed="rId4">
            <a:extLst>
              <a:ext uri="{28A0092B-C50C-407E-A947-70E740481C1C}">
                <a14:useLocalDpi xmlns:a14="http://schemas.microsoft.com/office/drawing/2010/main" val="0"/>
              </a:ext>
            </a:extLst>
          </a:blip>
          <a:srcRect l="21062" t="18484" r="6206" b="28671"/>
          <a:stretch>
            <a:fillRect/>
          </a:stretch>
        </p:blipFill>
        <p:spPr bwMode="auto">
          <a:xfrm>
            <a:off x="6102106" y="4305245"/>
            <a:ext cx="2524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11"/>
          <p:cNvSpPr>
            <a:spLocks noChangeArrowheads="1"/>
          </p:cNvSpPr>
          <p:nvPr/>
        </p:nvSpPr>
        <p:spPr bwMode="auto">
          <a:xfrm>
            <a:off x="7610231" y="4114745"/>
            <a:ext cx="1143000" cy="3810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27" name="Rectangle 21"/>
          <p:cNvSpPr>
            <a:spLocks noChangeArrowheads="1"/>
          </p:cNvSpPr>
          <p:nvPr/>
        </p:nvSpPr>
        <p:spPr bwMode="auto">
          <a:xfrm>
            <a:off x="6296416" y="4991045"/>
            <a:ext cx="228600" cy="180975"/>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28" name="Rectangle 22"/>
          <p:cNvSpPr>
            <a:spLocks noChangeArrowheads="1"/>
          </p:cNvSpPr>
          <p:nvPr/>
        </p:nvSpPr>
        <p:spPr bwMode="auto">
          <a:xfrm>
            <a:off x="7505456" y="5448245"/>
            <a:ext cx="609600" cy="3810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30" name="Rectangle 23"/>
          <p:cNvSpPr>
            <a:spLocks noChangeArrowheads="1"/>
          </p:cNvSpPr>
          <p:nvPr/>
        </p:nvSpPr>
        <p:spPr bwMode="auto">
          <a:xfrm>
            <a:off x="6563116" y="5029145"/>
            <a:ext cx="1028700" cy="7239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31" name="Rectangle 24"/>
          <p:cNvSpPr>
            <a:spLocks noChangeArrowheads="1"/>
          </p:cNvSpPr>
          <p:nvPr/>
        </p:nvSpPr>
        <p:spPr bwMode="auto">
          <a:xfrm>
            <a:off x="6267206" y="4933895"/>
            <a:ext cx="152400" cy="2286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32" name="Rectangle 25"/>
          <p:cNvSpPr>
            <a:spLocks noChangeArrowheads="1"/>
          </p:cNvSpPr>
          <p:nvPr/>
        </p:nvSpPr>
        <p:spPr bwMode="auto">
          <a:xfrm>
            <a:off x="6076706" y="4821183"/>
            <a:ext cx="152400" cy="2286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33" name="Rectangle 26"/>
          <p:cNvSpPr>
            <a:spLocks noChangeArrowheads="1"/>
          </p:cNvSpPr>
          <p:nvPr/>
        </p:nvSpPr>
        <p:spPr bwMode="auto">
          <a:xfrm>
            <a:off x="7610231" y="4571945"/>
            <a:ext cx="276225" cy="1905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34" name="Rectangle 27"/>
          <p:cNvSpPr>
            <a:spLocks noChangeArrowheads="1"/>
          </p:cNvSpPr>
          <p:nvPr/>
        </p:nvSpPr>
        <p:spPr bwMode="auto">
          <a:xfrm>
            <a:off x="8038856" y="4457645"/>
            <a:ext cx="228600" cy="2286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pic>
        <p:nvPicPr>
          <p:cNvPr id="35" name="Picture 34" descr="totalspec-compare-simple.pdf"/>
          <p:cNvPicPr>
            <a:picLocks noChangeAspect="1"/>
          </p:cNvPicPr>
          <p:nvPr/>
        </p:nvPicPr>
        <p:blipFill rotWithShape="1">
          <a:blip r:embed="rId3">
            <a:extLst>
              <a:ext uri="{28A0092B-C50C-407E-A947-70E740481C1C}">
                <a14:useLocalDpi xmlns:a14="http://schemas.microsoft.com/office/drawing/2010/main" val="0"/>
              </a:ext>
            </a:extLst>
          </a:blip>
          <a:srcRect l="72806" t="27212" r="24129" b="53603"/>
          <a:stretch/>
        </p:blipFill>
        <p:spPr>
          <a:xfrm>
            <a:off x="7911856" y="4433833"/>
            <a:ext cx="127000" cy="519112"/>
          </a:xfrm>
          <a:prstGeom prst="rect">
            <a:avLst/>
          </a:prstGeom>
          <a:ln>
            <a:noFill/>
          </a:ln>
          <a:effectLst/>
        </p:spPr>
        <p:style>
          <a:lnRef idx="2">
            <a:schemeClr val="dk1"/>
          </a:lnRef>
          <a:fillRef idx="1">
            <a:schemeClr val="lt1"/>
          </a:fillRef>
          <a:effectRef idx="0">
            <a:schemeClr val="dk1"/>
          </a:effectRef>
          <a:fontRef idx="minor">
            <a:schemeClr val="dk1"/>
          </a:fontRef>
        </p:style>
      </p:pic>
      <p:sp>
        <p:nvSpPr>
          <p:cNvPr id="36" name="TextBox 2"/>
          <p:cNvSpPr txBox="1">
            <a:spLocks noChangeArrowheads="1"/>
          </p:cNvSpPr>
          <p:nvPr/>
        </p:nvSpPr>
        <p:spPr bwMode="auto">
          <a:xfrm>
            <a:off x="5522051" y="6432629"/>
            <a:ext cx="29540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dirty="0" err="1"/>
              <a:t>Boyarsky</a:t>
            </a:r>
            <a:r>
              <a:rPr lang="en-US" sz="1500" dirty="0"/>
              <a:t> et al., arXiv:1012.5839</a:t>
            </a:r>
          </a:p>
        </p:txBody>
      </p:sp>
      <p:sp>
        <p:nvSpPr>
          <p:cNvPr id="2" name="Rectangle 1"/>
          <p:cNvSpPr/>
          <p:nvPr/>
        </p:nvSpPr>
        <p:spPr>
          <a:xfrm>
            <a:off x="6229106" y="4933895"/>
            <a:ext cx="6731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5755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35378" y="2561100"/>
            <a:ext cx="3741564" cy="3656529"/>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9747" name="Rectangle 3"/>
          <p:cNvSpPr>
            <a:spLocks noChangeArrowheads="1"/>
          </p:cNvSpPr>
          <p:nvPr/>
        </p:nvSpPr>
        <p:spPr bwMode="auto">
          <a:xfrm>
            <a:off x="381000" y="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600" dirty="0">
                <a:solidFill>
                  <a:schemeClr val="tx2"/>
                </a:solidFill>
                <a:latin typeface="Century Gothic" charset="0"/>
              </a:rPr>
              <a:t>Astrophysical </a:t>
            </a:r>
            <a:r>
              <a:rPr lang="en-US" sz="3600" dirty="0" smtClean="0">
                <a:solidFill>
                  <a:schemeClr val="tx2"/>
                </a:solidFill>
                <a:latin typeface="Century Gothic" charset="0"/>
              </a:rPr>
              <a:t>Interpretation 1</a:t>
            </a:r>
            <a:endParaRPr lang="en-US" sz="44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3326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r>
              <a:rPr lang="en-US" dirty="0">
                <a:solidFill>
                  <a:srgbClr val="D4D2D0"/>
                </a:solidFill>
              </a:rPr>
              <a:t>Pion Decay Gamma Rays From Cosmic Rays Accelerated    by the Supermassive Black Hole?</a:t>
            </a:r>
            <a:endParaRPr lang="en-US" altLang="ja-JP" sz="2600" dirty="0">
              <a:solidFill>
                <a:srgbClr val="D4D2D0"/>
              </a:solidFill>
            </a:endParaRPr>
          </a:p>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1900" dirty="0" smtClean="0">
                <a:solidFill>
                  <a:srgbClr val="D4D2D0"/>
                </a:solidFill>
              </a:rPr>
              <a:t>Furthermore, the morphology of the gamma ray signal is largely determined by the distribution of gas, and will be dominated by the </a:t>
            </a:r>
            <a:r>
              <a:rPr lang="en-US" sz="1900" dirty="0" err="1" smtClean="0">
                <a:solidFill>
                  <a:srgbClr val="D4D2D0"/>
                </a:solidFill>
              </a:rPr>
              <a:t>circum</a:t>
            </a:r>
            <a:r>
              <a:rPr lang="en-US" sz="1900" dirty="0">
                <a:solidFill>
                  <a:srgbClr val="D4D2D0"/>
                </a:solidFill>
              </a:rPr>
              <a:t>-</a:t>
            </a:r>
            <a:r>
              <a:rPr lang="en-US" sz="1900" dirty="0" smtClean="0">
                <a:solidFill>
                  <a:srgbClr val="D4D2D0"/>
                </a:solidFill>
              </a:rPr>
              <a:t>nuclear ring  that is known to be present within 										     ~1-3 pc of the Galactic Center </a:t>
            </a:r>
          </a:p>
          <a:p>
            <a:pPr>
              <a:buClr>
                <a:schemeClr val="folHlink"/>
              </a:buClr>
            </a:pPr>
            <a:endParaRPr lang="en-US" sz="800" dirty="0">
              <a:solidFill>
                <a:srgbClr val="D4D2D0"/>
              </a:solidFill>
            </a:endParaRPr>
          </a:p>
          <a:p>
            <a:pPr>
              <a:buClr>
                <a:schemeClr val="folHlink"/>
              </a:buClr>
              <a:buFont typeface="Wingdings" charset="0"/>
              <a:buChar char="§"/>
            </a:pPr>
            <a:r>
              <a:rPr lang="en-US" sz="1900" dirty="0" smtClean="0">
                <a:solidFill>
                  <a:srgbClr val="D4D2D0"/>
                </a:solidFill>
              </a:rPr>
              <a:t>To Fermi, this emission should appear 								  point-like (3 pc is equivalent to ~0.02°)</a:t>
            </a:r>
          </a:p>
          <a:p>
            <a:pPr>
              <a:buClr>
                <a:schemeClr val="folHlink"/>
              </a:buClr>
            </a:pPr>
            <a:endParaRPr lang="en-US" sz="800" dirty="0">
              <a:solidFill>
                <a:srgbClr val="D4D2D0"/>
              </a:solidFill>
            </a:endParaRPr>
          </a:p>
          <a:p>
            <a:pPr>
              <a:buClr>
                <a:schemeClr val="folHlink"/>
              </a:buClr>
              <a:buFont typeface="Wingdings" charset="0"/>
              <a:buChar char="§"/>
            </a:pPr>
            <a:r>
              <a:rPr lang="en-US" sz="1900" dirty="0" smtClean="0">
                <a:solidFill>
                  <a:srgbClr val="D4D2D0"/>
                </a:solidFill>
              </a:rPr>
              <a:t>The observed morphology of the 								            gamma-ray emission is extended 								                 over a region of at least 50-100 pc, and 								   likely much larger, this is strongly 								     inconsistent with the known distribution 									 of gas</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36" name="TextBox 2"/>
          <p:cNvSpPr txBox="1">
            <a:spLocks noChangeArrowheads="1"/>
          </p:cNvSpPr>
          <p:nvPr/>
        </p:nvSpPr>
        <p:spPr bwMode="auto">
          <a:xfrm>
            <a:off x="4699091" y="6242326"/>
            <a:ext cx="449654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smtClean="0"/>
              <a:t>Linden, </a:t>
            </a:r>
            <a:r>
              <a:rPr lang="en-US" sz="1600" dirty="0" err="1" smtClean="0"/>
              <a:t>Lovegrove</a:t>
            </a:r>
            <a:r>
              <a:rPr lang="en-US" sz="1600" dirty="0" smtClean="0"/>
              <a:t>, </a:t>
            </a:r>
            <a:r>
              <a:rPr lang="en-US" sz="1600" dirty="0" err="1" smtClean="0"/>
              <a:t>Profumo</a:t>
            </a:r>
            <a:r>
              <a:rPr lang="en-US" sz="1600" dirty="0" smtClean="0"/>
              <a:t>, arXiv:1203.3539;</a:t>
            </a:r>
          </a:p>
          <a:p>
            <a:r>
              <a:rPr lang="en-US" sz="1600" dirty="0" smtClean="0"/>
              <a:t>See also Linden and </a:t>
            </a:r>
            <a:r>
              <a:rPr lang="en-US" sz="1600" dirty="0" err="1" smtClean="0"/>
              <a:t>Profumo</a:t>
            </a:r>
            <a:r>
              <a:rPr lang="en-US" sz="1600" dirty="0" smtClean="0"/>
              <a:t>, arXiv:1206.4308</a:t>
            </a:r>
            <a:endParaRPr lang="en-US" sz="1600" dirty="0"/>
          </a:p>
        </p:txBody>
      </p:sp>
      <p:pic>
        <p:nvPicPr>
          <p:cNvPr id="2" name="Picture 1"/>
          <p:cNvPicPr>
            <a:picLocks noChangeAspect="1"/>
          </p:cNvPicPr>
          <p:nvPr/>
        </p:nvPicPr>
        <p:blipFill>
          <a:blip r:embed="rId3"/>
          <a:stretch>
            <a:fillRect/>
          </a:stretch>
        </p:blipFill>
        <p:spPr>
          <a:xfrm>
            <a:off x="4835378" y="2561100"/>
            <a:ext cx="3741564" cy="3656529"/>
          </a:xfrm>
          <a:prstGeom prst="rect">
            <a:avLst/>
          </a:prstGeom>
        </p:spPr>
      </p:pic>
    </p:spTree>
    <p:extLst>
      <p:ext uri="{BB962C8B-B14F-4D97-AF65-F5344CB8AC3E}">
        <p14:creationId xmlns:p14="http://schemas.microsoft.com/office/powerpoint/2010/main" val="25261399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7699" name="Rectangle 3"/>
          <p:cNvSpPr>
            <a:spLocks noChangeArrowheads="1"/>
          </p:cNvSpPr>
          <p:nvPr/>
        </p:nvSpPr>
        <p:spPr bwMode="auto">
          <a:xfrm>
            <a:off x="381000" y="7817"/>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600" dirty="0">
                <a:solidFill>
                  <a:schemeClr val="tx2"/>
                </a:solidFill>
                <a:latin typeface="Century Gothic" charset="0"/>
              </a:rPr>
              <a:t>Astrophysical </a:t>
            </a:r>
            <a:r>
              <a:rPr lang="en-US" sz="3600" dirty="0" smtClean="0">
                <a:solidFill>
                  <a:schemeClr val="tx2"/>
                </a:solidFill>
                <a:latin typeface="Century Gothic" charset="0"/>
              </a:rPr>
              <a:t>Interpretation 2</a:t>
            </a:r>
            <a:endParaRPr lang="en-US" sz="4400" dirty="0">
              <a:solidFill>
                <a:schemeClr val="tx2"/>
              </a:solidFill>
            </a:endParaRPr>
          </a:p>
        </p:txBody>
      </p:sp>
      <p:sp>
        <p:nvSpPr>
          <p:cNvPr id="2077700"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3492" name="Text Box 6"/>
          <p:cNvSpPr txBox="1">
            <a:spLocks noChangeArrowheads="1"/>
          </p:cNvSpPr>
          <p:nvPr/>
        </p:nvSpPr>
        <p:spPr bwMode="auto">
          <a:xfrm>
            <a:off x="185615" y="750279"/>
            <a:ext cx="8958385" cy="6986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r>
              <a:rPr lang="en-US" sz="2600" dirty="0" smtClean="0">
                <a:solidFill>
                  <a:srgbClr val="D4D2D0"/>
                </a:solidFill>
              </a:rPr>
              <a:t>A Collection of Unresolved Pulsars</a:t>
            </a:r>
          </a:p>
          <a:p>
            <a:pPr>
              <a:buClr>
                <a:schemeClr val="folHlink"/>
              </a:buClr>
              <a:buFont typeface="Wingdings" charset="0"/>
              <a:buNone/>
            </a:pPr>
            <a:endParaRPr lang="en-US" sz="800" dirty="0">
              <a:solidFill>
                <a:srgbClr val="D4D2D0"/>
              </a:solidFill>
            </a:endParaRPr>
          </a:p>
          <a:p>
            <a:pPr>
              <a:buClr>
                <a:schemeClr val="folHlink"/>
              </a:buClr>
              <a:buFont typeface="Wingdings" charset="0"/>
              <a:buNone/>
            </a:pPr>
            <a:r>
              <a:rPr lang="en-US" sz="1900" dirty="0">
                <a:solidFill>
                  <a:srgbClr val="D4D2D0"/>
                </a:solidFill>
              </a:rPr>
              <a:t>Perhaps a </a:t>
            </a:r>
            <a:r>
              <a:rPr lang="en-US" sz="1900" dirty="0" smtClean="0">
                <a:solidFill>
                  <a:srgbClr val="D4D2D0"/>
                </a:solidFill>
              </a:rPr>
              <a:t>large population of </a:t>
            </a:r>
            <a:r>
              <a:rPr lang="en-US" sz="1900" dirty="0">
                <a:solidFill>
                  <a:srgbClr val="D4D2D0"/>
                </a:solidFill>
              </a:rPr>
              <a:t>unresolved points sources distributed throughout the inner tens of parsecs of the Milky Way could produce the observed </a:t>
            </a:r>
            <a:r>
              <a:rPr lang="en-US" sz="1900" dirty="0" smtClean="0">
                <a:solidFill>
                  <a:srgbClr val="D4D2D0"/>
                </a:solidFill>
              </a:rPr>
              <a:t>signal;      a collection of ~</a:t>
            </a:r>
            <a:r>
              <a:rPr lang="en-US" sz="1900" dirty="0">
                <a:solidFill>
                  <a:srgbClr val="D4D2D0"/>
                </a:solidFill>
              </a:rPr>
              <a:t>10</a:t>
            </a:r>
            <a:r>
              <a:rPr lang="en-US" sz="1900" baseline="30000" dirty="0">
                <a:solidFill>
                  <a:srgbClr val="D4D2D0"/>
                </a:solidFill>
              </a:rPr>
              <a:t>3</a:t>
            </a:r>
            <a:r>
              <a:rPr lang="en-US" sz="1900" dirty="0">
                <a:solidFill>
                  <a:srgbClr val="D4D2D0"/>
                </a:solidFill>
              </a:rPr>
              <a:t> millisecond pulsars, for </a:t>
            </a:r>
            <a:r>
              <a:rPr lang="en-US" sz="1900" dirty="0" smtClean="0">
                <a:solidFill>
                  <a:srgbClr val="D4D2D0"/>
                </a:solidFill>
              </a:rPr>
              <a:t>example</a:t>
            </a:r>
            <a:endParaRPr lang="en-US" sz="1900" dirty="0">
              <a:solidFill>
                <a:schemeClr val="tx2"/>
              </a:solidFill>
            </a:endParaRPr>
          </a:p>
          <a:p>
            <a:pPr>
              <a:buClr>
                <a:schemeClr val="folHlink"/>
              </a:buClr>
            </a:pPr>
            <a:endParaRPr lang="en-US" sz="1000" dirty="0">
              <a:solidFill>
                <a:schemeClr val="tx2"/>
              </a:solidFill>
            </a:endParaRPr>
          </a:p>
          <a:p>
            <a:pPr>
              <a:buClr>
                <a:schemeClr val="folHlink"/>
              </a:buClr>
            </a:pPr>
            <a:endParaRPr lang="en-US" sz="800" dirty="0">
              <a:solidFill>
                <a:schemeClr val="tx2"/>
              </a:solidFill>
            </a:endParaRPr>
          </a:p>
          <a:p>
            <a:pPr>
              <a:buClr>
                <a:schemeClr val="folHlink"/>
              </a:buClr>
            </a:pPr>
            <a:endParaRPr lang="en-US" sz="900" dirty="0">
              <a:solidFill>
                <a:srgbClr val="D4D2D0"/>
              </a:solidFill>
            </a:endParaRPr>
          </a:p>
          <a:p>
            <a:pPr>
              <a:buClr>
                <a:schemeClr val="folHlink"/>
              </a:buClr>
              <a:buFont typeface="Wingdings" charset="0"/>
              <a:buNone/>
            </a:pPr>
            <a:endParaRPr lang="en-US" sz="1900" dirty="0">
              <a:solidFill>
                <a:srgbClr val="D4D2D0"/>
              </a:solidFill>
            </a:endParaRPr>
          </a:p>
          <a:p>
            <a:pPr>
              <a:buClr>
                <a:schemeClr val="folHlink"/>
              </a:buClr>
            </a:pPr>
            <a:endParaRPr lang="en-US" sz="1000" dirty="0"/>
          </a:p>
          <a:p>
            <a:pPr>
              <a:buClr>
                <a:schemeClr val="folHlink"/>
              </a:buClr>
            </a:pPr>
            <a:endParaRPr lang="en-US" sz="900" dirty="0"/>
          </a:p>
          <a:p>
            <a:pPr>
              <a:buClr>
                <a:schemeClr val="folHlink"/>
              </a:buClr>
            </a:pPr>
            <a:endParaRPr lang="en-US" sz="2000" dirty="0"/>
          </a:p>
          <a:p>
            <a:pPr>
              <a:buClr>
                <a:schemeClr val="folHlink"/>
              </a:buClr>
            </a:pPr>
            <a:endParaRPr lang="en-US" sz="800" dirty="0"/>
          </a:p>
          <a:p>
            <a:pPr>
              <a:buClr>
                <a:schemeClr val="folHlink"/>
              </a:buClr>
            </a:pPr>
            <a:endParaRPr lang="en-US" sz="800" dirty="0"/>
          </a:p>
          <a:p>
            <a:pPr>
              <a:buClr>
                <a:schemeClr val="folHlink"/>
              </a:buClr>
              <a:buFont typeface="Wingdings" charset="0"/>
              <a:buNone/>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Tree>
    <p:extLst>
      <p:ext uri="{BB962C8B-B14F-4D97-AF65-F5344CB8AC3E}">
        <p14:creationId xmlns:p14="http://schemas.microsoft.com/office/powerpoint/2010/main" val="34504432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29577"/>
            <a:ext cx="8137717" cy="1143000"/>
          </a:xfrm>
        </p:spPr>
        <p:txBody>
          <a:bodyPr>
            <a:noAutofit/>
          </a:bodyPr>
          <a:lstStyle/>
          <a:p>
            <a:r>
              <a:rPr lang="en-US" sz="4400" dirty="0" smtClean="0">
                <a:solidFill>
                  <a:schemeClr val="tx2"/>
                </a:solidFill>
              </a:rPr>
              <a:t>Pulsar Basics</a:t>
            </a:r>
            <a:endParaRPr lang="en-US" sz="4400" dirty="0">
              <a:solidFill>
                <a:schemeClr val="tx2"/>
              </a:solidFill>
            </a:endParaRPr>
          </a:p>
        </p:txBody>
      </p:sp>
      <p:sp>
        <p:nvSpPr>
          <p:cNvPr id="3" name="Content Placeholder 2"/>
          <p:cNvSpPr>
            <a:spLocks noGrp="1"/>
          </p:cNvSpPr>
          <p:nvPr>
            <p:ph idx="1"/>
          </p:nvPr>
        </p:nvSpPr>
        <p:spPr>
          <a:xfrm>
            <a:off x="149045" y="957386"/>
            <a:ext cx="5077162" cy="1484922"/>
          </a:xfrm>
        </p:spPr>
        <p:txBody>
          <a:bodyPr>
            <a:normAutofit fontScale="92500" lnSpcReduction="10000"/>
          </a:bodyPr>
          <a:lstStyle/>
          <a:p>
            <a:pPr marL="36576" indent="0">
              <a:buNone/>
            </a:pPr>
            <a:r>
              <a:rPr lang="en-US" sz="2400" dirty="0" smtClean="0">
                <a:solidFill>
                  <a:schemeClr val="tx2"/>
                </a:solidFill>
              </a:rPr>
              <a:t>Ordinary Pulsars</a:t>
            </a:r>
          </a:p>
          <a:p>
            <a:r>
              <a:rPr lang="en-US" sz="1900" dirty="0" smtClean="0">
                <a:solidFill>
                  <a:schemeClr val="tx2"/>
                </a:solidFill>
              </a:rPr>
              <a:t>Pulsars are rapidly spinning neutron stars, which gradually convert their rotational kinetic energy into radio and gamma ray emission</a:t>
            </a: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30070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29577"/>
            <a:ext cx="8137717" cy="1143000"/>
          </a:xfrm>
        </p:spPr>
        <p:txBody>
          <a:bodyPr>
            <a:noAutofit/>
          </a:bodyPr>
          <a:lstStyle/>
          <a:p>
            <a:r>
              <a:rPr lang="en-US" sz="4400" dirty="0" smtClean="0">
                <a:solidFill>
                  <a:schemeClr val="tx2"/>
                </a:solidFill>
              </a:rPr>
              <a:t>Pulsar Basics</a:t>
            </a:r>
            <a:endParaRPr lang="en-US" sz="4400" dirty="0">
              <a:solidFill>
                <a:schemeClr val="tx2"/>
              </a:solidFill>
            </a:endParaRPr>
          </a:p>
        </p:txBody>
      </p:sp>
      <p:sp>
        <p:nvSpPr>
          <p:cNvPr id="3" name="Content Placeholder 2"/>
          <p:cNvSpPr>
            <a:spLocks noGrp="1"/>
          </p:cNvSpPr>
          <p:nvPr>
            <p:ph idx="1"/>
          </p:nvPr>
        </p:nvSpPr>
        <p:spPr>
          <a:xfrm>
            <a:off x="149045" y="957384"/>
            <a:ext cx="5077162" cy="2725615"/>
          </a:xfrm>
        </p:spPr>
        <p:txBody>
          <a:bodyPr>
            <a:normAutofit fontScale="92500" lnSpcReduction="10000"/>
          </a:bodyPr>
          <a:lstStyle/>
          <a:p>
            <a:pPr marL="36576" indent="0">
              <a:buNone/>
            </a:pPr>
            <a:r>
              <a:rPr lang="en-US" sz="2400" dirty="0" smtClean="0">
                <a:solidFill>
                  <a:schemeClr val="tx2"/>
                </a:solidFill>
              </a:rPr>
              <a:t>Ordinary Pulsars</a:t>
            </a:r>
          </a:p>
          <a:p>
            <a:r>
              <a:rPr lang="en-US" sz="1900" dirty="0" smtClean="0">
                <a:solidFill>
                  <a:schemeClr val="tx2"/>
                </a:solidFill>
              </a:rPr>
              <a:t>Pulsars are rapidly spinning neutron stars, which gradually convert their rotational kinetic energy into radio and gamma ray emission</a:t>
            </a:r>
          </a:p>
          <a:p>
            <a:r>
              <a:rPr lang="en-US" sz="1900" dirty="0" smtClean="0">
                <a:solidFill>
                  <a:schemeClr val="tx2"/>
                </a:solidFill>
              </a:rPr>
              <a:t>Typical pulsars exhibit periods on the order of ~1 second and slow down at a rate that implies the presence ~10</a:t>
            </a:r>
            <a:r>
              <a:rPr lang="en-US" sz="1900" baseline="30000" dirty="0" smtClean="0">
                <a:solidFill>
                  <a:schemeClr val="tx2"/>
                </a:solidFill>
              </a:rPr>
              <a:t>12</a:t>
            </a:r>
            <a:r>
              <a:rPr lang="en-US" sz="1900" dirty="0" smtClean="0">
                <a:solidFill>
                  <a:schemeClr val="tx2"/>
                </a:solidFill>
              </a:rPr>
              <a:t> Gauss magnetic fields</a:t>
            </a: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sp>
        <p:nvSpPr>
          <p:cNvPr id="8" name="Donut 7"/>
          <p:cNvSpPr/>
          <p:nvPr/>
        </p:nvSpPr>
        <p:spPr>
          <a:xfrm>
            <a:off x="7072921" y="2344616"/>
            <a:ext cx="1289539" cy="1240693"/>
          </a:xfrm>
          <a:prstGeom prst="donut">
            <a:avLst>
              <a:gd name="adj" fmla="val 2813"/>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0145726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29577"/>
            <a:ext cx="8137717" cy="1143000"/>
          </a:xfrm>
        </p:spPr>
        <p:txBody>
          <a:bodyPr>
            <a:noAutofit/>
          </a:bodyPr>
          <a:lstStyle/>
          <a:p>
            <a:r>
              <a:rPr lang="en-US" sz="4400" dirty="0" smtClean="0">
                <a:solidFill>
                  <a:schemeClr val="tx2"/>
                </a:solidFill>
              </a:rPr>
              <a:t>Pulsar Basics</a:t>
            </a:r>
            <a:endParaRPr lang="en-US" sz="4400" dirty="0">
              <a:solidFill>
                <a:schemeClr val="tx2"/>
              </a:solidFill>
            </a:endParaRPr>
          </a:p>
        </p:txBody>
      </p:sp>
      <p:sp>
        <p:nvSpPr>
          <p:cNvPr id="3" name="Content Placeholder 2"/>
          <p:cNvSpPr>
            <a:spLocks noGrp="1"/>
          </p:cNvSpPr>
          <p:nvPr>
            <p:ph idx="1"/>
          </p:nvPr>
        </p:nvSpPr>
        <p:spPr>
          <a:xfrm>
            <a:off x="149045" y="957384"/>
            <a:ext cx="5077162" cy="3292232"/>
          </a:xfrm>
        </p:spPr>
        <p:txBody>
          <a:bodyPr>
            <a:normAutofit fontScale="92500" lnSpcReduction="10000"/>
          </a:bodyPr>
          <a:lstStyle/>
          <a:p>
            <a:pPr marL="36576" indent="0">
              <a:buNone/>
            </a:pPr>
            <a:r>
              <a:rPr lang="en-US" sz="2400" dirty="0" smtClean="0">
                <a:solidFill>
                  <a:schemeClr val="tx2"/>
                </a:solidFill>
              </a:rPr>
              <a:t>Ordinary Pulsars</a:t>
            </a:r>
          </a:p>
          <a:p>
            <a:r>
              <a:rPr lang="en-US" sz="1900" dirty="0" smtClean="0">
                <a:solidFill>
                  <a:schemeClr val="tx2"/>
                </a:solidFill>
              </a:rPr>
              <a:t>Pulsars are rapidly spinning neutron stars, which gradually convert their rotational kinetic energy into radio and gamma ray emission</a:t>
            </a:r>
          </a:p>
          <a:p>
            <a:r>
              <a:rPr lang="en-US" sz="1900" dirty="0" smtClean="0">
                <a:solidFill>
                  <a:schemeClr val="tx2"/>
                </a:solidFill>
              </a:rPr>
              <a:t>Typical pulsars exhibit periods on the order of ~1 second and slow down at a rate that implies the presence ~10</a:t>
            </a:r>
            <a:r>
              <a:rPr lang="en-US" sz="1900" baseline="30000" dirty="0" smtClean="0">
                <a:solidFill>
                  <a:schemeClr val="tx2"/>
                </a:solidFill>
              </a:rPr>
              <a:t>12</a:t>
            </a:r>
            <a:r>
              <a:rPr lang="en-US" sz="1900" dirty="0" smtClean="0">
                <a:solidFill>
                  <a:schemeClr val="tx2"/>
                </a:solidFill>
              </a:rPr>
              <a:t> Gauss magnetic fields</a:t>
            </a:r>
          </a:p>
          <a:p>
            <a:r>
              <a:rPr lang="en-US" sz="1900" dirty="0" smtClean="0">
                <a:solidFill>
                  <a:schemeClr val="tx2"/>
                </a:solidFill>
              </a:rPr>
              <a:t>Over ~10</a:t>
            </a:r>
            <a:r>
              <a:rPr lang="en-US" sz="1900" baseline="30000" dirty="0" smtClean="0">
                <a:solidFill>
                  <a:schemeClr val="tx2"/>
                </a:solidFill>
              </a:rPr>
              <a:t>6</a:t>
            </a:r>
            <a:r>
              <a:rPr lang="en-US" sz="1900" dirty="0" smtClean="0">
                <a:solidFill>
                  <a:schemeClr val="tx2"/>
                </a:solidFill>
              </a:rPr>
              <a:t> -10</a:t>
            </a:r>
            <a:r>
              <a:rPr lang="en-US" sz="1900" baseline="30000" dirty="0" smtClean="0">
                <a:solidFill>
                  <a:schemeClr val="tx2"/>
                </a:solidFill>
              </a:rPr>
              <a:t>8</a:t>
            </a:r>
            <a:r>
              <a:rPr lang="en-US" sz="1900" dirty="0" smtClean="0">
                <a:solidFill>
                  <a:schemeClr val="tx2"/>
                </a:solidFill>
              </a:rPr>
              <a:t> years, pulsars lose most of their rotational energy and become faint</a:t>
            </a: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cxnSp>
        <p:nvCxnSpPr>
          <p:cNvPr id="7" name="Straight Arrow Connector 6"/>
          <p:cNvCxnSpPr/>
          <p:nvPr/>
        </p:nvCxnSpPr>
        <p:spPr>
          <a:xfrm>
            <a:off x="7639538" y="2901462"/>
            <a:ext cx="1025725" cy="459153"/>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55969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29577"/>
            <a:ext cx="8137717" cy="1143000"/>
          </a:xfrm>
        </p:spPr>
        <p:txBody>
          <a:bodyPr>
            <a:noAutofit/>
          </a:bodyPr>
          <a:lstStyle/>
          <a:p>
            <a:r>
              <a:rPr lang="en-US" sz="4400" dirty="0" smtClean="0">
                <a:solidFill>
                  <a:schemeClr val="tx2"/>
                </a:solidFill>
              </a:rPr>
              <a:t>Pulsar Basics</a:t>
            </a:r>
            <a:endParaRPr lang="en-US" sz="4400" dirty="0">
              <a:solidFill>
                <a:schemeClr val="tx2"/>
              </a:solidFill>
            </a:endParaRPr>
          </a:p>
        </p:txBody>
      </p:sp>
      <p:sp>
        <p:nvSpPr>
          <p:cNvPr id="3" name="Content Placeholder 2"/>
          <p:cNvSpPr>
            <a:spLocks noGrp="1"/>
          </p:cNvSpPr>
          <p:nvPr>
            <p:ph idx="1"/>
          </p:nvPr>
        </p:nvSpPr>
        <p:spPr>
          <a:xfrm>
            <a:off x="139276" y="957385"/>
            <a:ext cx="5077162" cy="5861539"/>
          </a:xfrm>
        </p:spPr>
        <p:txBody>
          <a:bodyPr>
            <a:normAutofit fontScale="92500" lnSpcReduction="10000"/>
          </a:bodyPr>
          <a:lstStyle/>
          <a:p>
            <a:pPr marL="36576" indent="0">
              <a:buNone/>
            </a:pPr>
            <a:r>
              <a:rPr lang="en-US" sz="2400" dirty="0" smtClean="0">
                <a:solidFill>
                  <a:schemeClr val="tx2"/>
                </a:solidFill>
              </a:rPr>
              <a:t>Ordinary Pulsars</a:t>
            </a:r>
          </a:p>
          <a:p>
            <a:r>
              <a:rPr lang="en-US" sz="1900" dirty="0" smtClean="0">
                <a:solidFill>
                  <a:schemeClr val="tx2"/>
                </a:solidFill>
              </a:rPr>
              <a:t>Pulsars are rapidly spinning neutron stars, which gradually convert their rotational kinetic energy into radio and gamma ray emission</a:t>
            </a:r>
          </a:p>
          <a:p>
            <a:r>
              <a:rPr lang="en-US" sz="1900" dirty="0" smtClean="0">
                <a:solidFill>
                  <a:schemeClr val="tx2"/>
                </a:solidFill>
              </a:rPr>
              <a:t>Typical pulsars exhibit periods on the order of ~1 second and slow down at a rate that implies the presence ~10</a:t>
            </a:r>
            <a:r>
              <a:rPr lang="en-US" sz="1900" baseline="30000" dirty="0" smtClean="0">
                <a:solidFill>
                  <a:schemeClr val="tx2"/>
                </a:solidFill>
              </a:rPr>
              <a:t>12</a:t>
            </a:r>
            <a:r>
              <a:rPr lang="en-US" sz="1900" dirty="0" smtClean="0">
                <a:solidFill>
                  <a:schemeClr val="tx2"/>
                </a:solidFill>
              </a:rPr>
              <a:t> Gauss magnetic fields</a:t>
            </a:r>
          </a:p>
          <a:p>
            <a:r>
              <a:rPr lang="en-US" sz="1900" dirty="0" smtClean="0">
                <a:solidFill>
                  <a:schemeClr val="tx2"/>
                </a:solidFill>
              </a:rPr>
              <a:t>Over ~10</a:t>
            </a:r>
            <a:r>
              <a:rPr lang="en-US" sz="1900" baseline="30000" dirty="0" smtClean="0">
                <a:solidFill>
                  <a:schemeClr val="tx2"/>
                </a:solidFill>
              </a:rPr>
              <a:t>6</a:t>
            </a:r>
            <a:r>
              <a:rPr lang="en-US" sz="1900" dirty="0" smtClean="0">
                <a:solidFill>
                  <a:schemeClr val="tx2"/>
                </a:solidFill>
              </a:rPr>
              <a:t> -10</a:t>
            </a:r>
            <a:r>
              <a:rPr lang="en-US" sz="1900" baseline="30000" dirty="0" smtClean="0">
                <a:solidFill>
                  <a:schemeClr val="tx2"/>
                </a:solidFill>
              </a:rPr>
              <a:t>8</a:t>
            </a:r>
            <a:r>
              <a:rPr lang="en-US" sz="1900" dirty="0" smtClean="0">
                <a:solidFill>
                  <a:schemeClr val="tx2"/>
                </a:solidFill>
              </a:rPr>
              <a:t> years, pulsars lose most of their rotational energy and become faint</a:t>
            </a:r>
          </a:p>
          <a:p>
            <a:pPr marL="36576" indent="0">
              <a:buNone/>
            </a:pPr>
            <a:endParaRPr lang="en-US" sz="900" dirty="0" smtClean="0">
              <a:solidFill>
                <a:schemeClr val="tx2"/>
              </a:solidFill>
            </a:endParaRPr>
          </a:p>
          <a:p>
            <a:pPr marL="36576" indent="0">
              <a:buNone/>
            </a:pPr>
            <a:r>
              <a:rPr lang="en-US" sz="2400" dirty="0" smtClean="0">
                <a:solidFill>
                  <a:schemeClr val="tx2"/>
                </a:solidFill>
              </a:rPr>
              <a:t>Millisecond Pulsars </a:t>
            </a:r>
            <a:r>
              <a:rPr lang="en-US" sz="1900" dirty="0" smtClean="0">
                <a:solidFill>
                  <a:schemeClr val="tx2"/>
                </a:solidFill>
              </a:rPr>
              <a:t>(aka Recycled </a:t>
            </a:r>
            <a:r>
              <a:rPr lang="en-US" sz="1900" dirty="0">
                <a:solidFill>
                  <a:schemeClr val="tx2"/>
                </a:solidFill>
              </a:rPr>
              <a:t>P</a:t>
            </a:r>
            <a:r>
              <a:rPr lang="en-US" sz="1900" dirty="0" smtClean="0">
                <a:solidFill>
                  <a:schemeClr val="tx2"/>
                </a:solidFill>
              </a:rPr>
              <a:t>ulsars)</a:t>
            </a:r>
            <a:endParaRPr lang="en-US" sz="1900" dirty="0">
              <a:solidFill>
                <a:schemeClr val="tx2"/>
              </a:solidFill>
            </a:endParaRPr>
          </a:p>
          <a:p>
            <a:r>
              <a:rPr lang="en-US" sz="1900" dirty="0" smtClean="0">
                <a:solidFill>
                  <a:schemeClr val="tx2"/>
                </a:solidFill>
              </a:rPr>
              <a:t>Some pulsars have binary companions (although most are lost from velocity kicks) </a:t>
            </a:r>
          </a:p>
          <a:p>
            <a:r>
              <a:rPr lang="en-US" sz="1900" dirty="0" smtClean="0">
                <a:solidFill>
                  <a:schemeClr val="tx2"/>
                </a:solidFill>
              </a:rPr>
              <a:t>If a companion of a pulsar evolves into a red giant, accretion can “spin-up” the pulsar’s period to as short as ~1.5 </a:t>
            </a:r>
            <a:r>
              <a:rPr lang="en-US" sz="1900" dirty="0" err="1" smtClean="0">
                <a:solidFill>
                  <a:schemeClr val="tx2"/>
                </a:solidFill>
              </a:rPr>
              <a:t>msec</a:t>
            </a:r>
            <a:r>
              <a:rPr lang="en-US" sz="1900" dirty="0" smtClean="0">
                <a:solidFill>
                  <a:schemeClr val="tx2"/>
                </a:solidFill>
              </a:rPr>
              <a:t>, and with much lower magnetic fields (~10</a:t>
            </a:r>
            <a:r>
              <a:rPr lang="en-US" sz="1900" baseline="30000" dirty="0" smtClean="0">
                <a:solidFill>
                  <a:schemeClr val="tx2"/>
                </a:solidFill>
              </a:rPr>
              <a:t>8</a:t>
            </a:r>
            <a:r>
              <a:rPr lang="en-US" sz="1900" dirty="0" smtClean="0">
                <a:solidFill>
                  <a:schemeClr val="tx2"/>
                </a:solidFill>
              </a:rPr>
              <a:t>-10</a:t>
            </a:r>
            <a:r>
              <a:rPr lang="en-US" sz="1900" baseline="30000" dirty="0" smtClean="0">
                <a:solidFill>
                  <a:schemeClr val="tx2"/>
                </a:solidFill>
              </a:rPr>
              <a:t>9</a:t>
            </a:r>
            <a:r>
              <a:rPr lang="en-US" sz="1900" dirty="0" smtClean="0">
                <a:solidFill>
                  <a:schemeClr val="tx2"/>
                </a:solidFill>
              </a:rPr>
              <a:t> G) and much slower spin-down timescales than are found among ordinary pulsars – can remain bright for &gt;10</a:t>
            </a:r>
            <a:r>
              <a:rPr lang="en-US" sz="1900" baseline="30000" dirty="0" smtClean="0">
                <a:solidFill>
                  <a:schemeClr val="tx2"/>
                </a:solidFill>
              </a:rPr>
              <a:t>9</a:t>
            </a:r>
            <a:r>
              <a:rPr lang="en-US" sz="1900" dirty="0" smtClean="0">
                <a:solidFill>
                  <a:schemeClr val="tx2"/>
                </a:solidFill>
              </a:rPr>
              <a:t> years</a:t>
            </a: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cxnSp>
        <p:nvCxnSpPr>
          <p:cNvPr id="6" name="Straight Arrow Connector 5"/>
          <p:cNvCxnSpPr/>
          <p:nvPr/>
        </p:nvCxnSpPr>
        <p:spPr>
          <a:xfrm>
            <a:off x="7639538" y="2901462"/>
            <a:ext cx="1025725" cy="459153"/>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0800000" flipV="1">
            <a:off x="6506310" y="3458308"/>
            <a:ext cx="2158954" cy="1035538"/>
          </a:xfrm>
          <a:prstGeom prst="curvedConnector3">
            <a:avLst>
              <a:gd name="adj1" fmla="val 2488"/>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Donut 13"/>
          <p:cNvSpPr/>
          <p:nvPr/>
        </p:nvSpPr>
        <p:spPr>
          <a:xfrm>
            <a:off x="5666155" y="3966307"/>
            <a:ext cx="1113692" cy="1035539"/>
          </a:xfrm>
          <a:prstGeom prst="donut">
            <a:avLst>
              <a:gd name="adj" fmla="val 2813"/>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487530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19808"/>
            <a:ext cx="8137717" cy="1143000"/>
          </a:xfrm>
        </p:spPr>
        <p:txBody>
          <a:bodyPr>
            <a:noAutofit/>
          </a:bodyPr>
          <a:lstStyle/>
          <a:p>
            <a:r>
              <a:rPr lang="en-US" sz="3400" dirty="0" smtClean="0">
                <a:solidFill>
                  <a:schemeClr val="tx2"/>
                </a:solidFill>
              </a:rPr>
              <a:t>Millisecond Pulsars as the Source of the Galactic Center Signal?</a:t>
            </a:r>
            <a:endParaRPr lang="en-US" sz="3400" dirty="0">
              <a:solidFill>
                <a:schemeClr val="tx2"/>
              </a:solidFill>
            </a:endParaRPr>
          </a:p>
        </p:txBody>
      </p:sp>
      <p:sp>
        <p:nvSpPr>
          <p:cNvPr id="3" name="Content Placeholder 2"/>
          <p:cNvSpPr>
            <a:spLocks noGrp="1"/>
          </p:cNvSpPr>
          <p:nvPr>
            <p:ph idx="1"/>
          </p:nvPr>
        </p:nvSpPr>
        <p:spPr>
          <a:xfrm>
            <a:off x="139275" y="1084384"/>
            <a:ext cx="5155647" cy="1055077"/>
          </a:xfrm>
        </p:spPr>
        <p:txBody>
          <a:bodyPr>
            <a:normAutofit/>
          </a:bodyPr>
          <a:lstStyle/>
          <a:p>
            <a:pPr marL="36576" indent="0">
              <a:buNone/>
            </a:pPr>
            <a:r>
              <a:rPr lang="en-US" sz="2000" dirty="0" smtClean="0">
                <a:solidFill>
                  <a:schemeClr val="tx2"/>
                </a:solidFill>
              </a:rPr>
              <a:t>Millisecond Pulsars (MSPs) are better suited to account for the Galactic Center gamma rays for two reasons:</a:t>
            </a:r>
          </a:p>
          <a:p>
            <a:pPr marL="36576" indent="0">
              <a:buNone/>
            </a:pPr>
            <a:endParaRPr lang="en-US" sz="400" dirty="0" smtClean="0">
              <a:solidFill>
                <a:schemeClr val="tx2"/>
              </a:solidFill>
            </a:endParaRP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sp>
        <p:nvSpPr>
          <p:cNvPr id="14" name="Donut 13"/>
          <p:cNvSpPr/>
          <p:nvPr/>
        </p:nvSpPr>
        <p:spPr>
          <a:xfrm>
            <a:off x="5666155" y="3966307"/>
            <a:ext cx="1113692" cy="1035539"/>
          </a:xfrm>
          <a:prstGeom prst="donut">
            <a:avLst>
              <a:gd name="adj" fmla="val 2813"/>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176994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Dark Matter in The Galactic Center</a:t>
            </a:r>
            <a:endParaRPr lang="en-US" dirty="0">
              <a:solidFill>
                <a:schemeClr val="tx2"/>
              </a:solidFill>
            </a:endParaRPr>
          </a:p>
        </p:txBody>
      </p:sp>
      <p:sp>
        <p:nvSpPr>
          <p:cNvPr id="3" name="Content Placeholder 2"/>
          <p:cNvSpPr>
            <a:spLocks noGrp="1"/>
          </p:cNvSpPr>
          <p:nvPr>
            <p:ph idx="1"/>
          </p:nvPr>
        </p:nvSpPr>
        <p:spPr>
          <a:xfrm>
            <a:off x="72789" y="1271957"/>
            <a:ext cx="5226755" cy="5845295"/>
          </a:xfrm>
        </p:spPr>
        <p:txBody>
          <a:bodyPr>
            <a:normAutofit/>
          </a:bodyPr>
          <a:lstStyle/>
          <a:p>
            <a:r>
              <a:rPr lang="en-US" sz="1900" dirty="0" smtClean="0">
                <a:solidFill>
                  <a:schemeClr val="tx2"/>
                </a:solidFill>
              </a:rPr>
              <a:t>The volume surrounding the Galactic Center is complex; backgrounds present are not necessarily well understood </a:t>
            </a:r>
          </a:p>
          <a:p>
            <a:r>
              <a:rPr lang="en-US" sz="1900" dirty="0" smtClean="0">
                <a:solidFill>
                  <a:schemeClr val="tx2"/>
                </a:solidFill>
              </a:rPr>
              <a:t>This does not, however, make searches for dark matter region intractable</a:t>
            </a:r>
          </a:p>
          <a:p>
            <a:r>
              <a:rPr lang="en-US" sz="1900" dirty="0" smtClean="0">
                <a:solidFill>
                  <a:schemeClr val="tx2"/>
                </a:solidFill>
              </a:rPr>
              <a:t>The flux of gamma rays predicted from dark matter annihilations around the Galactic Center is very large – tens of thousands of times brighter than that predicted from the brightest dwarf galaxies</a:t>
            </a:r>
          </a:p>
          <a:p>
            <a:endParaRPr lang="en-US" sz="1900" dirty="0" smtClean="0">
              <a:solidFill>
                <a:schemeClr val="tx2"/>
              </a:solidFill>
            </a:endParaRPr>
          </a:p>
          <a:p>
            <a:endParaRPr lang="en-US" sz="20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2" name="Picture 11" descr="Radi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0914" y="1373295"/>
            <a:ext cx="3386381" cy="4241567"/>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142467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19808"/>
            <a:ext cx="8137717" cy="1143000"/>
          </a:xfrm>
        </p:spPr>
        <p:txBody>
          <a:bodyPr>
            <a:noAutofit/>
          </a:bodyPr>
          <a:lstStyle/>
          <a:p>
            <a:r>
              <a:rPr lang="en-US" sz="3400" dirty="0" smtClean="0">
                <a:solidFill>
                  <a:schemeClr val="tx2"/>
                </a:solidFill>
              </a:rPr>
              <a:t>Millisecond Pulsars as the Source of the Galactic Center Signal?</a:t>
            </a:r>
            <a:endParaRPr lang="en-US" sz="3400" dirty="0">
              <a:solidFill>
                <a:schemeClr val="tx2"/>
              </a:solidFill>
            </a:endParaRPr>
          </a:p>
        </p:txBody>
      </p:sp>
      <p:sp>
        <p:nvSpPr>
          <p:cNvPr id="3" name="Content Placeholder 2"/>
          <p:cNvSpPr>
            <a:spLocks noGrp="1"/>
          </p:cNvSpPr>
          <p:nvPr>
            <p:ph idx="1"/>
          </p:nvPr>
        </p:nvSpPr>
        <p:spPr>
          <a:xfrm>
            <a:off x="139275" y="1084383"/>
            <a:ext cx="5155647" cy="2881924"/>
          </a:xfrm>
        </p:spPr>
        <p:txBody>
          <a:bodyPr>
            <a:normAutofit fontScale="92500"/>
          </a:bodyPr>
          <a:lstStyle/>
          <a:p>
            <a:pPr marL="36576" indent="0">
              <a:buNone/>
            </a:pPr>
            <a:r>
              <a:rPr lang="en-US" sz="2200" dirty="0" smtClean="0">
                <a:solidFill>
                  <a:schemeClr val="tx2"/>
                </a:solidFill>
              </a:rPr>
              <a:t>Millisecond Pulsars (MSPs) are better suited to account for the Galactic Center gamma rays for two reasons:</a:t>
            </a:r>
          </a:p>
          <a:p>
            <a:pPr marL="36576" indent="0">
              <a:buNone/>
            </a:pPr>
            <a:endParaRPr lang="en-US" sz="400" dirty="0" smtClean="0">
              <a:solidFill>
                <a:schemeClr val="tx2"/>
              </a:solidFill>
            </a:endParaRPr>
          </a:p>
          <a:p>
            <a:pPr marL="36576" indent="0">
              <a:buNone/>
            </a:pPr>
            <a:r>
              <a:rPr lang="en-US" sz="1900" dirty="0" smtClean="0">
                <a:solidFill>
                  <a:schemeClr val="tx2"/>
                </a:solidFill>
              </a:rPr>
              <a:t>1) MSPs remain bright for billions of years, and thus ancient periods of rapid star formation might have produced a large number of such objects in the Galactic Center; there should not be enough ordinary pulsars in the Galactic Center to account for the signal </a:t>
            </a:r>
          </a:p>
          <a:p>
            <a:pPr marL="36576" indent="0">
              <a:buNone/>
            </a:pPr>
            <a:endParaRPr lang="en-US" sz="400" dirty="0" smtClean="0">
              <a:solidFill>
                <a:schemeClr val="tx2"/>
              </a:solidFill>
            </a:endParaRP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sp>
        <p:nvSpPr>
          <p:cNvPr id="14" name="Donut 13"/>
          <p:cNvSpPr/>
          <p:nvPr/>
        </p:nvSpPr>
        <p:spPr>
          <a:xfrm>
            <a:off x="5666155" y="3966307"/>
            <a:ext cx="1113692" cy="1035539"/>
          </a:xfrm>
          <a:prstGeom prst="donut">
            <a:avLst>
              <a:gd name="adj" fmla="val 2813"/>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886147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19808"/>
            <a:ext cx="8137717" cy="1143000"/>
          </a:xfrm>
        </p:spPr>
        <p:txBody>
          <a:bodyPr>
            <a:noAutofit/>
          </a:bodyPr>
          <a:lstStyle/>
          <a:p>
            <a:r>
              <a:rPr lang="en-US" sz="3400" dirty="0" smtClean="0">
                <a:solidFill>
                  <a:schemeClr val="tx2"/>
                </a:solidFill>
              </a:rPr>
              <a:t>Millisecond Pulsars as the Source of the Galactic Center Signal?</a:t>
            </a:r>
            <a:endParaRPr lang="en-US" sz="3400" dirty="0">
              <a:solidFill>
                <a:schemeClr val="tx2"/>
              </a:solidFill>
            </a:endParaRPr>
          </a:p>
        </p:txBody>
      </p:sp>
      <p:sp>
        <p:nvSpPr>
          <p:cNvPr id="3" name="Content Placeholder 2"/>
          <p:cNvSpPr>
            <a:spLocks noGrp="1"/>
          </p:cNvSpPr>
          <p:nvPr>
            <p:ph idx="1"/>
          </p:nvPr>
        </p:nvSpPr>
        <p:spPr>
          <a:xfrm>
            <a:off x="139275" y="1084382"/>
            <a:ext cx="5155647" cy="5861539"/>
          </a:xfrm>
        </p:spPr>
        <p:txBody>
          <a:bodyPr>
            <a:normAutofit fontScale="92500"/>
          </a:bodyPr>
          <a:lstStyle/>
          <a:p>
            <a:pPr marL="36576" indent="0">
              <a:buNone/>
            </a:pPr>
            <a:r>
              <a:rPr lang="en-US" sz="2200" dirty="0" smtClean="0">
                <a:solidFill>
                  <a:schemeClr val="tx2"/>
                </a:solidFill>
              </a:rPr>
              <a:t>Millisecond Pulsars (MSPs) are better suited to account for the Galactic Center gamma rays for two reasons:</a:t>
            </a:r>
          </a:p>
          <a:p>
            <a:pPr marL="36576" indent="0">
              <a:buNone/>
            </a:pPr>
            <a:endParaRPr lang="en-US" sz="400" dirty="0" smtClean="0">
              <a:solidFill>
                <a:schemeClr val="tx2"/>
              </a:solidFill>
            </a:endParaRPr>
          </a:p>
          <a:p>
            <a:pPr marL="36576" indent="0">
              <a:buNone/>
            </a:pPr>
            <a:r>
              <a:rPr lang="en-US" sz="1900" dirty="0" smtClean="0">
                <a:solidFill>
                  <a:schemeClr val="tx2"/>
                </a:solidFill>
              </a:rPr>
              <a:t>1) MSPs remain bright for billions of years, and thus ancient periods of rapid star formation might have produced a large number of such objects in the Galactic Center; there should not be enough ordinary pulsars in the Galactic Center to account for the signal </a:t>
            </a:r>
          </a:p>
          <a:p>
            <a:pPr marL="36576" indent="0">
              <a:buNone/>
            </a:pPr>
            <a:endParaRPr lang="en-US" sz="400" dirty="0" smtClean="0">
              <a:solidFill>
                <a:schemeClr val="tx2"/>
              </a:solidFill>
            </a:endParaRPr>
          </a:p>
          <a:p>
            <a:pPr marL="36576" indent="0">
              <a:buNone/>
            </a:pPr>
            <a:r>
              <a:rPr lang="en-US" sz="1900" dirty="0">
                <a:solidFill>
                  <a:schemeClr val="tx2"/>
                </a:solidFill>
              </a:rPr>
              <a:t>2</a:t>
            </a:r>
            <a:r>
              <a:rPr lang="en-US" sz="1900" dirty="0" smtClean="0">
                <a:solidFill>
                  <a:schemeClr val="tx2"/>
                </a:solidFill>
              </a:rPr>
              <a:t>) When pulsars are formed, they typically obtain “kicks” of several hundred km/s as a result of asymmetric collapse – sufficient to expel the vast majority of pulsars from the gravitational potential of the Galactic Center</a:t>
            </a:r>
          </a:p>
          <a:p>
            <a:pPr marL="36576" indent="0">
              <a:buNone/>
            </a:pPr>
            <a:r>
              <a:rPr lang="en-US" sz="1900" dirty="0" smtClean="0">
                <a:solidFill>
                  <a:schemeClr val="tx2"/>
                </a:solidFill>
              </a:rPr>
              <a:t>But MSPs retained their binary companion, and thus must have had exceptionally weak kicks; and those kicks were also weighed down by the mass of their companion – this is why so many MSPs are found in globular clusters (130 known)</a:t>
            </a: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sp>
        <p:nvSpPr>
          <p:cNvPr id="14" name="Donut 13"/>
          <p:cNvSpPr/>
          <p:nvPr/>
        </p:nvSpPr>
        <p:spPr>
          <a:xfrm>
            <a:off x="5666155" y="3966307"/>
            <a:ext cx="1113692" cy="1035539"/>
          </a:xfrm>
          <a:prstGeom prst="donut">
            <a:avLst>
              <a:gd name="adj" fmla="val 2813"/>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629391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19613" y="1003304"/>
            <a:ext cx="3505189" cy="2787158"/>
          </a:xfrm>
          <a:prstGeom prst="rect">
            <a:avLst/>
          </a:prstGeom>
          <a:solidFill>
            <a:schemeClr val="tx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5156" y="19808"/>
            <a:ext cx="8712187" cy="1143000"/>
          </a:xfrm>
        </p:spPr>
        <p:txBody>
          <a:bodyPr>
            <a:noAutofit/>
          </a:bodyPr>
          <a:lstStyle/>
          <a:p>
            <a:r>
              <a:rPr lang="en-US" sz="3300" dirty="0" smtClean="0">
                <a:solidFill>
                  <a:schemeClr val="tx2"/>
                </a:solidFill>
              </a:rPr>
              <a:t>Gamma Ray Observations of Millisecond Pulsars</a:t>
            </a:r>
            <a:endParaRPr lang="en-US" sz="3300" dirty="0">
              <a:solidFill>
                <a:schemeClr val="tx2"/>
              </a:solidFill>
            </a:endParaRPr>
          </a:p>
        </p:txBody>
      </p:sp>
      <p:sp>
        <p:nvSpPr>
          <p:cNvPr id="3" name="Content Placeholder 2"/>
          <p:cNvSpPr>
            <a:spLocks noGrp="1"/>
          </p:cNvSpPr>
          <p:nvPr>
            <p:ph idx="1"/>
          </p:nvPr>
        </p:nvSpPr>
        <p:spPr>
          <a:xfrm>
            <a:off x="100199" y="967159"/>
            <a:ext cx="5390110" cy="2481379"/>
          </a:xfrm>
        </p:spPr>
        <p:txBody>
          <a:bodyPr>
            <a:normAutofit lnSpcReduction="10000"/>
          </a:bodyPr>
          <a:lstStyle/>
          <a:p>
            <a:r>
              <a:rPr lang="en-US" sz="1900" dirty="0" smtClean="0">
                <a:solidFill>
                  <a:schemeClr val="tx2"/>
                </a:solidFill>
              </a:rPr>
              <a:t>The Fermi Collaboration has identified 47 pulsars with millisecond-scale periods; 37 of which have spectra reported in the 2-year Fermi source catalog (2FGL)</a:t>
            </a:r>
          </a:p>
          <a:p>
            <a:endParaRPr lang="en-US" sz="400" dirty="0" smtClean="0">
              <a:solidFill>
                <a:schemeClr val="tx2"/>
              </a:solidFill>
            </a:endParaRPr>
          </a:p>
          <a:p>
            <a:r>
              <a:rPr lang="en-US" sz="1900" dirty="0" smtClean="0">
                <a:solidFill>
                  <a:schemeClr val="tx2"/>
                </a:solidFill>
              </a:rPr>
              <a:t>The combined spectrum of these 37 sources is very well described by a spectrum with a power-law index of 1.3-1.4 and an exponential cutoff at 2.5-3.0 </a:t>
            </a:r>
            <a:r>
              <a:rPr lang="en-US" sz="1900" dirty="0" err="1" smtClean="0">
                <a:solidFill>
                  <a:schemeClr val="tx2"/>
                </a:solidFill>
              </a:rPr>
              <a:t>GeV</a:t>
            </a:r>
            <a:endParaRPr lang="en-US" sz="1900" dirty="0" smtClean="0">
              <a:solidFill>
                <a:schemeClr val="tx2"/>
              </a:solidFill>
            </a:endParaRPr>
          </a:p>
          <a:p>
            <a:endParaRPr lang="en-US" sz="400" dirty="0" smtClean="0">
              <a:solidFill>
                <a:schemeClr val="tx2"/>
              </a:solidFill>
            </a:endParaRPr>
          </a:p>
          <a:p>
            <a:endParaRPr lang="en-US" sz="400" dirty="0" smtClean="0">
              <a:solidFill>
                <a:schemeClr val="tx2"/>
              </a:solidFill>
            </a:endParaRPr>
          </a:p>
          <a:p>
            <a:endParaRPr lang="en-US" sz="400" dirty="0" smtClean="0">
              <a:solidFill>
                <a:schemeClr val="tx2"/>
              </a:solidFill>
            </a:endParaRP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5" name="Picture 4"/>
          <p:cNvPicPr>
            <a:picLocks noChangeAspect="1"/>
          </p:cNvPicPr>
          <p:nvPr/>
        </p:nvPicPr>
        <p:blipFill>
          <a:blip r:embed="rId2"/>
          <a:stretch>
            <a:fillRect/>
          </a:stretch>
        </p:blipFill>
        <p:spPr>
          <a:xfrm>
            <a:off x="5528215" y="1003304"/>
            <a:ext cx="3477049" cy="2787158"/>
          </a:xfrm>
          <a:prstGeom prst="rect">
            <a:avLst/>
          </a:prstGeom>
        </p:spPr>
      </p:pic>
      <p:sp>
        <p:nvSpPr>
          <p:cNvPr id="7" name="TextBox 6"/>
          <p:cNvSpPr txBox="1"/>
          <p:nvPr/>
        </p:nvSpPr>
        <p:spPr>
          <a:xfrm>
            <a:off x="5539165" y="6467174"/>
            <a:ext cx="3623145" cy="369332"/>
          </a:xfrm>
          <a:prstGeom prst="rect">
            <a:avLst/>
          </a:prstGeom>
          <a:noFill/>
        </p:spPr>
        <p:txBody>
          <a:bodyPr wrap="none" rtlCol="0">
            <a:spAutoFit/>
          </a:bodyPr>
          <a:lstStyle/>
          <a:p>
            <a:r>
              <a:rPr lang="en-US" dirty="0" smtClean="0">
                <a:solidFill>
                  <a:srgbClr val="D4D2D0"/>
                </a:solidFill>
              </a:rPr>
              <a:t>DH and collaborators, in progress</a:t>
            </a:r>
            <a:endParaRPr lang="en-US" dirty="0">
              <a:solidFill>
                <a:srgbClr val="D4D2D0"/>
              </a:solidFill>
            </a:endParaRPr>
          </a:p>
        </p:txBody>
      </p:sp>
    </p:spTree>
    <p:extLst>
      <p:ext uri="{BB962C8B-B14F-4D97-AF65-F5344CB8AC3E}">
        <p14:creationId xmlns:p14="http://schemas.microsoft.com/office/powerpoint/2010/main" val="25985773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666148" y="3884374"/>
            <a:ext cx="3281565" cy="2543724"/>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519613" y="1003304"/>
            <a:ext cx="3505189" cy="2787158"/>
          </a:xfrm>
          <a:prstGeom prst="rect">
            <a:avLst/>
          </a:prstGeom>
          <a:solidFill>
            <a:schemeClr val="tx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5156" y="19808"/>
            <a:ext cx="8712187" cy="1143000"/>
          </a:xfrm>
        </p:spPr>
        <p:txBody>
          <a:bodyPr>
            <a:noAutofit/>
          </a:bodyPr>
          <a:lstStyle/>
          <a:p>
            <a:r>
              <a:rPr lang="en-US" sz="3300" dirty="0" smtClean="0">
                <a:solidFill>
                  <a:schemeClr val="tx2"/>
                </a:solidFill>
              </a:rPr>
              <a:t>Gamma Ray Observations of Millisecond Pulsars</a:t>
            </a:r>
            <a:endParaRPr lang="en-US" sz="3300" dirty="0">
              <a:solidFill>
                <a:schemeClr val="tx2"/>
              </a:solidFill>
            </a:endParaRPr>
          </a:p>
        </p:txBody>
      </p:sp>
      <p:sp>
        <p:nvSpPr>
          <p:cNvPr id="3" name="Content Placeholder 2"/>
          <p:cNvSpPr>
            <a:spLocks noGrp="1"/>
          </p:cNvSpPr>
          <p:nvPr>
            <p:ph idx="1"/>
          </p:nvPr>
        </p:nvSpPr>
        <p:spPr>
          <a:xfrm>
            <a:off x="100199" y="967158"/>
            <a:ext cx="5390110" cy="3369436"/>
          </a:xfrm>
        </p:spPr>
        <p:txBody>
          <a:bodyPr>
            <a:normAutofit lnSpcReduction="10000"/>
          </a:bodyPr>
          <a:lstStyle/>
          <a:p>
            <a:r>
              <a:rPr lang="en-US" sz="1900" dirty="0" smtClean="0">
                <a:solidFill>
                  <a:schemeClr val="tx2"/>
                </a:solidFill>
              </a:rPr>
              <a:t>The Fermi Collaboration has identified 47 pulsars with millisecond-scale periods; 37 of which have spectra reported in the 2-year Fermi source catalog (2FGL)</a:t>
            </a:r>
          </a:p>
          <a:p>
            <a:endParaRPr lang="en-US" sz="400" dirty="0" smtClean="0">
              <a:solidFill>
                <a:schemeClr val="tx2"/>
              </a:solidFill>
            </a:endParaRPr>
          </a:p>
          <a:p>
            <a:r>
              <a:rPr lang="en-US" sz="1900" dirty="0" smtClean="0">
                <a:solidFill>
                  <a:schemeClr val="tx2"/>
                </a:solidFill>
              </a:rPr>
              <a:t>The combined spectrum of these 37 sources is very well described by a spectrum with a power-law index of 1.3-1.4 and an exponential cutoff at 2.5-3.0 </a:t>
            </a:r>
            <a:r>
              <a:rPr lang="en-US" sz="1900" dirty="0" err="1" smtClean="0">
                <a:solidFill>
                  <a:schemeClr val="tx2"/>
                </a:solidFill>
              </a:rPr>
              <a:t>GeV</a:t>
            </a:r>
            <a:endParaRPr lang="en-US" sz="1900" dirty="0" smtClean="0">
              <a:solidFill>
                <a:schemeClr val="tx2"/>
              </a:solidFill>
            </a:endParaRPr>
          </a:p>
          <a:p>
            <a:endParaRPr lang="en-US" sz="400" dirty="0" smtClean="0">
              <a:solidFill>
                <a:schemeClr val="tx2"/>
              </a:solidFill>
            </a:endParaRPr>
          </a:p>
          <a:p>
            <a:r>
              <a:rPr lang="en-US" sz="1900" dirty="0" smtClean="0">
                <a:solidFill>
                  <a:schemeClr val="tx2"/>
                </a:solidFill>
              </a:rPr>
              <a:t>This is considerably less sharply peaked than is observed from the Galactic Center (spectral index of ~0.5 instead of ~1.35)</a:t>
            </a:r>
          </a:p>
          <a:p>
            <a:endParaRPr lang="en-US" sz="400" dirty="0" smtClean="0">
              <a:solidFill>
                <a:schemeClr val="tx2"/>
              </a:solidFill>
            </a:endParaRPr>
          </a:p>
          <a:p>
            <a:endParaRPr lang="en-US" sz="400" dirty="0" smtClean="0">
              <a:solidFill>
                <a:schemeClr val="tx2"/>
              </a:solidFill>
            </a:endParaRP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5" name="Picture 4"/>
          <p:cNvPicPr>
            <a:picLocks noChangeAspect="1"/>
          </p:cNvPicPr>
          <p:nvPr/>
        </p:nvPicPr>
        <p:blipFill>
          <a:blip r:embed="rId2"/>
          <a:stretch>
            <a:fillRect/>
          </a:stretch>
        </p:blipFill>
        <p:spPr>
          <a:xfrm>
            <a:off x="5528215" y="1003304"/>
            <a:ext cx="3477049" cy="2787158"/>
          </a:xfrm>
          <a:prstGeom prst="rect">
            <a:avLst/>
          </a:prstGeom>
        </p:spPr>
      </p:pic>
      <p:sp>
        <p:nvSpPr>
          <p:cNvPr id="7" name="TextBox 6"/>
          <p:cNvSpPr txBox="1"/>
          <p:nvPr/>
        </p:nvSpPr>
        <p:spPr>
          <a:xfrm>
            <a:off x="5539165" y="6467174"/>
            <a:ext cx="3623145" cy="369332"/>
          </a:xfrm>
          <a:prstGeom prst="rect">
            <a:avLst/>
          </a:prstGeom>
          <a:noFill/>
        </p:spPr>
        <p:txBody>
          <a:bodyPr wrap="none" rtlCol="0">
            <a:spAutoFit/>
          </a:bodyPr>
          <a:lstStyle/>
          <a:p>
            <a:r>
              <a:rPr lang="en-US" dirty="0" smtClean="0">
                <a:solidFill>
                  <a:srgbClr val="D4D2D0"/>
                </a:solidFill>
              </a:rPr>
              <a:t>DH and collaborators, in progress</a:t>
            </a:r>
            <a:endParaRPr lang="en-US" dirty="0">
              <a:solidFill>
                <a:srgbClr val="D4D2D0"/>
              </a:solidFill>
            </a:endParaRPr>
          </a:p>
        </p:txBody>
      </p:sp>
      <p:pic>
        <p:nvPicPr>
          <p:cNvPr id="8" name="Picture 7" descr="comparefortal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083" y="3884374"/>
            <a:ext cx="3193630" cy="2543723"/>
          </a:xfrm>
          <a:prstGeom prst="rect">
            <a:avLst/>
          </a:prstGeom>
        </p:spPr>
      </p:pic>
      <p:sp>
        <p:nvSpPr>
          <p:cNvPr id="10" name="TextBox 9"/>
          <p:cNvSpPr txBox="1"/>
          <p:nvPr/>
        </p:nvSpPr>
        <p:spPr>
          <a:xfrm>
            <a:off x="6418385" y="3937007"/>
            <a:ext cx="731891" cy="338554"/>
          </a:xfrm>
          <a:prstGeom prst="rect">
            <a:avLst/>
          </a:prstGeom>
          <a:noFill/>
        </p:spPr>
        <p:txBody>
          <a:bodyPr wrap="none" rtlCol="0">
            <a:spAutoFit/>
          </a:bodyPr>
          <a:lstStyle/>
          <a:p>
            <a:r>
              <a:rPr lang="en-US" sz="1600" dirty="0" smtClean="0">
                <a:solidFill>
                  <a:schemeClr val="bg1"/>
                </a:solidFill>
              </a:rPr>
              <a:t>MSPs</a:t>
            </a:r>
            <a:endParaRPr lang="en-US" sz="1600" dirty="0">
              <a:solidFill>
                <a:schemeClr val="bg1"/>
              </a:solidFill>
            </a:endParaRPr>
          </a:p>
        </p:txBody>
      </p:sp>
      <p:sp>
        <p:nvSpPr>
          <p:cNvPr id="12" name="TextBox 11"/>
          <p:cNvSpPr txBox="1"/>
          <p:nvPr/>
        </p:nvSpPr>
        <p:spPr>
          <a:xfrm>
            <a:off x="6492633" y="5066307"/>
            <a:ext cx="1996828" cy="338554"/>
          </a:xfrm>
          <a:prstGeom prst="rect">
            <a:avLst/>
          </a:prstGeom>
          <a:noFill/>
        </p:spPr>
        <p:txBody>
          <a:bodyPr wrap="square" rtlCol="0">
            <a:spAutoFit/>
          </a:bodyPr>
          <a:lstStyle/>
          <a:p>
            <a:r>
              <a:rPr lang="en-US" sz="1600" dirty="0" smtClean="0">
                <a:solidFill>
                  <a:schemeClr val="bg1"/>
                </a:solidFill>
              </a:rPr>
              <a:t>10 </a:t>
            </a:r>
            <a:r>
              <a:rPr lang="en-US" sz="1600" dirty="0" err="1" smtClean="0">
                <a:solidFill>
                  <a:srgbClr val="000000"/>
                </a:solidFill>
              </a:rPr>
              <a:t>GeV</a:t>
            </a:r>
            <a:r>
              <a:rPr lang="en-US" sz="1600" dirty="0">
                <a:solidFill>
                  <a:srgbClr val="000000"/>
                </a:solidFill>
              </a:rPr>
              <a:t> </a:t>
            </a:r>
            <a:r>
              <a:rPr lang="en-US" sz="1600" dirty="0" smtClean="0">
                <a:solidFill>
                  <a:srgbClr val="000000"/>
                </a:solidFill>
              </a:rPr>
              <a:t>DM, </a:t>
            </a:r>
            <a:r>
              <a:rPr lang="en-US" sz="1600" dirty="0" smtClean="0">
                <a:solidFill>
                  <a:srgbClr val="000000"/>
                </a:solidFill>
                <a:sym typeface="Symbol" charset="0"/>
              </a:rPr>
              <a:t></a:t>
            </a:r>
            <a:r>
              <a:rPr lang="en-US" sz="1600" baseline="30000" dirty="0">
                <a:solidFill>
                  <a:srgbClr val="000000"/>
                </a:solidFill>
                <a:sym typeface="Symbol" charset="0"/>
              </a:rPr>
              <a:t>+</a:t>
            </a:r>
            <a:r>
              <a:rPr lang="en-US" sz="1600" dirty="0">
                <a:solidFill>
                  <a:srgbClr val="000000"/>
                </a:solidFill>
                <a:sym typeface="Symbol" charset="0"/>
              </a:rPr>
              <a:t></a:t>
            </a:r>
            <a:r>
              <a:rPr lang="en-US" sz="1600" baseline="30000" dirty="0">
                <a:solidFill>
                  <a:srgbClr val="000000"/>
                </a:solidFill>
                <a:sym typeface="Symbol" charset="0"/>
              </a:rPr>
              <a:t>-</a:t>
            </a:r>
            <a:endParaRPr lang="en-US" sz="1600" dirty="0">
              <a:solidFill>
                <a:srgbClr val="000000"/>
              </a:solidFill>
            </a:endParaRPr>
          </a:p>
        </p:txBody>
      </p:sp>
      <p:cxnSp>
        <p:nvCxnSpPr>
          <p:cNvPr id="13" name="Straight Arrow Connector 12"/>
          <p:cNvCxnSpPr/>
          <p:nvPr/>
        </p:nvCxnSpPr>
        <p:spPr>
          <a:xfrm flipH="1" flipV="1">
            <a:off x="6955686" y="4806463"/>
            <a:ext cx="175846" cy="35169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043615" y="4200769"/>
            <a:ext cx="96892" cy="13582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68491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666148" y="3884374"/>
            <a:ext cx="3281565" cy="2543724"/>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519613" y="1003304"/>
            <a:ext cx="3505189" cy="2787158"/>
          </a:xfrm>
          <a:prstGeom prst="rect">
            <a:avLst/>
          </a:prstGeom>
          <a:solidFill>
            <a:schemeClr val="tx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5156" y="19808"/>
            <a:ext cx="8712187" cy="1143000"/>
          </a:xfrm>
        </p:spPr>
        <p:txBody>
          <a:bodyPr>
            <a:noAutofit/>
          </a:bodyPr>
          <a:lstStyle/>
          <a:p>
            <a:r>
              <a:rPr lang="en-US" sz="3300" dirty="0" smtClean="0">
                <a:solidFill>
                  <a:schemeClr val="tx2"/>
                </a:solidFill>
              </a:rPr>
              <a:t>Gamma Ray Observations of Millisecond Pulsars</a:t>
            </a:r>
            <a:endParaRPr lang="en-US" sz="3300" dirty="0">
              <a:solidFill>
                <a:schemeClr val="tx2"/>
              </a:solidFill>
            </a:endParaRPr>
          </a:p>
        </p:txBody>
      </p:sp>
      <p:sp>
        <p:nvSpPr>
          <p:cNvPr id="3" name="Content Placeholder 2"/>
          <p:cNvSpPr>
            <a:spLocks noGrp="1"/>
          </p:cNvSpPr>
          <p:nvPr>
            <p:ph idx="1"/>
          </p:nvPr>
        </p:nvSpPr>
        <p:spPr>
          <a:xfrm>
            <a:off x="100199" y="967156"/>
            <a:ext cx="5390110" cy="4099151"/>
          </a:xfrm>
        </p:spPr>
        <p:txBody>
          <a:bodyPr>
            <a:normAutofit lnSpcReduction="10000"/>
          </a:bodyPr>
          <a:lstStyle/>
          <a:p>
            <a:r>
              <a:rPr lang="en-US" sz="1900" dirty="0" smtClean="0">
                <a:solidFill>
                  <a:schemeClr val="tx2"/>
                </a:solidFill>
              </a:rPr>
              <a:t>The Fermi Collaboration has identified 47 pulsars with millisecond-scale periods; 37 of which have spectra reported in the 2-year Fermi source catalog (2FGL)</a:t>
            </a:r>
          </a:p>
          <a:p>
            <a:endParaRPr lang="en-US" sz="400" dirty="0" smtClean="0">
              <a:solidFill>
                <a:schemeClr val="tx2"/>
              </a:solidFill>
            </a:endParaRPr>
          </a:p>
          <a:p>
            <a:r>
              <a:rPr lang="en-US" sz="1900" dirty="0" smtClean="0">
                <a:solidFill>
                  <a:schemeClr val="tx2"/>
                </a:solidFill>
              </a:rPr>
              <a:t>The combined spectrum of these 37 sources is very well described by a spectrum with a power-law index of 1.3-1.4 and an exponential cutoff at 2.5-3.0 </a:t>
            </a:r>
            <a:r>
              <a:rPr lang="en-US" sz="1900" dirty="0" err="1" smtClean="0">
                <a:solidFill>
                  <a:schemeClr val="tx2"/>
                </a:solidFill>
              </a:rPr>
              <a:t>GeV</a:t>
            </a:r>
            <a:endParaRPr lang="en-US" sz="1900" dirty="0" smtClean="0">
              <a:solidFill>
                <a:schemeClr val="tx2"/>
              </a:solidFill>
            </a:endParaRPr>
          </a:p>
          <a:p>
            <a:endParaRPr lang="en-US" sz="400" dirty="0" smtClean="0">
              <a:solidFill>
                <a:schemeClr val="tx2"/>
              </a:solidFill>
            </a:endParaRPr>
          </a:p>
          <a:p>
            <a:r>
              <a:rPr lang="en-US" sz="1900" dirty="0" smtClean="0">
                <a:solidFill>
                  <a:schemeClr val="tx2"/>
                </a:solidFill>
              </a:rPr>
              <a:t>This is considerably less sharply peaked than is observed from the Galactic Center (spectral index of ~0.5 instead of ~1.35)</a:t>
            </a:r>
          </a:p>
          <a:p>
            <a:endParaRPr lang="en-US" sz="400" dirty="0" smtClean="0">
              <a:solidFill>
                <a:schemeClr val="tx2"/>
              </a:solidFill>
            </a:endParaRPr>
          </a:p>
          <a:p>
            <a:r>
              <a:rPr lang="en-US" sz="1900" dirty="0" smtClean="0">
                <a:solidFill>
                  <a:schemeClr val="tx2"/>
                </a:solidFill>
              </a:rPr>
              <a:t>In fact, none of these 37 sources appears   to have a much harder spectral index</a:t>
            </a:r>
          </a:p>
          <a:p>
            <a:endParaRPr lang="en-US" sz="400" dirty="0" smtClean="0">
              <a:solidFill>
                <a:schemeClr val="tx2"/>
              </a:solidFill>
            </a:endParaRP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5" name="Picture 4"/>
          <p:cNvPicPr>
            <a:picLocks noChangeAspect="1"/>
          </p:cNvPicPr>
          <p:nvPr/>
        </p:nvPicPr>
        <p:blipFill>
          <a:blip r:embed="rId2"/>
          <a:stretch>
            <a:fillRect/>
          </a:stretch>
        </p:blipFill>
        <p:spPr>
          <a:xfrm>
            <a:off x="5528215" y="1003304"/>
            <a:ext cx="3477049" cy="2787158"/>
          </a:xfrm>
          <a:prstGeom prst="rect">
            <a:avLst/>
          </a:prstGeom>
        </p:spPr>
      </p:pic>
      <p:sp>
        <p:nvSpPr>
          <p:cNvPr id="7" name="TextBox 6"/>
          <p:cNvSpPr txBox="1"/>
          <p:nvPr/>
        </p:nvSpPr>
        <p:spPr>
          <a:xfrm>
            <a:off x="5539165" y="6467174"/>
            <a:ext cx="3623145" cy="369332"/>
          </a:xfrm>
          <a:prstGeom prst="rect">
            <a:avLst/>
          </a:prstGeom>
          <a:noFill/>
        </p:spPr>
        <p:txBody>
          <a:bodyPr wrap="none" rtlCol="0">
            <a:spAutoFit/>
          </a:bodyPr>
          <a:lstStyle/>
          <a:p>
            <a:r>
              <a:rPr lang="en-US" dirty="0" smtClean="0">
                <a:solidFill>
                  <a:srgbClr val="D4D2D0"/>
                </a:solidFill>
              </a:rPr>
              <a:t>DH and collaborators, in progress</a:t>
            </a:r>
            <a:endParaRPr lang="en-US" dirty="0">
              <a:solidFill>
                <a:srgbClr val="D4D2D0"/>
              </a:solidFill>
            </a:endParaRPr>
          </a:p>
        </p:txBody>
      </p:sp>
      <p:pic>
        <p:nvPicPr>
          <p:cNvPr id="8" name="Picture 7" descr="comparefortal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083" y="3884374"/>
            <a:ext cx="3193630" cy="2543723"/>
          </a:xfrm>
          <a:prstGeom prst="rect">
            <a:avLst/>
          </a:prstGeom>
        </p:spPr>
      </p:pic>
      <p:sp>
        <p:nvSpPr>
          <p:cNvPr id="10" name="TextBox 9"/>
          <p:cNvSpPr txBox="1"/>
          <p:nvPr/>
        </p:nvSpPr>
        <p:spPr>
          <a:xfrm>
            <a:off x="6418385" y="3937007"/>
            <a:ext cx="731891" cy="338554"/>
          </a:xfrm>
          <a:prstGeom prst="rect">
            <a:avLst/>
          </a:prstGeom>
          <a:noFill/>
        </p:spPr>
        <p:txBody>
          <a:bodyPr wrap="none" rtlCol="0">
            <a:spAutoFit/>
          </a:bodyPr>
          <a:lstStyle/>
          <a:p>
            <a:r>
              <a:rPr lang="en-US" sz="1600" dirty="0" smtClean="0">
                <a:solidFill>
                  <a:schemeClr val="bg1"/>
                </a:solidFill>
              </a:rPr>
              <a:t>MSPs</a:t>
            </a:r>
            <a:endParaRPr lang="en-US" sz="1600" dirty="0">
              <a:solidFill>
                <a:schemeClr val="bg1"/>
              </a:solidFill>
            </a:endParaRPr>
          </a:p>
        </p:txBody>
      </p:sp>
      <p:sp>
        <p:nvSpPr>
          <p:cNvPr id="12" name="TextBox 11"/>
          <p:cNvSpPr txBox="1"/>
          <p:nvPr/>
        </p:nvSpPr>
        <p:spPr>
          <a:xfrm>
            <a:off x="6492633" y="5066307"/>
            <a:ext cx="1996828" cy="338554"/>
          </a:xfrm>
          <a:prstGeom prst="rect">
            <a:avLst/>
          </a:prstGeom>
          <a:noFill/>
        </p:spPr>
        <p:txBody>
          <a:bodyPr wrap="square" rtlCol="0">
            <a:spAutoFit/>
          </a:bodyPr>
          <a:lstStyle/>
          <a:p>
            <a:r>
              <a:rPr lang="en-US" sz="1600" dirty="0" smtClean="0">
                <a:solidFill>
                  <a:schemeClr val="bg1"/>
                </a:solidFill>
              </a:rPr>
              <a:t>10 </a:t>
            </a:r>
            <a:r>
              <a:rPr lang="en-US" sz="1600" dirty="0" err="1" smtClean="0">
                <a:solidFill>
                  <a:srgbClr val="000000"/>
                </a:solidFill>
              </a:rPr>
              <a:t>GeV</a:t>
            </a:r>
            <a:r>
              <a:rPr lang="en-US" sz="1600" dirty="0">
                <a:solidFill>
                  <a:srgbClr val="000000"/>
                </a:solidFill>
              </a:rPr>
              <a:t> </a:t>
            </a:r>
            <a:r>
              <a:rPr lang="en-US" sz="1600" dirty="0" smtClean="0">
                <a:solidFill>
                  <a:srgbClr val="000000"/>
                </a:solidFill>
              </a:rPr>
              <a:t>DM, </a:t>
            </a:r>
            <a:r>
              <a:rPr lang="en-US" sz="1600" dirty="0" smtClean="0">
                <a:solidFill>
                  <a:srgbClr val="000000"/>
                </a:solidFill>
                <a:sym typeface="Symbol" charset="0"/>
              </a:rPr>
              <a:t></a:t>
            </a:r>
            <a:r>
              <a:rPr lang="en-US" sz="1600" baseline="30000" dirty="0">
                <a:solidFill>
                  <a:srgbClr val="000000"/>
                </a:solidFill>
                <a:sym typeface="Symbol" charset="0"/>
              </a:rPr>
              <a:t>+</a:t>
            </a:r>
            <a:r>
              <a:rPr lang="en-US" sz="1600" dirty="0">
                <a:solidFill>
                  <a:srgbClr val="000000"/>
                </a:solidFill>
                <a:sym typeface="Symbol" charset="0"/>
              </a:rPr>
              <a:t></a:t>
            </a:r>
            <a:r>
              <a:rPr lang="en-US" sz="1600" baseline="30000" dirty="0">
                <a:solidFill>
                  <a:srgbClr val="000000"/>
                </a:solidFill>
                <a:sym typeface="Symbol" charset="0"/>
              </a:rPr>
              <a:t>-</a:t>
            </a:r>
            <a:endParaRPr lang="en-US" sz="1600" dirty="0">
              <a:solidFill>
                <a:srgbClr val="000000"/>
              </a:solidFill>
            </a:endParaRPr>
          </a:p>
        </p:txBody>
      </p:sp>
      <p:cxnSp>
        <p:nvCxnSpPr>
          <p:cNvPr id="13" name="Straight Arrow Connector 12"/>
          <p:cNvCxnSpPr/>
          <p:nvPr/>
        </p:nvCxnSpPr>
        <p:spPr>
          <a:xfrm flipH="1" flipV="1">
            <a:off x="6955686" y="4806463"/>
            <a:ext cx="175846" cy="35169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4598377" y="1478035"/>
            <a:ext cx="3073400" cy="254689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stretch>
            <a:fillRect/>
          </a:stretch>
        </p:blipFill>
        <p:spPr>
          <a:xfrm>
            <a:off x="4598377" y="1478035"/>
            <a:ext cx="3073400" cy="2527300"/>
          </a:xfrm>
          <a:prstGeom prst="rect">
            <a:avLst/>
          </a:prstGeom>
        </p:spPr>
      </p:pic>
      <p:cxnSp>
        <p:nvCxnSpPr>
          <p:cNvPr id="17" name="Straight Arrow Connector 16"/>
          <p:cNvCxnSpPr/>
          <p:nvPr/>
        </p:nvCxnSpPr>
        <p:spPr>
          <a:xfrm>
            <a:off x="7043615" y="4200769"/>
            <a:ext cx="96892" cy="13582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97261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666148" y="3884374"/>
            <a:ext cx="3281565" cy="2543724"/>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519613" y="1003304"/>
            <a:ext cx="3505189" cy="2787158"/>
          </a:xfrm>
          <a:prstGeom prst="rect">
            <a:avLst/>
          </a:prstGeom>
          <a:solidFill>
            <a:schemeClr val="tx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5156" y="19808"/>
            <a:ext cx="8712187" cy="1143000"/>
          </a:xfrm>
        </p:spPr>
        <p:txBody>
          <a:bodyPr>
            <a:noAutofit/>
          </a:bodyPr>
          <a:lstStyle/>
          <a:p>
            <a:r>
              <a:rPr lang="en-US" sz="3300" dirty="0" smtClean="0">
                <a:solidFill>
                  <a:schemeClr val="tx2"/>
                </a:solidFill>
              </a:rPr>
              <a:t>Gamma Ray Observations of Millisecond Pulsars</a:t>
            </a:r>
            <a:endParaRPr lang="en-US" sz="3300" dirty="0">
              <a:solidFill>
                <a:schemeClr val="tx2"/>
              </a:solidFill>
            </a:endParaRPr>
          </a:p>
        </p:txBody>
      </p:sp>
      <p:sp>
        <p:nvSpPr>
          <p:cNvPr id="3" name="Content Placeholder 2"/>
          <p:cNvSpPr>
            <a:spLocks noGrp="1"/>
          </p:cNvSpPr>
          <p:nvPr>
            <p:ph idx="1"/>
          </p:nvPr>
        </p:nvSpPr>
        <p:spPr>
          <a:xfrm>
            <a:off x="100199" y="967155"/>
            <a:ext cx="5390110" cy="6115536"/>
          </a:xfrm>
        </p:spPr>
        <p:txBody>
          <a:bodyPr>
            <a:normAutofit lnSpcReduction="10000"/>
          </a:bodyPr>
          <a:lstStyle/>
          <a:p>
            <a:r>
              <a:rPr lang="en-US" sz="1900" dirty="0" smtClean="0">
                <a:solidFill>
                  <a:schemeClr val="tx2"/>
                </a:solidFill>
              </a:rPr>
              <a:t>The Fermi Collaboration has identified 47 pulsars with millisecond-scale periods; 37 of which have spectra reported in the 2-year Fermi source catalog (2FGL)</a:t>
            </a:r>
          </a:p>
          <a:p>
            <a:endParaRPr lang="en-US" sz="400" dirty="0" smtClean="0">
              <a:solidFill>
                <a:schemeClr val="tx2"/>
              </a:solidFill>
            </a:endParaRPr>
          </a:p>
          <a:p>
            <a:r>
              <a:rPr lang="en-US" sz="1900" dirty="0" smtClean="0">
                <a:solidFill>
                  <a:schemeClr val="tx2"/>
                </a:solidFill>
              </a:rPr>
              <a:t>The combined spectrum of these 37 sources is very well described by a spectrum with a power-law index of 1.3-1.4 and an exponential cutoff at 2.5-3.0 </a:t>
            </a:r>
            <a:r>
              <a:rPr lang="en-US" sz="1900" dirty="0" err="1" smtClean="0">
                <a:solidFill>
                  <a:schemeClr val="tx2"/>
                </a:solidFill>
              </a:rPr>
              <a:t>GeV</a:t>
            </a:r>
            <a:endParaRPr lang="en-US" sz="1900" dirty="0" smtClean="0">
              <a:solidFill>
                <a:schemeClr val="tx2"/>
              </a:solidFill>
            </a:endParaRPr>
          </a:p>
          <a:p>
            <a:endParaRPr lang="en-US" sz="400" dirty="0" smtClean="0">
              <a:solidFill>
                <a:schemeClr val="tx2"/>
              </a:solidFill>
            </a:endParaRPr>
          </a:p>
          <a:p>
            <a:r>
              <a:rPr lang="en-US" sz="1900" dirty="0" smtClean="0">
                <a:solidFill>
                  <a:schemeClr val="tx2"/>
                </a:solidFill>
              </a:rPr>
              <a:t>This is considerably less sharply peaked than is observed from the Galactic Center (spectral index of ~0.5 instead of ~1.35)</a:t>
            </a:r>
          </a:p>
          <a:p>
            <a:endParaRPr lang="en-US" sz="400" dirty="0" smtClean="0">
              <a:solidFill>
                <a:schemeClr val="tx2"/>
              </a:solidFill>
            </a:endParaRPr>
          </a:p>
          <a:p>
            <a:r>
              <a:rPr lang="en-US" sz="1900" dirty="0" smtClean="0">
                <a:solidFill>
                  <a:schemeClr val="tx2"/>
                </a:solidFill>
              </a:rPr>
              <a:t>In fact, none of these 37 sources appears   to have a much harder spectral index</a:t>
            </a:r>
          </a:p>
          <a:p>
            <a:endParaRPr lang="en-US" sz="400" dirty="0" smtClean="0">
              <a:solidFill>
                <a:schemeClr val="tx2"/>
              </a:solidFill>
            </a:endParaRPr>
          </a:p>
          <a:p>
            <a:r>
              <a:rPr lang="en-US" sz="1900" dirty="0" smtClean="0">
                <a:solidFill>
                  <a:schemeClr val="tx2"/>
                </a:solidFill>
              </a:rPr>
              <a:t>And globular clusters (whose gamma ray emission is believed to be dominated by MSPs) reveal no indications of a much harder spectrum, although errors are large (also, ordinary pulsars exhibit average spectra that are almost identical to MSPs) </a:t>
            </a: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5" name="Picture 4"/>
          <p:cNvPicPr>
            <a:picLocks noChangeAspect="1"/>
          </p:cNvPicPr>
          <p:nvPr/>
        </p:nvPicPr>
        <p:blipFill>
          <a:blip r:embed="rId2"/>
          <a:stretch>
            <a:fillRect/>
          </a:stretch>
        </p:blipFill>
        <p:spPr>
          <a:xfrm>
            <a:off x="5528215" y="1003304"/>
            <a:ext cx="3477049" cy="2787158"/>
          </a:xfrm>
          <a:prstGeom prst="rect">
            <a:avLst/>
          </a:prstGeom>
        </p:spPr>
      </p:pic>
      <p:sp>
        <p:nvSpPr>
          <p:cNvPr id="7" name="TextBox 6"/>
          <p:cNvSpPr txBox="1"/>
          <p:nvPr/>
        </p:nvSpPr>
        <p:spPr>
          <a:xfrm>
            <a:off x="5539165" y="6467174"/>
            <a:ext cx="3623145" cy="369332"/>
          </a:xfrm>
          <a:prstGeom prst="rect">
            <a:avLst/>
          </a:prstGeom>
          <a:noFill/>
        </p:spPr>
        <p:txBody>
          <a:bodyPr wrap="none" rtlCol="0">
            <a:spAutoFit/>
          </a:bodyPr>
          <a:lstStyle/>
          <a:p>
            <a:r>
              <a:rPr lang="en-US" dirty="0" smtClean="0">
                <a:solidFill>
                  <a:srgbClr val="D4D2D0"/>
                </a:solidFill>
              </a:rPr>
              <a:t>DH and collaborators, in progress</a:t>
            </a:r>
            <a:endParaRPr lang="en-US" dirty="0">
              <a:solidFill>
                <a:srgbClr val="D4D2D0"/>
              </a:solidFill>
            </a:endParaRPr>
          </a:p>
        </p:txBody>
      </p:sp>
      <p:pic>
        <p:nvPicPr>
          <p:cNvPr id="8" name="Picture 7" descr="comparefortal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083" y="3884374"/>
            <a:ext cx="3193630" cy="2543723"/>
          </a:xfrm>
          <a:prstGeom prst="rect">
            <a:avLst/>
          </a:prstGeom>
        </p:spPr>
      </p:pic>
      <p:sp>
        <p:nvSpPr>
          <p:cNvPr id="10" name="TextBox 9"/>
          <p:cNvSpPr txBox="1"/>
          <p:nvPr/>
        </p:nvSpPr>
        <p:spPr>
          <a:xfrm>
            <a:off x="6017856" y="4112849"/>
            <a:ext cx="731891" cy="338554"/>
          </a:xfrm>
          <a:prstGeom prst="rect">
            <a:avLst/>
          </a:prstGeom>
          <a:noFill/>
        </p:spPr>
        <p:txBody>
          <a:bodyPr wrap="none" rtlCol="0">
            <a:spAutoFit/>
          </a:bodyPr>
          <a:lstStyle/>
          <a:p>
            <a:r>
              <a:rPr lang="en-US" sz="1600" dirty="0" smtClean="0">
                <a:solidFill>
                  <a:schemeClr val="bg1"/>
                </a:solidFill>
              </a:rPr>
              <a:t>MSPs</a:t>
            </a:r>
            <a:endParaRPr lang="en-US" sz="1600" dirty="0">
              <a:solidFill>
                <a:schemeClr val="bg1"/>
              </a:solidFill>
            </a:endParaRPr>
          </a:p>
        </p:txBody>
      </p:sp>
      <p:sp>
        <p:nvSpPr>
          <p:cNvPr id="12" name="TextBox 11"/>
          <p:cNvSpPr txBox="1"/>
          <p:nvPr/>
        </p:nvSpPr>
        <p:spPr>
          <a:xfrm>
            <a:off x="6092104" y="5242149"/>
            <a:ext cx="1996828" cy="338554"/>
          </a:xfrm>
          <a:prstGeom prst="rect">
            <a:avLst/>
          </a:prstGeom>
          <a:noFill/>
        </p:spPr>
        <p:txBody>
          <a:bodyPr wrap="square" rtlCol="0">
            <a:spAutoFit/>
          </a:bodyPr>
          <a:lstStyle/>
          <a:p>
            <a:r>
              <a:rPr lang="en-US" sz="1600" dirty="0" smtClean="0">
                <a:solidFill>
                  <a:schemeClr val="bg1"/>
                </a:solidFill>
              </a:rPr>
              <a:t>10 </a:t>
            </a:r>
            <a:r>
              <a:rPr lang="en-US" sz="1600" dirty="0" err="1" smtClean="0">
                <a:solidFill>
                  <a:srgbClr val="000000"/>
                </a:solidFill>
              </a:rPr>
              <a:t>GeV</a:t>
            </a:r>
            <a:r>
              <a:rPr lang="en-US" sz="1600" dirty="0">
                <a:solidFill>
                  <a:srgbClr val="000000"/>
                </a:solidFill>
              </a:rPr>
              <a:t> </a:t>
            </a:r>
            <a:r>
              <a:rPr lang="en-US" sz="1600" dirty="0" smtClean="0">
                <a:solidFill>
                  <a:srgbClr val="000000"/>
                </a:solidFill>
              </a:rPr>
              <a:t>DM, </a:t>
            </a:r>
            <a:r>
              <a:rPr lang="en-US" sz="1600" dirty="0" smtClean="0">
                <a:solidFill>
                  <a:srgbClr val="000000"/>
                </a:solidFill>
                <a:sym typeface="Symbol" charset="0"/>
              </a:rPr>
              <a:t></a:t>
            </a:r>
            <a:r>
              <a:rPr lang="en-US" sz="1600" baseline="30000" dirty="0">
                <a:solidFill>
                  <a:srgbClr val="000000"/>
                </a:solidFill>
                <a:sym typeface="Symbol" charset="0"/>
              </a:rPr>
              <a:t>+</a:t>
            </a:r>
            <a:r>
              <a:rPr lang="en-US" sz="1600" dirty="0">
                <a:solidFill>
                  <a:srgbClr val="000000"/>
                </a:solidFill>
                <a:sym typeface="Symbol" charset="0"/>
              </a:rPr>
              <a:t></a:t>
            </a:r>
            <a:r>
              <a:rPr lang="en-US" sz="1600" baseline="30000" dirty="0">
                <a:solidFill>
                  <a:srgbClr val="000000"/>
                </a:solidFill>
                <a:sym typeface="Symbol" charset="0"/>
              </a:rPr>
              <a:t>-</a:t>
            </a:r>
            <a:endParaRPr lang="en-US" sz="1600" dirty="0">
              <a:solidFill>
                <a:srgbClr val="000000"/>
              </a:solidFill>
            </a:endParaRPr>
          </a:p>
        </p:txBody>
      </p:sp>
      <p:cxnSp>
        <p:nvCxnSpPr>
          <p:cNvPr id="13" name="Straight Arrow Connector 12"/>
          <p:cNvCxnSpPr/>
          <p:nvPr/>
        </p:nvCxnSpPr>
        <p:spPr>
          <a:xfrm flipH="1" flipV="1">
            <a:off x="6555157" y="4982305"/>
            <a:ext cx="175846" cy="35169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4598377" y="1478035"/>
            <a:ext cx="3073400" cy="254689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stretch>
            <a:fillRect/>
          </a:stretch>
        </p:blipFill>
        <p:spPr>
          <a:xfrm>
            <a:off x="4598377" y="1478035"/>
            <a:ext cx="3073400" cy="2527300"/>
          </a:xfrm>
          <a:prstGeom prst="rect">
            <a:avLst/>
          </a:prstGeom>
        </p:spPr>
      </p:pic>
      <p:cxnSp>
        <p:nvCxnSpPr>
          <p:cNvPr id="17" name="Straight Arrow Connector 16"/>
          <p:cNvCxnSpPr/>
          <p:nvPr/>
        </p:nvCxnSpPr>
        <p:spPr>
          <a:xfrm>
            <a:off x="6643086" y="4376611"/>
            <a:ext cx="96892" cy="13582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283354" y="3995613"/>
            <a:ext cx="3077314" cy="2367934"/>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histogramglobular-GC.ps"/>
          <p:cNvPicPr>
            <a:picLocks noChangeAspect="1"/>
          </p:cNvPicPr>
          <p:nvPr/>
        </p:nvPicPr>
        <p:blipFill rotWithShape="1">
          <a:blip r:embed="rId5">
            <a:extLst>
              <a:ext uri="{28A0092B-C50C-407E-A947-70E740481C1C}">
                <a14:useLocalDpi xmlns:a14="http://schemas.microsoft.com/office/drawing/2010/main" val="0"/>
              </a:ext>
            </a:extLst>
          </a:blip>
          <a:srcRect l="14140" t="49145" r="34244" b="19801"/>
          <a:stretch/>
        </p:blipFill>
        <p:spPr>
          <a:xfrm>
            <a:off x="5236310" y="3946768"/>
            <a:ext cx="3124358" cy="2432537"/>
          </a:xfrm>
          <a:prstGeom prst="rect">
            <a:avLst/>
          </a:prstGeom>
        </p:spPr>
      </p:pic>
    </p:spTree>
    <p:extLst>
      <p:ext uri="{BB962C8B-B14F-4D97-AF65-F5344CB8AC3E}">
        <p14:creationId xmlns:p14="http://schemas.microsoft.com/office/powerpoint/2010/main" val="5412508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9079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p>
          <a:p>
            <a:pPr>
              <a:buClr>
                <a:schemeClr val="folHlink"/>
              </a:buClr>
            </a:pPr>
            <a:endParaRPr lang="en-US" sz="800" dirty="0"/>
          </a:p>
          <a:p>
            <a:pPr>
              <a:buClr>
                <a:schemeClr val="folHlink"/>
              </a:buClr>
            </a:pPr>
            <a:endParaRPr lang="en-US" sz="800" dirty="0"/>
          </a:p>
          <a:p>
            <a:pPr>
              <a:buClr>
                <a:schemeClr val="folHlink"/>
              </a:buClr>
            </a:pPr>
            <a:endParaRPr lang="en-US" sz="800" dirty="0"/>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Tree>
    <p:extLst>
      <p:ext uri="{BB962C8B-B14F-4D97-AF65-F5344CB8AC3E}">
        <p14:creationId xmlns:p14="http://schemas.microsoft.com/office/powerpoint/2010/main" val="6736073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000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p>
          <a:p>
            <a:pPr>
              <a:buClr>
                <a:schemeClr val="folHlink"/>
              </a:buClr>
            </a:pPr>
            <a:endParaRPr lang="en-US" sz="800" dirty="0"/>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 ray excess from the Galactic Center probably comes from dark matter annihilations</a:t>
            </a:r>
          </a:p>
          <a:p>
            <a:pPr>
              <a:buClr>
                <a:schemeClr val="folHlink"/>
              </a:buClr>
            </a:pPr>
            <a:endParaRPr lang="en-US" sz="800" dirty="0"/>
          </a:p>
          <a:p>
            <a:pPr>
              <a:buClr>
                <a:schemeClr val="folHlink"/>
              </a:buClr>
            </a:pPr>
            <a:endParaRPr lang="en-US" sz="800" dirty="0"/>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Tree>
    <p:extLst>
      <p:ext uri="{BB962C8B-B14F-4D97-AF65-F5344CB8AC3E}">
        <p14:creationId xmlns:p14="http://schemas.microsoft.com/office/powerpoint/2010/main" val="7582282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0633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p>
          <a:p>
            <a:pPr>
              <a:buClr>
                <a:schemeClr val="folHlink"/>
              </a:buClr>
            </a:pPr>
            <a:endParaRPr lang="en-US" sz="800" dirty="0"/>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 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Tree>
    <p:extLst>
      <p:ext uri="{BB962C8B-B14F-4D97-AF65-F5344CB8AC3E}">
        <p14:creationId xmlns:p14="http://schemas.microsoft.com/office/powerpoint/2010/main" val="19402684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a:defRPr/>
            </a:pPr>
            <a:r>
              <a:rPr lang="en-US" sz="3200" dirty="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 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Tree>
    <p:extLst>
      <p:ext uri="{BB962C8B-B14F-4D97-AF65-F5344CB8AC3E}">
        <p14:creationId xmlns:p14="http://schemas.microsoft.com/office/powerpoint/2010/main" val="41281346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Our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100200" y="1381589"/>
            <a:ext cx="8789800" cy="5845295"/>
          </a:xfrm>
        </p:spPr>
        <p:txBody>
          <a:bodyPr>
            <a:normAutofit/>
          </a:bodyPr>
          <a:lstStyle/>
          <a:p>
            <a:pPr marL="36576" indent="0">
              <a:buNone/>
            </a:pPr>
            <a:r>
              <a:rPr lang="en-US" sz="1900" dirty="0" smtClean="0">
                <a:solidFill>
                  <a:schemeClr val="tx2"/>
                </a:solidFill>
              </a:rPr>
              <a:t>1) Start with a raw map (smoothed out over 0.5° circles) </a:t>
            </a: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66384" y="1797538"/>
            <a:ext cx="184666" cy="369332"/>
          </a:xfrm>
          <a:prstGeom prst="rect">
            <a:avLst/>
          </a:prstGeom>
          <a:noFill/>
        </p:spPr>
        <p:txBody>
          <a:bodyPr wrap="none" rtlCol="0">
            <a:spAutoFit/>
          </a:bodyPr>
          <a:lstStyle/>
          <a:p>
            <a:endParaRPr lang="en-US" dirty="0"/>
          </a:p>
        </p:txBody>
      </p:sp>
      <p:pic>
        <p:nvPicPr>
          <p:cNvPr id="14" name="Picture 10"/>
          <p:cNvPicPr>
            <a:picLocks noChangeAspect="1"/>
          </p:cNvPicPr>
          <p:nvPr/>
        </p:nvPicPr>
        <p:blipFill>
          <a:blip r:embed="rId2">
            <a:extLst>
              <a:ext uri="{28A0092B-C50C-407E-A947-70E740481C1C}">
                <a14:useLocalDpi xmlns:a14="http://schemas.microsoft.com/office/drawing/2010/main" val="0"/>
              </a:ext>
            </a:extLst>
          </a:blip>
          <a:srcRect r="66518"/>
          <a:stretch>
            <a:fillRect/>
          </a:stretch>
        </p:blipFill>
        <p:spPr bwMode="auto">
          <a:xfrm>
            <a:off x="590874" y="2566480"/>
            <a:ext cx="3767518" cy="20175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9" name="TextBox 2"/>
          <p:cNvSpPr txBox="1">
            <a:spLocks noChangeArrowheads="1"/>
          </p:cNvSpPr>
          <p:nvPr/>
        </p:nvSpPr>
        <p:spPr bwMode="auto">
          <a:xfrm>
            <a:off x="76200" y="6282032"/>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spTree>
    <p:extLst>
      <p:ext uri="{BB962C8B-B14F-4D97-AF65-F5344CB8AC3E}">
        <p14:creationId xmlns:p14="http://schemas.microsoft.com/office/powerpoint/2010/main" val="17557691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 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4" name="TextBox 3"/>
          <p:cNvSpPr txBox="1"/>
          <p:nvPr/>
        </p:nvSpPr>
        <p:spPr>
          <a:xfrm>
            <a:off x="1211378" y="4425469"/>
            <a:ext cx="6574694" cy="1446550"/>
          </a:xfrm>
          <a:prstGeom prst="rect">
            <a:avLst/>
          </a:prstGeom>
          <a:noFill/>
        </p:spPr>
        <p:txBody>
          <a:bodyPr wrap="square" rtlCol="0">
            <a:spAutoFit/>
          </a:bodyPr>
          <a:lstStyle/>
          <a:p>
            <a:r>
              <a:rPr lang="en-US" sz="2200" dirty="0" smtClean="0"/>
              <a:t>-To convince those in the second and third groups, it appears that additional observations will be required, ideally from a direction well away from the Galactic Center </a:t>
            </a:r>
            <a:endParaRPr lang="en-US" sz="2200" dirty="0"/>
          </a:p>
        </p:txBody>
      </p:sp>
    </p:spTree>
    <p:extLst>
      <p:ext uri="{BB962C8B-B14F-4D97-AF65-F5344CB8AC3E}">
        <p14:creationId xmlns:p14="http://schemas.microsoft.com/office/powerpoint/2010/main" val="42029740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107729"/>
            <a:ext cx="8540262" cy="1143000"/>
          </a:xfrm>
        </p:spPr>
        <p:txBody>
          <a:bodyPr>
            <a:noAutofit/>
          </a:bodyPr>
          <a:lstStyle/>
          <a:p>
            <a:pPr algn="ctr"/>
            <a:r>
              <a:rPr lang="en-US" sz="3800" dirty="0" smtClean="0">
                <a:solidFill>
                  <a:schemeClr val="tx2"/>
                </a:solidFill>
              </a:rPr>
              <a:t>The Fermi Bubbles and Synchrotron Haze</a:t>
            </a:r>
            <a:endParaRPr lang="en-US" sz="3800" dirty="0">
              <a:solidFill>
                <a:schemeClr val="tx2"/>
              </a:solidFill>
            </a:endParaRPr>
          </a:p>
        </p:txBody>
      </p:sp>
      <p:sp>
        <p:nvSpPr>
          <p:cNvPr id="3" name="Content Placeholder 2"/>
          <p:cNvSpPr>
            <a:spLocks noGrp="1"/>
          </p:cNvSpPr>
          <p:nvPr>
            <p:ph idx="1"/>
          </p:nvPr>
        </p:nvSpPr>
        <p:spPr>
          <a:xfrm>
            <a:off x="151237" y="1180597"/>
            <a:ext cx="8719228" cy="5845295"/>
          </a:xfrm>
        </p:spPr>
        <p:txBody>
          <a:bodyPr>
            <a:normAutofit/>
          </a:bodyPr>
          <a:lstStyle/>
          <a:p>
            <a:r>
              <a:rPr lang="en-US" sz="1900" dirty="0" smtClean="0">
                <a:solidFill>
                  <a:schemeClr val="tx2"/>
                </a:solidFill>
                <a:sym typeface="Symbol" charset="0"/>
              </a:rPr>
              <a:t>In 2010, Su, </a:t>
            </a:r>
            <a:r>
              <a:rPr lang="en-US" sz="1900" dirty="0" err="1" smtClean="0">
                <a:solidFill>
                  <a:schemeClr val="tx2"/>
                </a:solidFill>
                <a:sym typeface="Symbol" charset="0"/>
              </a:rPr>
              <a:t>Slatyer</a:t>
            </a:r>
            <a:r>
              <a:rPr lang="en-US" sz="1900" dirty="0" smtClean="0">
                <a:solidFill>
                  <a:schemeClr val="tx2"/>
                </a:solidFill>
                <a:sym typeface="Symbol" charset="0"/>
              </a:rPr>
              <a:t>, and </a:t>
            </a:r>
            <a:r>
              <a:rPr lang="en-US" sz="1900" dirty="0" err="1" smtClean="0">
                <a:solidFill>
                  <a:schemeClr val="tx2"/>
                </a:solidFill>
                <a:sym typeface="Symbol" charset="0"/>
              </a:rPr>
              <a:t>Finkbeiner</a:t>
            </a:r>
            <a:r>
              <a:rPr lang="en-US" sz="1900" dirty="0" smtClean="0">
                <a:solidFill>
                  <a:schemeClr val="tx2"/>
                </a:solidFill>
                <a:sym typeface="Symbol" charset="0"/>
              </a:rPr>
              <a:t> discovered two giant bubble-like gamma ray features in the Fermi data, extending ~50° north and south of the Galactic Center</a:t>
            </a:r>
          </a:p>
          <a:p>
            <a:r>
              <a:rPr lang="en-US" sz="1900" dirty="0" smtClean="0">
                <a:solidFill>
                  <a:schemeClr val="tx2"/>
                </a:solidFill>
                <a:latin typeface="Arial"/>
                <a:cs typeface="Arial"/>
                <a:sym typeface="Symbol" charset="0"/>
              </a:rPr>
              <a:t>In 2012, the Planck collaboration 					   reported that the synchrotron emission				               previously known as the “WMAP haze” 				             is real, and is highly spatially correlated			               with the bubbles, supporting a common				 origin (inverse Compton/synchrotron 					       from the same cosmic ray electron 				 population)</a:t>
            </a:r>
          </a:p>
          <a:p>
            <a:r>
              <a:rPr lang="en-US" sz="1900" dirty="0" smtClean="0">
                <a:solidFill>
                  <a:schemeClr val="tx2"/>
                </a:solidFill>
                <a:latin typeface="Arial"/>
                <a:cs typeface="Arial"/>
                <a:sym typeface="Symbol" charset="0"/>
              </a:rPr>
              <a:t>Many questions remain: Powered by 				              star formation? Past activity of central 				           black hole? Another mechanism?</a:t>
            </a: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rotWithShape="1">
          <a:blip r:embed="rId2"/>
          <a:srcRect t="11391"/>
          <a:stretch/>
        </p:blipFill>
        <p:spPr>
          <a:xfrm>
            <a:off x="4919655" y="1963866"/>
            <a:ext cx="3966308" cy="2232673"/>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4919655" y="4420951"/>
            <a:ext cx="3919545" cy="21492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54194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107729"/>
            <a:ext cx="8540262" cy="1143000"/>
          </a:xfrm>
        </p:spPr>
        <p:txBody>
          <a:bodyPr>
            <a:noAutofit/>
          </a:bodyPr>
          <a:lstStyle/>
          <a:p>
            <a:r>
              <a:rPr lang="en-US" sz="3600" dirty="0" smtClean="0">
                <a:solidFill>
                  <a:schemeClr val="tx2"/>
                </a:solidFill>
              </a:rPr>
              <a:t>Annihilation Products in the Fermi Bubbles?</a:t>
            </a:r>
            <a:endParaRPr lang="en-US" sz="3600" dirty="0">
              <a:solidFill>
                <a:schemeClr val="tx2"/>
              </a:solidFill>
            </a:endParaRPr>
          </a:p>
        </p:txBody>
      </p:sp>
      <p:sp>
        <p:nvSpPr>
          <p:cNvPr id="3" name="Content Placeholder 2"/>
          <p:cNvSpPr>
            <a:spLocks noGrp="1"/>
          </p:cNvSpPr>
          <p:nvPr>
            <p:ph idx="1"/>
          </p:nvPr>
        </p:nvSpPr>
        <p:spPr>
          <a:xfrm>
            <a:off x="278234" y="1180597"/>
            <a:ext cx="8442566" cy="5845295"/>
          </a:xfrm>
        </p:spPr>
        <p:txBody>
          <a:bodyPr>
            <a:normAutofit/>
          </a:bodyPr>
          <a:lstStyle/>
          <a:p>
            <a:r>
              <a:rPr lang="en-US" sz="1900" dirty="0" smtClean="0">
                <a:solidFill>
                  <a:schemeClr val="tx2"/>
                </a:solidFill>
                <a:sym typeface="Symbol" charset="0"/>
              </a:rPr>
              <a:t>If dark matter annihilation products are responsible for the extended gamma-ray signal seen around the Galactic Center, then gamma-rays should also be discernable at higher Galactic Latitudes as well                – this flux should be comparable in brightness to the Fermi Bubbles,      for example </a:t>
            </a:r>
          </a:p>
          <a:p>
            <a:r>
              <a:rPr lang="en-US" sz="1900" dirty="0" smtClean="0">
                <a:solidFill>
                  <a:schemeClr val="tx2"/>
                </a:solidFill>
                <a:latin typeface="Arial"/>
                <a:cs typeface="Arial"/>
                <a:sym typeface="Symbol" charset="0"/>
              </a:rPr>
              <a:t>This provides an important test 				          that can be used to discriminate 					 between dark matter and pulsar 			        interpretations of the extended 				    Galactic Center signal (and also 				   address the “the Galactic Center         					           is too complicated” critique)  </a:t>
            </a:r>
          </a:p>
          <a:p>
            <a:pPr marL="36576" indent="0">
              <a:buNone/>
            </a:pPr>
            <a:endParaRPr lang="en-US" sz="1900" dirty="0" smtClean="0">
              <a:solidFill>
                <a:schemeClr val="tx2"/>
              </a:solidFill>
              <a:latin typeface="Arial"/>
              <a:cs typeface="Arial"/>
              <a:sym typeface="Symbol" charset="0"/>
            </a:endParaRPr>
          </a:p>
          <a:p>
            <a:pPr marL="36576" indent="0">
              <a:buNone/>
            </a:pPr>
            <a:r>
              <a:rPr lang="en-US" sz="1900" i="1" dirty="0" smtClean="0">
                <a:solidFill>
                  <a:schemeClr val="tx2"/>
                </a:solidFill>
                <a:latin typeface="Arial"/>
                <a:cs typeface="Arial"/>
                <a:sym typeface="Symbol" charset="0"/>
              </a:rPr>
              <a:t>  Is this high latitude emission present?  </a:t>
            </a:r>
          </a:p>
          <a:p>
            <a:pPr marL="36576" indent="0">
              <a:buNone/>
            </a:pPr>
            <a:r>
              <a:rPr lang="en-US" sz="1900" i="1" dirty="0" smtClean="0">
                <a:solidFill>
                  <a:schemeClr val="tx2"/>
                </a:solidFill>
                <a:latin typeface="Arial"/>
                <a:cs typeface="Arial"/>
                <a:sym typeface="Symbol" charset="0"/>
              </a:rPr>
              <a:t>  If so, can we see it?</a:t>
            </a: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rotWithShape="1">
          <a:blip r:embed="rId2"/>
          <a:srcRect t="11391"/>
          <a:stretch/>
        </p:blipFill>
        <p:spPr>
          <a:xfrm>
            <a:off x="4757616" y="2634652"/>
            <a:ext cx="4128348" cy="23238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904724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58884"/>
            <a:ext cx="8540262" cy="1143000"/>
          </a:xfrm>
        </p:spPr>
        <p:txBody>
          <a:bodyPr>
            <a:noAutofit/>
          </a:bodyPr>
          <a:lstStyle/>
          <a:p>
            <a:pPr algn="ctr"/>
            <a:r>
              <a:rPr lang="en-US" sz="3800" dirty="0" smtClean="0">
                <a:solidFill>
                  <a:schemeClr val="tx2"/>
                </a:solidFill>
              </a:rPr>
              <a:t>Spectral Analysis of the Fermi Bubbles</a:t>
            </a:r>
            <a:endParaRPr lang="en-US" sz="3800" dirty="0">
              <a:solidFill>
                <a:schemeClr val="tx2"/>
              </a:solidFill>
            </a:endParaRPr>
          </a:p>
        </p:txBody>
      </p:sp>
      <p:sp>
        <p:nvSpPr>
          <p:cNvPr id="3" name="Content Placeholder 2"/>
          <p:cNvSpPr>
            <a:spLocks noGrp="1"/>
          </p:cNvSpPr>
          <p:nvPr>
            <p:ph idx="1"/>
          </p:nvPr>
        </p:nvSpPr>
        <p:spPr>
          <a:xfrm>
            <a:off x="247754" y="1141521"/>
            <a:ext cx="8713366" cy="5845295"/>
          </a:xfrm>
        </p:spPr>
        <p:txBody>
          <a:bodyPr>
            <a:normAutofit/>
          </a:bodyPr>
          <a:lstStyle/>
          <a:p>
            <a:r>
              <a:rPr lang="en-US" sz="1900" dirty="0" smtClean="0">
                <a:solidFill>
                  <a:schemeClr val="tx2"/>
                </a:solidFill>
                <a:sym typeface="Symbol" charset="0"/>
              </a:rPr>
              <a:t>We employ a template analysis to the Fermi data – the same approach as was previously used to discover the bubbles</a:t>
            </a:r>
          </a:p>
          <a:p>
            <a:r>
              <a:rPr lang="en-US" sz="1900" dirty="0" smtClean="0">
                <a:solidFill>
                  <a:schemeClr val="tx2"/>
                </a:solidFill>
                <a:sym typeface="Symbol" charset="0"/>
              </a:rPr>
              <a:t>Although we used three different sets of templates in our analysis (as a check of systematics), in this talk I will show results for our “diffuse model” template set:</a:t>
            </a:r>
            <a:endParaRPr lang="en-US" sz="1900" dirty="0">
              <a:solidFill>
                <a:schemeClr val="tx2"/>
              </a:solidFill>
              <a:sym typeface="Symbol" charset="0"/>
            </a:endParaRPr>
          </a:p>
          <a:p>
            <a:pPr lvl="1"/>
            <a:r>
              <a:rPr lang="en-US" sz="1900" dirty="0">
                <a:solidFill>
                  <a:schemeClr val="tx2"/>
                </a:solidFill>
                <a:sym typeface="Symbol" charset="0"/>
              </a:rPr>
              <a:t>An isotropic </a:t>
            </a:r>
            <a:r>
              <a:rPr lang="en-US" sz="1900" dirty="0" smtClean="0">
                <a:solidFill>
                  <a:schemeClr val="tx2"/>
                </a:solidFill>
                <a:sym typeface="Symbol" charset="0"/>
              </a:rPr>
              <a:t>template, or uniform offset </a:t>
            </a:r>
            <a:r>
              <a:rPr lang="en-US" sz="1700" dirty="0">
                <a:solidFill>
                  <a:schemeClr val="tx2"/>
                </a:solidFill>
                <a:sym typeface="Symbol" charset="0"/>
              </a:rPr>
              <a:t>(to absorb cosmic ray contamination)</a:t>
            </a:r>
          </a:p>
          <a:p>
            <a:pPr lvl="1"/>
            <a:r>
              <a:rPr lang="en-US" sz="1900" dirty="0">
                <a:solidFill>
                  <a:schemeClr val="tx2"/>
                </a:solidFill>
                <a:sym typeface="Symbol" charset="0"/>
              </a:rPr>
              <a:t>The Fermi </a:t>
            </a:r>
            <a:r>
              <a:rPr lang="en-US" sz="1900" dirty="0" smtClean="0">
                <a:solidFill>
                  <a:schemeClr val="tx2"/>
                </a:solidFill>
                <a:sym typeface="Symbol" charset="0"/>
              </a:rPr>
              <a:t>diffuse </a:t>
            </a:r>
            <a:r>
              <a:rPr lang="en-US" sz="1900" dirty="0">
                <a:solidFill>
                  <a:schemeClr val="tx2"/>
                </a:solidFill>
                <a:sym typeface="Symbol" charset="0"/>
              </a:rPr>
              <a:t>model template </a:t>
            </a:r>
            <a:r>
              <a:rPr lang="en-US" sz="1700" dirty="0">
                <a:solidFill>
                  <a:schemeClr val="tx2"/>
                </a:solidFill>
                <a:sym typeface="Symbol" charset="0"/>
              </a:rPr>
              <a:t>(derived </a:t>
            </a:r>
            <a:r>
              <a:rPr lang="en-US" sz="1700" dirty="0" smtClean="0">
                <a:solidFill>
                  <a:schemeClr val="tx2"/>
                </a:solidFill>
                <a:sym typeface="Symbol" charset="0"/>
              </a:rPr>
              <a:t>by the Fermi Collaboration using </a:t>
            </a:r>
            <a:r>
              <a:rPr lang="en-US" sz="1700" dirty="0">
                <a:solidFill>
                  <a:schemeClr val="tx2"/>
                </a:solidFill>
                <a:sym typeface="Symbol" charset="0"/>
              </a:rPr>
              <a:t>dust and gas maps to model pion emission and </a:t>
            </a:r>
            <a:r>
              <a:rPr lang="en-US" sz="1700" dirty="0" smtClean="0">
                <a:solidFill>
                  <a:schemeClr val="tx2"/>
                </a:solidFill>
                <a:sym typeface="Symbol" charset="0"/>
              </a:rPr>
              <a:t>GALPROP to model inverse Compton emission; we use version </a:t>
            </a:r>
            <a:r>
              <a:rPr lang="en-US" sz="1700" dirty="0">
                <a:solidFill>
                  <a:schemeClr val="tx2"/>
                </a:solidFill>
                <a:sym typeface="Symbol" charset="0"/>
              </a:rPr>
              <a:t>P6V11, which </a:t>
            </a:r>
            <a:r>
              <a:rPr lang="en-US" sz="1700" dirty="0" smtClean="0">
                <a:solidFill>
                  <a:schemeClr val="tx2"/>
                </a:solidFill>
                <a:sym typeface="Symbol" charset="0"/>
              </a:rPr>
              <a:t>was the last version that did not have include emission explicitly from the bubbles)</a:t>
            </a:r>
            <a:endParaRPr lang="en-US" sz="1700" dirty="0">
              <a:solidFill>
                <a:schemeClr val="tx2"/>
              </a:solidFill>
              <a:sym typeface="Symbol" charset="0"/>
            </a:endParaRPr>
          </a:p>
          <a:p>
            <a:pPr lvl="1"/>
            <a:r>
              <a:rPr lang="en-US" sz="1900" dirty="0">
                <a:solidFill>
                  <a:schemeClr val="tx2"/>
                </a:solidFill>
                <a:sym typeface="Symbol" charset="0"/>
              </a:rPr>
              <a:t>Templates associated with the </a:t>
            </a:r>
            <a:r>
              <a:rPr lang="en-US" sz="1900" dirty="0" smtClean="0">
                <a:solidFill>
                  <a:schemeClr val="tx2"/>
                </a:solidFill>
                <a:sym typeface="Symbol" charset="0"/>
              </a:rPr>
              <a:t>bubbles</a:t>
            </a:r>
          </a:p>
          <a:p>
            <a:r>
              <a:rPr lang="en-US" sz="1900" dirty="0" smtClean="0">
                <a:solidFill>
                  <a:schemeClr val="tx2"/>
                </a:solidFill>
                <a:sym typeface="Symbol" charset="0"/>
              </a:rPr>
              <a:t>For each energy energy bin, we vary the coefficients of each template to find the best-fit and the errors around those values</a:t>
            </a:r>
            <a:endParaRPr lang="en-US" sz="1800" dirty="0" smtClean="0">
              <a:solidFill>
                <a:schemeClr val="tx2"/>
              </a:solidFill>
              <a:sym typeface="Symbol" charset="0"/>
            </a:endParaRPr>
          </a:p>
          <a:p>
            <a:pPr marL="448056" lvl="1" indent="0">
              <a:buNone/>
            </a:pPr>
            <a:endParaRPr lang="en-US" sz="1800" dirty="0" smtClean="0">
              <a:solidFill>
                <a:schemeClr val="tx2"/>
              </a:solidFill>
              <a:sym typeface="Symbol" charset="0"/>
            </a:endParaRPr>
          </a:p>
          <a:p>
            <a:pPr marL="448056" lvl="1" indent="0">
              <a:buNone/>
            </a:pPr>
            <a:endParaRPr lang="en-US" sz="1800" dirty="0" smtClean="0">
              <a:solidFill>
                <a:schemeClr val="tx2"/>
              </a:solidFill>
              <a:sym typeface="Symbol" charset="0"/>
            </a:endParaRPr>
          </a:p>
          <a:p>
            <a:pPr marL="36576" indent="0">
              <a:buNone/>
            </a:pPr>
            <a:endParaRPr lang="en-US" sz="1800" dirty="0" smtClean="0">
              <a:solidFill>
                <a:schemeClr val="tx2"/>
              </a:solidFill>
              <a:latin typeface="Arial"/>
              <a:cs typeface="Aria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57006" y="1797538"/>
            <a:ext cx="184666" cy="369332"/>
          </a:xfrm>
          <a:prstGeom prst="rect">
            <a:avLst/>
          </a:prstGeom>
          <a:noFill/>
        </p:spPr>
        <p:txBody>
          <a:bodyPr wrap="none" rtlCol="0">
            <a:spAutoFit/>
          </a:bodyPr>
          <a:lstStyle/>
          <a:p>
            <a:endParaRPr lang="en-US" dirty="0"/>
          </a:p>
        </p:txBody>
      </p:sp>
      <p:sp>
        <p:nvSpPr>
          <p:cNvPr id="17"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Tree>
    <p:extLst>
      <p:ext uri="{BB962C8B-B14F-4D97-AF65-F5344CB8AC3E}">
        <p14:creationId xmlns:p14="http://schemas.microsoft.com/office/powerpoint/2010/main" val="98911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82848" y="3232236"/>
            <a:ext cx="3370389" cy="3062656"/>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58884"/>
            <a:ext cx="8540262" cy="1143000"/>
          </a:xfrm>
        </p:spPr>
        <p:txBody>
          <a:bodyPr>
            <a:noAutofit/>
          </a:bodyPr>
          <a:lstStyle/>
          <a:p>
            <a:pPr algn="ctr"/>
            <a:r>
              <a:rPr lang="en-US" sz="3800" dirty="0" smtClean="0">
                <a:solidFill>
                  <a:schemeClr val="tx2"/>
                </a:solidFill>
              </a:rPr>
              <a:t>Spectral Analysis of the Fermi Bubbles</a:t>
            </a:r>
            <a:endParaRPr lang="en-US" sz="3800" dirty="0">
              <a:solidFill>
                <a:schemeClr val="tx2"/>
              </a:solidFill>
            </a:endParaRPr>
          </a:p>
        </p:txBody>
      </p:sp>
      <p:sp>
        <p:nvSpPr>
          <p:cNvPr id="3" name="Content Placeholder 2"/>
          <p:cNvSpPr>
            <a:spLocks noGrp="1"/>
          </p:cNvSpPr>
          <p:nvPr>
            <p:ph idx="1"/>
          </p:nvPr>
        </p:nvSpPr>
        <p:spPr>
          <a:xfrm>
            <a:off x="247754" y="1102445"/>
            <a:ext cx="8713366" cy="5845295"/>
          </a:xfrm>
        </p:spPr>
        <p:txBody>
          <a:bodyPr>
            <a:normAutofit/>
          </a:bodyPr>
          <a:lstStyle/>
          <a:p>
            <a:r>
              <a:rPr lang="en-US" sz="1900" dirty="0" smtClean="0">
                <a:solidFill>
                  <a:schemeClr val="tx2"/>
                </a:solidFill>
                <a:sym typeface="Symbol" charset="0"/>
              </a:rPr>
              <a:t>In previous template analyses of the bubbles, only one template was used for the bubbles </a:t>
            </a:r>
            <a:r>
              <a:rPr lang="en-US" sz="1700" dirty="0" smtClean="0">
                <a:solidFill>
                  <a:schemeClr val="tx2"/>
                </a:solidFill>
                <a:sym typeface="Symbol" charset="0"/>
              </a:rPr>
              <a:t>(this essentially assumes that the spectrum from the bubbles does not vary much with latitude, longitude)</a:t>
            </a:r>
          </a:p>
          <a:p>
            <a:r>
              <a:rPr lang="en-US" sz="1900" dirty="0" smtClean="0">
                <a:solidFill>
                  <a:schemeClr val="tx2"/>
                </a:solidFill>
                <a:sym typeface="Symbol" charset="0"/>
              </a:rPr>
              <a:t>To see if the spectrum of the bubbles emission varies with Galactic Latitude, </a:t>
            </a:r>
            <a:r>
              <a:rPr lang="en-US" sz="1900" dirty="0">
                <a:solidFill>
                  <a:schemeClr val="tx2"/>
                </a:solidFill>
                <a:sym typeface="Symbol" charset="0"/>
              </a:rPr>
              <a:t>w</a:t>
            </a:r>
            <a:r>
              <a:rPr lang="en-US" sz="1900" dirty="0" smtClean="0">
                <a:solidFill>
                  <a:schemeClr val="tx2"/>
                </a:solidFill>
                <a:sym typeface="Symbol" charset="0"/>
              </a:rPr>
              <a:t>e break up the bubbles into five templates – if dark matter annihilation products are present, they should be prominent at low latitudes, and largely absent at high latitudes</a:t>
            </a:r>
          </a:p>
          <a:p>
            <a:pPr marL="36576" indent="0">
              <a:buNone/>
            </a:pPr>
            <a:endParaRPr lang="en-US" sz="1900" dirty="0" smtClean="0">
              <a:solidFill>
                <a:schemeClr val="tx2"/>
              </a:solidFill>
              <a:latin typeface="Arial"/>
              <a:cs typeface="Aria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57006"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5382848" y="3271313"/>
            <a:ext cx="3370389" cy="3063990"/>
          </a:xfrm>
          <a:prstGeom prst="rect">
            <a:avLst/>
          </a:prstGeom>
        </p:spPr>
      </p:pic>
      <p:sp>
        <p:nvSpPr>
          <p:cNvPr id="8" name="Rectangle 7"/>
          <p:cNvSpPr/>
          <p:nvPr/>
        </p:nvSpPr>
        <p:spPr>
          <a:xfrm>
            <a:off x="6955692" y="4614586"/>
            <a:ext cx="1035539"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531921" y="4591144"/>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686002" y="4589121"/>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854178" y="4397164"/>
            <a:ext cx="252783" cy="53641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901506" y="4723217"/>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779602" y="4662641"/>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766354" y="4373500"/>
            <a:ext cx="268559" cy="2562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Tree>
    <p:extLst>
      <p:ext uri="{BB962C8B-B14F-4D97-AF65-F5344CB8AC3E}">
        <p14:creationId xmlns:p14="http://schemas.microsoft.com/office/powerpoint/2010/main" val="24893360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49115"/>
            <a:ext cx="8540262" cy="1143000"/>
          </a:xfrm>
        </p:spPr>
        <p:txBody>
          <a:bodyPr>
            <a:noAutofit/>
          </a:bodyPr>
          <a:lstStyle/>
          <a:p>
            <a:pPr algn="ctr"/>
            <a:r>
              <a:rPr lang="en-US" sz="3800" dirty="0" smtClean="0">
                <a:solidFill>
                  <a:schemeClr val="tx2"/>
                </a:solidFill>
              </a:rPr>
              <a:t>Spectral Analysis of the Fermi Bubbles</a:t>
            </a:r>
            <a:endParaRPr lang="en-US" sz="3800" dirty="0">
              <a:solidFill>
                <a:schemeClr val="tx2"/>
              </a:solidFill>
            </a:endParaRPr>
          </a:p>
        </p:txBody>
      </p:sp>
      <p:sp>
        <p:nvSpPr>
          <p:cNvPr id="3" name="Content Placeholder 2"/>
          <p:cNvSpPr>
            <a:spLocks noGrp="1"/>
          </p:cNvSpPr>
          <p:nvPr>
            <p:ph idx="1"/>
          </p:nvPr>
        </p:nvSpPr>
        <p:spPr>
          <a:xfrm>
            <a:off x="-50784" y="1170828"/>
            <a:ext cx="3870553" cy="5845295"/>
          </a:xfrm>
        </p:spPr>
        <p:txBody>
          <a:bodyPr>
            <a:normAutofit/>
          </a:bodyPr>
          <a:lstStyle/>
          <a:p>
            <a:r>
              <a:rPr lang="en-US" sz="1900" dirty="0" smtClean="0">
                <a:solidFill>
                  <a:schemeClr val="tx2"/>
                </a:solidFill>
                <a:sym typeface="Symbol" charset="0"/>
              </a:rPr>
              <a:t>Very strong spectral variation (with </a:t>
            </a:r>
            <a:r>
              <a:rPr lang="en-US" sz="1900" dirty="0">
                <a:solidFill>
                  <a:schemeClr val="tx2"/>
                </a:solidFill>
                <a:sym typeface="Symbol" charset="0"/>
              </a:rPr>
              <a:t>Galactic </a:t>
            </a:r>
            <a:r>
              <a:rPr lang="en-US" sz="1900" dirty="0" smtClean="0">
                <a:solidFill>
                  <a:schemeClr val="tx2"/>
                </a:solidFill>
                <a:sym typeface="Symbol" charset="0"/>
              </a:rPr>
              <a:t>Latitude) </a:t>
            </a:r>
            <a:r>
              <a:rPr lang="en-US" sz="1900" dirty="0">
                <a:solidFill>
                  <a:schemeClr val="tx2"/>
                </a:solidFill>
                <a:sym typeface="Symbol" charset="0"/>
              </a:rPr>
              <a:t>is observed in the Fermi </a:t>
            </a:r>
            <a:r>
              <a:rPr lang="en-US" sz="1900" dirty="0" smtClean="0">
                <a:solidFill>
                  <a:schemeClr val="tx2"/>
                </a:solidFill>
                <a:sym typeface="Symbol" charset="0"/>
              </a:rPr>
              <a:t>bubbles</a:t>
            </a:r>
          </a:p>
          <a:p>
            <a:r>
              <a:rPr lang="en-US" sz="1900" dirty="0" smtClean="0">
                <a:solidFill>
                  <a:schemeClr val="tx2"/>
                </a:solidFill>
                <a:sym typeface="Symbol" charset="0"/>
              </a:rPr>
              <a:t>Fairly flat at high latitudes, and much more peaked close to the Galactic Center </a:t>
            </a:r>
          </a:p>
          <a:p>
            <a:pPr marL="36576" indent="0">
              <a:buNone/>
            </a:pPr>
            <a:endParaRPr lang="en-US" sz="1900" dirty="0" smtClean="0">
              <a:solidFill>
                <a:schemeClr val="tx2"/>
              </a:solidFill>
              <a:latin typeface="Arial"/>
              <a:cs typeface="Aria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915242"/>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7" name="Rectangle 16"/>
          <p:cNvSpPr/>
          <p:nvPr/>
        </p:nvSpPr>
        <p:spPr>
          <a:xfrm>
            <a:off x="3917456" y="1144957"/>
            <a:ext cx="5089373" cy="5507888"/>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7692" y="6477438"/>
            <a:ext cx="914529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pic>
        <p:nvPicPr>
          <p:cNvPr id="5" name="Picture 4"/>
          <p:cNvPicPr>
            <a:picLocks noChangeAspect="1"/>
          </p:cNvPicPr>
          <p:nvPr/>
        </p:nvPicPr>
        <p:blipFill>
          <a:blip r:embed="rId2"/>
          <a:stretch>
            <a:fillRect/>
          </a:stretch>
        </p:blipFill>
        <p:spPr>
          <a:xfrm>
            <a:off x="3957368" y="1182087"/>
            <a:ext cx="4987628" cy="5433507"/>
          </a:xfrm>
          <a:prstGeom prst="rect">
            <a:avLst/>
          </a:prstGeom>
        </p:spPr>
      </p:pic>
    </p:spTree>
    <p:extLst>
      <p:ext uri="{BB962C8B-B14F-4D97-AF65-F5344CB8AC3E}">
        <p14:creationId xmlns:p14="http://schemas.microsoft.com/office/powerpoint/2010/main" val="25347989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57921" y="3525410"/>
            <a:ext cx="3126153" cy="242277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49711"/>
            <a:ext cx="8540262" cy="1143000"/>
          </a:xfrm>
        </p:spPr>
        <p:txBody>
          <a:bodyPr>
            <a:noAutofit/>
          </a:bodyPr>
          <a:lstStyle/>
          <a:p>
            <a:pPr algn="ctr"/>
            <a:r>
              <a:rPr lang="en-US" sz="4000" dirty="0" smtClean="0">
                <a:solidFill>
                  <a:schemeClr val="tx2"/>
                </a:solidFill>
              </a:rPr>
              <a:t>The Bubbles At High Latitudes</a:t>
            </a:r>
            <a:endParaRPr lang="en-US" sz="4000" dirty="0">
              <a:solidFill>
                <a:schemeClr val="tx2"/>
              </a:solidFill>
            </a:endParaRPr>
          </a:p>
        </p:txBody>
      </p:sp>
      <p:sp>
        <p:nvSpPr>
          <p:cNvPr id="3" name="Content Placeholder 2"/>
          <p:cNvSpPr>
            <a:spLocks noGrp="1"/>
          </p:cNvSpPr>
          <p:nvPr>
            <p:ph idx="1"/>
          </p:nvPr>
        </p:nvSpPr>
        <p:spPr>
          <a:xfrm>
            <a:off x="0" y="1120529"/>
            <a:ext cx="5671231" cy="6807063"/>
          </a:xfrm>
        </p:spPr>
        <p:txBody>
          <a:bodyPr>
            <a:normAutofit/>
          </a:bodyPr>
          <a:lstStyle/>
          <a:p>
            <a:r>
              <a:rPr lang="en-US" sz="1900" dirty="0">
                <a:solidFill>
                  <a:schemeClr val="tx2"/>
                </a:solidFill>
                <a:sym typeface="Symbol" charset="0"/>
              </a:rPr>
              <a:t>At high latitudes (|b|&gt;30°), the </a:t>
            </a:r>
            <a:r>
              <a:rPr lang="en-US" sz="1900" dirty="0" smtClean="0">
                <a:solidFill>
                  <a:schemeClr val="tx2"/>
                </a:solidFill>
                <a:sym typeface="Symbol" charset="0"/>
              </a:rPr>
              <a:t>observed gamma ray </a:t>
            </a:r>
            <a:r>
              <a:rPr lang="en-US" sz="1900" dirty="0">
                <a:solidFill>
                  <a:schemeClr val="tx2"/>
                </a:solidFill>
                <a:sym typeface="Symbol" charset="0"/>
              </a:rPr>
              <a:t>emission is </a:t>
            </a:r>
            <a:r>
              <a:rPr lang="en-US" sz="1900" dirty="0" smtClean="0">
                <a:solidFill>
                  <a:schemeClr val="tx2"/>
                </a:solidFill>
                <a:sym typeface="Symbol" charset="0"/>
              </a:rPr>
              <a:t>very </a:t>
            </a:r>
            <a:r>
              <a:rPr lang="en-US" sz="1900" dirty="0">
                <a:solidFill>
                  <a:schemeClr val="tx2"/>
                </a:solidFill>
                <a:sym typeface="Symbol" charset="0"/>
              </a:rPr>
              <a:t>consistent </a:t>
            </a:r>
            <a:r>
              <a:rPr lang="en-US" sz="1900" dirty="0" smtClean="0">
                <a:solidFill>
                  <a:schemeClr val="tx2"/>
                </a:solidFill>
                <a:sym typeface="Symbol" charset="0"/>
              </a:rPr>
              <a:t>with </a:t>
            </a:r>
            <a:r>
              <a:rPr lang="en-US" sz="1900" dirty="0">
                <a:solidFill>
                  <a:schemeClr val="tx2"/>
                </a:solidFill>
                <a:sym typeface="Symbol" charset="0"/>
              </a:rPr>
              <a:t>inverse Compton scattering of </a:t>
            </a:r>
            <a:r>
              <a:rPr lang="en-US" sz="1900" dirty="0" smtClean="0">
                <a:solidFill>
                  <a:schemeClr val="tx2"/>
                </a:solidFill>
                <a:sym typeface="Symbol" charset="0"/>
              </a:rPr>
              <a:t>an power</a:t>
            </a:r>
            <a:r>
              <a:rPr lang="en-US" sz="1900" dirty="0">
                <a:solidFill>
                  <a:schemeClr val="tx2"/>
                </a:solidFill>
                <a:sym typeface="Symbol" charset="0"/>
              </a:rPr>
              <a:t>-law spectrum of electrons (</a:t>
            </a:r>
            <a:r>
              <a:rPr lang="en-US" sz="1900" dirty="0" err="1">
                <a:solidFill>
                  <a:schemeClr val="tx2"/>
                </a:solidFill>
                <a:sym typeface="Symbol" charset="0"/>
              </a:rPr>
              <a:t>dN</a:t>
            </a:r>
            <a:r>
              <a:rPr lang="en-US" sz="1900" baseline="-25000" dirty="0" err="1">
                <a:solidFill>
                  <a:schemeClr val="tx2"/>
                </a:solidFill>
                <a:sym typeface="Symbol" charset="0"/>
              </a:rPr>
              <a:t>e</a:t>
            </a:r>
            <a:r>
              <a:rPr lang="en-US" sz="1900" dirty="0">
                <a:solidFill>
                  <a:schemeClr val="tx2"/>
                </a:solidFill>
                <a:sym typeface="Symbol" charset="0"/>
              </a:rPr>
              <a:t>/</a:t>
            </a:r>
            <a:r>
              <a:rPr lang="en-US" sz="1900" dirty="0" err="1">
                <a:solidFill>
                  <a:schemeClr val="tx2"/>
                </a:solidFill>
                <a:sym typeface="Symbol" charset="0"/>
              </a:rPr>
              <a:t>dE</a:t>
            </a:r>
            <a:r>
              <a:rPr lang="en-US" sz="1900" baseline="-25000" dirty="0" err="1">
                <a:solidFill>
                  <a:schemeClr val="tx2"/>
                </a:solidFill>
                <a:sym typeface="Symbol" charset="0"/>
              </a:rPr>
              <a:t>e</a:t>
            </a:r>
            <a:r>
              <a:rPr lang="en-US" sz="1900" spc="-300" dirty="0">
                <a:solidFill>
                  <a:schemeClr val="tx2"/>
                </a:solidFill>
                <a:sym typeface="Symbol" charset="0"/>
              </a:rPr>
              <a:t> </a:t>
            </a:r>
            <a:r>
              <a:rPr lang="en-US" sz="1900" dirty="0" smtClean="0">
                <a:solidFill>
                  <a:schemeClr val="tx2"/>
                </a:solidFill>
                <a:sym typeface="Symbol" charset="0"/>
              </a:rPr>
              <a:t>~</a:t>
            </a:r>
            <a:r>
              <a:rPr lang="en-US" sz="1900" spc="-300" dirty="0">
                <a:solidFill>
                  <a:schemeClr val="tx2"/>
                </a:solidFill>
                <a:sym typeface="Symbol" charset="0"/>
              </a:rPr>
              <a:t> </a:t>
            </a:r>
            <a:r>
              <a:rPr lang="en-US" sz="1900" dirty="0" smtClean="0">
                <a:solidFill>
                  <a:schemeClr val="tx2"/>
                </a:solidFill>
                <a:sym typeface="Symbol" charset="0"/>
              </a:rPr>
              <a:t>E</a:t>
            </a:r>
            <a:r>
              <a:rPr lang="en-US" sz="1900" baseline="30000" dirty="0">
                <a:solidFill>
                  <a:schemeClr val="tx2"/>
                </a:solidFill>
                <a:sym typeface="Symbol" charset="0"/>
              </a:rPr>
              <a:t>-3</a:t>
            </a:r>
            <a:r>
              <a:rPr lang="en-US" sz="1900" dirty="0">
                <a:solidFill>
                  <a:schemeClr val="tx2"/>
                </a:solidFill>
                <a:sym typeface="Symbol" charset="0"/>
              </a:rPr>
              <a:t>) </a:t>
            </a: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7" name="Rectangle 16"/>
          <p:cNvSpPr/>
          <p:nvPr/>
        </p:nvSpPr>
        <p:spPr>
          <a:xfrm>
            <a:off x="5744696" y="1174265"/>
            <a:ext cx="3179294" cy="2319926"/>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srcRect r="50717"/>
          <a:stretch/>
        </p:blipFill>
        <p:spPr>
          <a:xfrm>
            <a:off x="5810738" y="1235225"/>
            <a:ext cx="3021812" cy="2228486"/>
          </a:xfrm>
          <a:prstGeom prst="rect">
            <a:avLst/>
          </a:prstGeom>
        </p:spPr>
      </p:pic>
      <p:sp>
        <p:nvSpPr>
          <p:cNvPr id="11"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pic>
        <p:nvPicPr>
          <p:cNvPr id="6" name="Picture 5"/>
          <p:cNvPicPr>
            <a:picLocks noChangeAspect="1"/>
          </p:cNvPicPr>
          <p:nvPr/>
        </p:nvPicPr>
        <p:blipFill>
          <a:blip r:embed="rId3"/>
          <a:stretch>
            <a:fillRect/>
          </a:stretch>
        </p:blipFill>
        <p:spPr>
          <a:xfrm>
            <a:off x="1442790" y="3606495"/>
            <a:ext cx="2959100" cy="2260600"/>
          </a:xfrm>
          <a:prstGeom prst="rect">
            <a:avLst/>
          </a:prstGeom>
        </p:spPr>
      </p:pic>
      <p:cxnSp>
        <p:nvCxnSpPr>
          <p:cNvPr id="12" name="Straight Arrow Connector 11"/>
          <p:cNvCxnSpPr/>
          <p:nvPr/>
        </p:nvCxnSpPr>
        <p:spPr>
          <a:xfrm flipV="1">
            <a:off x="4568097" y="3106700"/>
            <a:ext cx="1311586" cy="869462"/>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78177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57921" y="3525410"/>
            <a:ext cx="3126153" cy="242277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879683" y="3595082"/>
            <a:ext cx="2892690" cy="2843280"/>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49711"/>
            <a:ext cx="8540262" cy="1143000"/>
          </a:xfrm>
        </p:spPr>
        <p:txBody>
          <a:bodyPr>
            <a:noAutofit/>
          </a:bodyPr>
          <a:lstStyle/>
          <a:p>
            <a:pPr algn="ctr"/>
            <a:r>
              <a:rPr lang="en-US" sz="4000" dirty="0" smtClean="0">
                <a:solidFill>
                  <a:schemeClr val="tx2"/>
                </a:solidFill>
              </a:rPr>
              <a:t>The Bubbles At High Latitudes</a:t>
            </a:r>
            <a:endParaRPr lang="en-US" sz="4000" dirty="0">
              <a:solidFill>
                <a:schemeClr val="tx2"/>
              </a:solidFill>
            </a:endParaRPr>
          </a:p>
        </p:txBody>
      </p:sp>
      <p:sp>
        <p:nvSpPr>
          <p:cNvPr id="3" name="Content Placeholder 2"/>
          <p:cNvSpPr>
            <a:spLocks noGrp="1"/>
          </p:cNvSpPr>
          <p:nvPr>
            <p:ph idx="1"/>
          </p:nvPr>
        </p:nvSpPr>
        <p:spPr>
          <a:xfrm>
            <a:off x="0" y="1120529"/>
            <a:ext cx="5671231" cy="6807063"/>
          </a:xfrm>
        </p:spPr>
        <p:txBody>
          <a:bodyPr>
            <a:normAutofit/>
          </a:bodyPr>
          <a:lstStyle/>
          <a:p>
            <a:r>
              <a:rPr lang="en-US" sz="1900" dirty="0">
                <a:solidFill>
                  <a:schemeClr val="tx2"/>
                </a:solidFill>
                <a:sym typeface="Symbol" charset="0"/>
              </a:rPr>
              <a:t>At high latitudes (|b|&gt;30°), the </a:t>
            </a:r>
            <a:r>
              <a:rPr lang="en-US" sz="1900" dirty="0" smtClean="0">
                <a:solidFill>
                  <a:schemeClr val="tx2"/>
                </a:solidFill>
                <a:sym typeface="Symbol" charset="0"/>
              </a:rPr>
              <a:t>observed gamma ray </a:t>
            </a:r>
            <a:r>
              <a:rPr lang="en-US" sz="1900" dirty="0">
                <a:solidFill>
                  <a:schemeClr val="tx2"/>
                </a:solidFill>
                <a:sym typeface="Symbol" charset="0"/>
              </a:rPr>
              <a:t>emission is </a:t>
            </a:r>
            <a:r>
              <a:rPr lang="en-US" sz="1900" dirty="0" smtClean="0">
                <a:solidFill>
                  <a:schemeClr val="tx2"/>
                </a:solidFill>
                <a:sym typeface="Symbol" charset="0"/>
              </a:rPr>
              <a:t>very </a:t>
            </a:r>
            <a:r>
              <a:rPr lang="en-US" sz="1900" dirty="0">
                <a:solidFill>
                  <a:schemeClr val="tx2"/>
                </a:solidFill>
                <a:sym typeface="Symbol" charset="0"/>
              </a:rPr>
              <a:t>consistent </a:t>
            </a:r>
            <a:r>
              <a:rPr lang="en-US" sz="1900" dirty="0" smtClean="0">
                <a:solidFill>
                  <a:schemeClr val="tx2"/>
                </a:solidFill>
                <a:sym typeface="Symbol" charset="0"/>
              </a:rPr>
              <a:t>with </a:t>
            </a:r>
            <a:r>
              <a:rPr lang="en-US" sz="1900" dirty="0">
                <a:solidFill>
                  <a:schemeClr val="tx2"/>
                </a:solidFill>
                <a:sym typeface="Symbol" charset="0"/>
              </a:rPr>
              <a:t>inverse Compton scattering of </a:t>
            </a:r>
            <a:r>
              <a:rPr lang="en-US" sz="1900" dirty="0" smtClean="0">
                <a:solidFill>
                  <a:schemeClr val="tx2"/>
                </a:solidFill>
                <a:sym typeface="Symbol" charset="0"/>
              </a:rPr>
              <a:t>an power</a:t>
            </a:r>
            <a:r>
              <a:rPr lang="en-US" sz="1900" dirty="0">
                <a:solidFill>
                  <a:schemeClr val="tx2"/>
                </a:solidFill>
                <a:sym typeface="Symbol" charset="0"/>
              </a:rPr>
              <a:t>-law spectrum of electrons (</a:t>
            </a:r>
            <a:r>
              <a:rPr lang="en-US" sz="1900" dirty="0" err="1">
                <a:solidFill>
                  <a:schemeClr val="tx2"/>
                </a:solidFill>
                <a:sym typeface="Symbol" charset="0"/>
              </a:rPr>
              <a:t>dN</a:t>
            </a:r>
            <a:r>
              <a:rPr lang="en-US" sz="1900" baseline="-25000" dirty="0" err="1">
                <a:solidFill>
                  <a:schemeClr val="tx2"/>
                </a:solidFill>
                <a:sym typeface="Symbol" charset="0"/>
              </a:rPr>
              <a:t>e</a:t>
            </a:r>
            <a:r>
              <a:rPr lang="en-US" sz="1900" dirty="0">
                <a:solidFill>
                  <a:schemeClr val="tx2"/>
                </a:solidFill>
                <a:sym typeface="Symbol" charset="0"/>
              </a:rPr>
              <a:t>/</a:t>
            </a:r>
            <a:r>
              <a:rPr lang="en-US" sz="1900" dirty="0" err="1">
                <a:solidFill>
                  <a:schemeClr val="tx2"/>
                </a:solidFill>
                <a:sym typeface="Symbol" charset="0"/>
              </a:rPr>
              <a:t>dE</a:t>
            </a:r>
            <a:r>
              <a:rPr lang="en-US" sz="1900" baseline="-25000" dirty="0" err="1">
                <a:solidFill>
                  <a:schemeClr val="tx2"/>
                </a:solidFill>
                <a:sym typeface="Symbol" charset="0"/>
              </a:rPr>
              <a:t>e</a:t>
            </a:r>
            <a:r>
              <a:rPr lang="en-US" sz="1900" spc="-300" dirty="0">
                <a:solidFill>
                  <a:schemeClr val="tx2"/>
                </a:solidFill>
                <a:sym typeface="Symbol" charset="0"/>
              </a:rPr>
              <a:t> </a:t>
            </a:r>
            <a:r>
              <a:rPr lang="en-US" sz="1900" dirty="0" smtClean="0">
                <a:solidFill>
                  <a:schemeClr val="tx2"/>
                </a:solidFill>
                <a:sym typeface="Symbol" charset="0"/>
              </a:rPr>
              <a:t>~</a:t>
            </a:r>
            <a:r>
              <a:rPr lang="en-US" sz="1900" spc="-300" dirty="0">
                <a:solidFill>
                  <a:schemeClr val="tx2"/>
                </a:solidFill>
                <a:sym typeface="Symbol" charset="0"/>
              </a:rPr>
              <a:t> </a:t>
            </a:r>
            <a:r>
              <a:rPr lang="en-US" sz="1900" dirty="0" smtClean="0">
                <a:solidFill>
                  <a:schemeClr val="tx2"/>
                </a:solidFill>
                <a:sym typeface="Symbol" charset="0"/>
              </a:rPr>
              <a:t>E</a:t>
            </a:r>
            <a:r>
              <a:rPr lang="en-US" sz="1900" baseline="30000" dirty="0">
                <a:solidFill>
                  <a:schemeClr val="tx2"/>
                </a:solidFill>
                <a:sym typeface="Symbol" charset="0"/>
              </a:rPr>
              <a:t>-3</a:t>
            </a:r>
            <a:r>
              <a:rPr lang="en-US" sz="1900" dirty="0">
                <a:solidFill>
                  <a:schemeClr val="tx2"/>
                </a:solidFill>
                <a:sym typeface="Symbol" charset="0"/>
              </a:rPr>
              <a:t>) </a:t>
            </a:r>
          </a:p>
          <a:p>
            <a:r>
              <a:rPr lang="en-US" sz="1900" dirty="0" smtClean="0">
                <a:solidFill>
                  <a:schemeClr val="tx2"/>
                </a:solidFill>
                <a:sym typeface="Symbol" charset="0"/>
              </a:rPr>
              <a:t>Furthermore, the same electrons can also easily account for the observed synchrotron haze (for B</a:t>
            </a:r>
            <a:r>
              <a:rPr lang="en-US" sz="1900" spc="-300" dirty="0" smtClean="0">
                <a:solidFill>
                  <a:schemeClr val="tx2"/>
                </a:solidFill>
                <a:sym typeface="Symbol" charset="0"/>
              </a:rPr>
              <a:t> </a:t>
            </a:r>
            <a:r>
              <a:rPr lang="en-US" sz="1900" dirty="0" smtClean="0">
                <a:solidFill>
                  <a:schemeClr val="tx2"/>
                </a:solidFill>
                <a:sym typeface="Symbol" charset="0"/>
              </a:rPr>
              <a:t>~</a:t>
            </a:r>
            <a:r>
              <a:rPr lang="en-US" sz="1900" spc="-300" dirty="0" smtClean="0">
                <a:solidFill>
                  <a:schemeClr val="tx2"/>
                </a:solidFill>
                <a:sym typeface="Symbol" charset="0"/>
              </a:rPr>
              <a:t> </a:t>
            </a:r>
            <a:r>
              <a:rPr lang="en-US" sz="1900" dirty="0" smtClean="0">
                <a:solidFill>
                  <a:schemeClr val="tx2"/>
                </a:solidFill>
                <a:sym typeface="Symbol" charset="0"/>
              </a:rPr>
              <a:t>0.1-1</a:t>
            </a:r>
            <a:r>
              <a:rPr lang="en-US" sz="1900" spc="-300" dirty="0" smtClean="0">
                <a:solidFill>
                  <a:schemeClr val="tx2"/>
                </a:solidFill>
                <a:sym typeface="Symbol" charset="0"/>
              </a:rPr>
              <a:t> </a:t>
            </a:r>
            <a:r>
              <a:rPr lang="en-US" sz="1900" dirty="0" err="1" smtClean="0">
                <a:solidFill>
                  <a:schemeClr val="tx2"/>
                </a:solidFill>
                <a:sym typeface="Symbol" charset="0"/>
              </a:rPr>
              <a:t>μG</a:t>
            </a:r>
            <a:r>
              <a:rPr lang="en-US" sz="1900" dirty="0" smtClean="0">
                <a:solidFill>
                  <a:schemeClr val="tx2"/>
                </a:solidFill>
                <a:sym typeface="Symbol" charset="0"/>
              </a:rPr>
              <a:t>)</a:t>
            </a:r>
            <a:endParaRPr lang="en-US" sz="1900" dirty="0" smtClean="0">
              <a:solidFill>
                <a:schemeClr val="tx2"/>
              </a:solidFill>
              <a:latin typeface="Arial"/>
              <a:cs typeface="Aria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7" name="Rectangle 16"/>
          <p:cNvSpPr/>
          <p:nvPr/>
        </p:nvSpPr>
        <p:spPr>
          <a:xfrm>
            <a:off x="5744696" y="1174265"/>
            <a:ext cx="3179294" cy="2319926"/>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srcRect r="50717"/>
          <a:stretch/>
        </p:blipFill>
        <p:spPr>
          <a:xfrm>
            <a:off x="5810738" y="1235225"/>
            <a:ext cx="3021812" cy="2228486"/>
          </a:xfrm>
          <a:prstGeom prst="rect">
            <a:avLst/>
          </a:prstGeom>
        </p:spPr>
      </p:pic>
      <p:sp>
        <p:nvSpPr>
          <p:cNvPr id="11"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pic>
        <p:nvPicPr>
          <p:cNvPr id="5" name="Picture 4"/>
          <p:cNvPicPr>
            <a:picLocks noChangeAspect="1"/>
          </p:cNvPicPr>
          <p:nvPr/>
        </p:nvPicPr>
        <p:blipFill>
          <a:blip r:embed="rId3"/>
          <a:stretch>
            <a:fillRect/>
          </a:stretch>
        </p:blipFill>
        <p:spPr>
          <a:xfrm>
            <a:off x="5948066" y="3590708"/>
            <a:ext cx="2775864" cy="2847654"/>
          </a:xfrm>
          <a:prstGeom prst="rect">
            <a:avLst/>
          </a:prstGeom>
        </p:spPr>
      </p:pic>
      <p:pic>
        <p:nvPicPr>
          <p:cNvPr id="6" name="Picture 5"/>
          <p:cNvPicPr>
            <a:picLocks noChangeAspect="1"/>
          </p:cNvPicPr>
          <p:nvPr/>
        </p:nvPicPr>
        <p:blipFill>
          <a:blip r:embed="rId4"/>
          <a:stretch>
            <a:fillRect/>
          </a:stretch>
        </p:blipFill>
        <p:spPr>
          <a:xfrm>
            <a:off x="1442790" y="3606495"/>
            <a:ext cx="2959100" cy="2260600"/>
          </a:xfrm>
          <a:prstGeom prst="rect">
            <a:avLst/>
          </a:prstGeom>
        </p:spPr>
      </p:pic>
      <p:cxnSp>
        <p:nvCxnSpPr>
          <p:cNvPr id="12" name="Straight Arrow Connector 11"/>
          <p:cNvCxnSpPr/>
          <p:nvPr/>
        </p:nvCxnSpPr>
        <p:spPr>
          <a:xfrm flipV="1">
            <a:off x="4568097" y="3106700"/>
            <a:ext cx="1311586" cy="869462"/>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568097" y="4125247"/>
            <a:ext cx="1379969" cy="75163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47077" y="6148564"/>
            <a:ext cx="4385698" cy="646331"/>
          </a:xfrm>
          <a:prstGeom prst="rect">
            <a:avLst/>
          </a:prstGeom>
          <a:noFill/>
        </p:spPr>
        <p:txBody>
          <a:bodyPr wrap="square" rtlCol="0">
            <a:spAutoFit/>
          </a:bodyPr>
          <a:lstStyle/>
          <a:p>
            <a:r>
              <a:rPr lang="en-US" i="1" dirty="0" smtClean="0">
                <a:solidFill>
                  <a:schemeClr val="tx2"/>
                </a:solidFill>
              </a:rPr>
              <a:t>A very simple, plausible, and compelling explanation for both observations </a:t>
            </a:r>
            <a:endParaRPr lang="en-US" i="1" dirty="0">
              <a:solidFill>
                <a:schemeClr val="tx2"/>
              </a:solidFill>
            </a:endParaRPr>
          </a:p>
        </p:txBody>
      </p:sp>
      <p:sp>
        <p:nvSpPr>
          <p:cNvPr id="21" name="Rectangle 20"/>
          <p:cNvSpPr/>
          <p:nvPr/>
        </p:nvSpPr>
        <p:spPr>
          <a:xfrm rot="20268335">
            <a:off x="6732681" y="4836578"/>
            <a:ext cx="298779" cy="6136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8867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4553" y="3525410"/>
            <a:ext cx="3126153" cy="242277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49711"/>
            <a:ext cx="8540262" cy="1143000"/>
          </a:xfrm>
        </p:spPr>
        <p:txBody>
          <a:bodyPr>
            <a:noAutofit/>
          </a:bodyPr>
          <a:lstStyle/>
          <a:p>
            <a:pPr algn="ctr"/>
            <a:r>
              <a:rPr lang="en-US" sz="4000" dirty="0" smtClean="0">
                <a:solidFill>
                  <a:schemeClr val="tx2"/>
                </a:solidFill>
              </a:rPr>
              <a:t>The Bubbles At Low Latitudes</a:t>
            </a:r>
            <a:endParaRPr lang="en-US" sz="4000" dirty="0">
              <a:solidFill>
                <a:schemeClr val="tx2"/>
              </a:solidFill>
            </a:endParaRPr>
          </a:p>
        </p:txBody>
      </p:sp>
      <p:sp>
        <p:nvSpPr>
          <p:cNvPr id="3" name="Content Placeholder 2"/>
          <p:cNvSpPr>
            <a:spLocks noGrp="1"/>
          </p:cNvSpPr>
          <p:nvPr>
            <p:ph idx="1"/>
          </p:nvPr>
        </p:nvSpPr>
        <p:spPr>
          <a:xfrm>
            <a:off x="0" y="1120529"/>
            <a:ext cx="8948615" cy="6807063"/>
          </a:xfrm>
        </p:spPr>
        <p:txBody>
          <a:bodyPr>
            <a:normAutofit/>
          </a:bodyPr>
          <a:lstStyle/>
          <a:p>
            <a:r>
              <a:rPr lang="en-US" sz="1900" dirty="0">
                <a:solidFill>
                  <a:schemeClr val="tx2"/>
                </a:solidFill>
                <a:sym typeface="Symbol" charset="0"/>
              </a:rPr>
              <a:t>At low latitudes (|b|&lt;20°), however, the observed emission is inconsistent with the inverse Compton scattering of any realistic spectrum of </a:t>
            </a:r>
            <a:r>
              <a:rPr lang="en-US" sz="1900" dirty="0" smtClean="0">
                <a:solidFill>
                  <a:schemeClr val="tx2"/>
                </a:solidFill>
                <a:sym typeface="Symbol" charset="0"/>
              </a:rPr>
              <a:t>electrons</a:t>
            </a:r>
          </a:p>
          <a:p>
            <a:r>
              <a:rPr lang="en-US" sz="1900" dirty="0" smtClean="0">
                <a:solidFill>
                  <a:schemeClr val="tx2"/>
                </a:solidFill>
                <a:sym typeface="Symbol" charset="0"/>
              </a:rPr>
              <a:t>The best fits are found for electron spectra that are highly (</a:t>
            </a:r>
            <a:r>
              <a:rPr lang="en-US" sz="1900" dirty="0" smtClean="0">
                <a:solidFill>
                  <a:schemeClr val="tx2"/>
                </a:solidFill>
                <a:sym typeface="Symbol" charset="0"/>
              </a:rPr>
              <a:t>unrealistically; basically a delta function) </a:t>
            </a:r>
            <a:r>
              <a:rPr lang="en-US" sz="1900" dirty="0" smtClean="0">
                <a:solidFill>
                  <a:schemeClr val="tx2"/>
                </a:solidFill>
                <a:sym typeface="Symbol" charset="0"/>
              </a:rPr>
              <a:t>peaked near ~16 </a:t>
            </a:r>
            <a:r>
              <a:rPr lang="en-US" sz="1900" dirty="0" err="1" smtClean="0">
                <a:solidFill>
                  <a:schemeClr val="tx2"/>
                </a:solidFill>
                <a:sym typeface="Symbol" charset="0"/>
              </a:rPr>
              <a:t>GeV</a:t>
            </a:r>
            <a:endParaRPr lang="en-US" sz="1900" dirty="0" smtClean="0">
              <a:solidFill>
                <a:schemeClr val="tx2"/>
              </a:solidFill>
              <a:sym typeface="Symbol" charset="0"/>
            </a:endParaRPr>
          </a:p>
          <a:p>
            <a:r>
              <a:rPr lang="en-US" sz="1900" dirty="0">
                <a:solidFill>
                  <a:schemeClr val="tx2"/>
                </a:solidFill>
                <a:sym typeface="Symbol" charset="0"/>
              </a:rPr>
              <a:t>An additional spectral component is clearly present, concentrated at low galactic latitudes, and peaking at ~2-3 </a:t>
            </a:r>
            <a:r>
              <a:rPr lang="en-US" sz="1900" dirty="0" err="1">
                <a:solidFill>
                  <a:schemeClr val="tx2"/>
                </a:solidFill>
                <a:sym typeface="Symbol" charset="0"/>
              </a:rPr>
              <a:t>GeV</a:t>
            </a:r>
            <a:endParaRPr lang="en-US" sz="1900" dirty="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7317154" y="3295625"/>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
        <p:nvSpPr>
          <p:cNvPr id="18" name="Rectangle 17"/>
          <p:cNvSpPr/>
          <p:nvPr/>
        </p:nvSpPr>
        <p:spPr>
          <a:xfrm>
            <a:off x="5082476" y="3480981"/>
            <a:ext cx="3416365" cy="2517315"/>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a:off x="5137750" y="3520056"/>
            <a:ext cx="3307758" cy="2488009"/>
          </a:xfrm>
          <a:prstGeom prst="rect">
            <a:avLst/>
          </a:prstGeom>
        </p:spPr>
      </p:pic>
      <p:cxnSp>
        <p:nvCxnSpPr>
          <p:cNvPr id="12" name="Straight Arrow Connector 11"/>
          <p:cNvCxnSpPr/>
          <p:nvPr/>
        </p:nvCxnSpPr>
        <p:spPr>
          <a:xfrm>
            <a:off x="3845191" y="4630685"/>
            <a:ext cx="1195749" cy="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a:stretch>
            <a:fillRect/>
          </a:stretch>
        </p:blipFill>
        <p:spPr>
          <a:xfrm>
            <a:off x="712189" y="3671945"/>
            <a:ext cx="2971800" cy="2222500"/>
          </a:xfrm>
          <a:prstGeom prst="rect">
            <a:avLst/>
          </a:prstGeom>
        </p:spPr>
      </p:pic>
    </p:spTree>
    <p:extLst>
      <p:ext uri="{BB962C8B-B14F-4D97-AF65-F5344CB8AC3E}">
        <p14:creationId xmlns:p14="http://schemas.microsoft.com/office/powerpoint/2010/main" val="218595988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23737" y="1270267"/>
            <a:ext cx="4721593" cy="51892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330203" y="-29037"/>
            <a:ext cx="8540262" cy="1143000"/>
          </a:xfrm>
        </p:spPr>
        <p:txBody>
          <a:bodyPr>
            <a:noAutofit/>
          </a:bodyPr>
          <a:lstStyle/>
          <a:p>
            <a:r>
              <a:rPr lang="en-US" sz="3600" dirty="0" smtClean="0">
                <a:solidFill>
                  <a:schemeClr val="tx2"/>
                </a:solidFill>
              </a:rPr>
              <a:t>Annihilation Products in the Fermi Bubbles?</a:t>
            </a:r>
            <a:endParaRPr lang="en-US" sz="3600" dirty="0">
              <a:solidFill>
                <a:schemeClr val="tx2"/>
              </a:solidFill>
            </a:endParaRPr>
          </a:p>
        </p:txBody>
      </p:sp>
      <p:sp>
        <p:nvSpPr>
          <p:cNvPr id="3" name="Content Placeholder 2"/>
          <p:cNvSpPr>
            <a:spLocks noGrp="1"/>
          </p:cNvSpPr>
          <p:nvPr>
            <p:ph idx="1"/>
          </p:nvPr>
        </p:nvSpPr>
        <p:spPr>
          <a:xfrm>
            <a:off x="-1" y="900809"/>
            <a:ext cx="4333227" cy="4794653"/>
          </a:xfrm>
        </p:spPr>
        <p:txBody>
          <a:bodyPr>
            <a:normAutofit fontScale="92500" lnSpcReduction="10000"/>
          </a:bodyPr>
          <a:lstStyle/>
          <a:p>
            <a:r>
              <a:rPr lang="en-US" sz="1900" dirty="0" smtClean="0">
                <a:solidFill>
                  <a:schemeClr val="tx2"/>
                </a:solidFill>
                <a:sym typeface="Symbol" charset="0"/>
              </a:rPr>
              <a:t>If we (not unreasonably) assume that the shape of the electron spectrum does not vary significantly throughout the volume of the bubbles, we can subtract the inverse Compton contribution from the observed spectrum </a:t>
            </a:r>
          </a:p>
          <a:p>
            <a:endParaRPr lang="en-US" sz="400" dirty="0" smtClean="0">
              <a:solidFill>
                <a:schemeClr val="tx2"/>
              </a:solidFill>
              <a:sym typeface="Symbol" charset="0"/>
            </a:endParaRPr>
          </a:p>
          <a:p>
            <a:r>
              <a:rPr lang="en-US" sz="1900" dirty="0">
                <a:solidFill>
                  <a:schemeClr val="tx2"/>
                </a:solidFill>
                <a:sym typeface="Symbol" charset="0"/>
              </a:rPr>
              <a:t>The residuals shown display a spectrum and morphology that is very similar to that observed from the Galactic Center region </a:t>
            </a:r>
          </a:p>
          <a:p>
            <a:endParaRPr lang="en-US" sz="400" dirty="0">
              <a:solidFill>
                <a:schemeClr val="tx2"/>
              </a:solidFill>
              <a:sym typeface="Symbol" charset="0"/>
            </a:endParaRPr>
          </a:p>
          <a:p>
            <a:r>
              <a:rPr lang="en-US" sz="1900" dirty="0">
                <a:solidFill>
                  <a:schemeClr val="tx2"/>
                </a:solidFill>
                <a:sym typeface="Symbol" charset="0"/>
              </a:rPr>
              <a:t>The dotted </a:t>
            </a:r>
            <a:r>
              <a:rPr lang="en-US" sz="1900" dirty="0" smtClean="0">
                <a:solidFill>
                  <a:schemeClr val="tx2"/>
                </a:solidFill>
                <a:sym typeface="Symbol" charset="0"/>
              </a:rPr>
              <a:t>lines are </a:t>
            </a:r>
            <a:r>
              <a:rPr lang="en-US" sz="1900" dirty="0">
                <a:solidFill>
                  <a:schemeClr val="tx2"/>
                </a:solidFill>
                <a:sym typeface="Symbol" charset="0"/>
              </a:rPr>
              <a:t>the </a:t>
            </a:r>
            <a:r>
              <a:rPr lang="en-US" sz="1900" dirty="0" smtClean="0">
                <a:solidFill>
                  <a:schemeClr val="tx2"/>
                </a:solidFill>
                <a:sym typeface="Symbol" charset="0"/>
              </a:rPr>
              <a:t>predictions </a:t>
            </a:r>
            <a:r>
              <a:rPr lang="en-US" sz="1900" dirty="0">
                <a:solidFill>
                  <a:schemeClr val="tx2"/>
                </a:solidFill>
                <a:sym typeface="Symbol" charset="0"/>
              </a:rPr>
              <a:t>for a 10 </a:t>
            </a:r>
            <a:r>
              <a:rPr lang="en-US" sz="1900" dirty="0" err="1">
                <a:solidFill>
                  <a:schemeClr val="tx2"/>
                </a:solidFill>
                <a:sym typeface="Symbol" charset="0"/>
              </a:rPr>
              <a:t>GeV</a:t>
            </a:r>
            <a:r>
              <a:rPr lang="en-US" sz="1900" dirty="0">
                <a:solidFill>
                  <a:schemeClr val="tx2"/>
                </a:solidFill>
                <a:sym typeface="Symbol" charset="0"/>
              </a:rPr>
              <a:t> WIMP annihilating to </a:t>
            </a:r>
            <a:r>
              <a:rPr lang="en-US" sz="1900" dirty="0" smtClean="0">
                <a:solidFill>
                  <a:schemeClr val="tx2"/>
                </a:solidFill>
                <a:sym typeface="Symbol" charset="0"/>
              </a:rPr>
              <a:t>  </a:t>
            </a:r>
            <a:r>
              <a:rPr lang="en-US" sz="1900" baseline="30000" dirty="0">
                <a:solidFill>
                  <a:schemeClr val="tx2"/>
                </a:solidFill>
                <a:sym typeface="Symbol" charset="0"/>
              </a:rPr>
              <a:t>+</a:t>
            </a:r>
            <a:r>
              <a:rPr lang="en-US" sz="1900" dirty="0">
                <a:solidFill>
                  <a:schemeClr val="tx2"/>
                </a:solidFill>
                <a:sym typeface="Symbol" charset="0"/>
              </a:rPr>
              <a:t></a:t>
            </a:r>
            <a:r>
              <a:rPr lang="en-US" sz="1900" baseline="30000" dirty="0">
                <a:solidFill>
                  <a:schemeClr val="tx2"/>
                </a:solidFill>
                <a:sym typeface="Symbol" charset="0"/>
              </a:rPr>
              <a:t>-</a:t>
            </a:r>
            <a:r>
              <a:rPr lang="en-US" sz="1900" dirty="0">
                <a:solidFill>
                  <a:schemeClr val="tx2"/>
                </a:solidFill>
                <a:sym typeface="Symbol" charset="0"/>
              </a:rPr>
              <a:t>, </a:t>
            </a:r>
            <a:r>
              <a:rPr lang="en-US" sz="1900" dirty="0" smtClean="0">
                <a:solidFill>
                  <a:schemeClr val="tx2"/>
                </a:solidFill>
                <a:sym typeface="Symbol" charset="0"/>
              </a:rPr>
              <a:t>with an </a:t>
            </a:r>
            <a:r>
              <a:rPr lang="en-US" sz="1900" dirty="0">
                <a:solidFill>
                  <a:schemeClr val="tx2"/>
                </a:solidFill>
                <a:sym typeface="Symbol" charset="0"/>
              </a:rPr>
              <a:t>NFW-like </a:t>
            </a:r>
            <a:r>
              <a:rPr lang="en-US" sz="1900" dirty="0" smtClean="0">
                <a:solidFill>
                  <a:schemeClr val="tx2"/>
                </a:solidFill>
                <a:sym typeface="Symbol" charset="0"/>
              </a:rPr>
              <a:t>profile of </a:t>
            </a:r>
            <a:r>
              <a:rPr lang="en-US" sz="1900" dirty="0">
                <a:solidFill>
                  <a:schemeClr val="tx2"/>
                </a:solidFill>
                <a:sym typeface="Symbol" charset="0"/>
              </a:rPr>
              <a:t>inner slope </a:t>
            </a:r>
            <a:r>
              <a:rPr lang="en-US" sz="1900" dirty="0" smtClean="0">
                <a:solidFill>
                  <a:schemeClr val="tx2"/>
                </a:solidFill>
                <a:sym typeface="Symbol" charset="0"/>
              </a:rPr>
              <a:t>1.2 </a:t>
            </a:r>
            <a:r>
              <a:rPr lang="en-US" sz="1800" dirty="0" smtClean="0">
                <a:solidFill>
                  <a:schemeClr val="tx2"/>
                </a:solidFill>
                <a:sym typeface="Symbol" charset="0"/>
              </a:rPr>
              <a:t>(</a:t>
            </a:r>
            <a:r>
              <a:rPr lang="en-US" sz="1800" dirty="0" smtClean="0">
                <a:solidFill>
                  <a:schemeClr val="tx2"/>
                </a:solidFill>
                <a:sym typeface="Symbol" charset="0"/>
              </a:rPr>
              <a:t>chosen to</a:t>
            </a:r>
            <a:r>
              <a:rPr lang="en-US" sz="1800" dirty="0" smtClean="0">
                <a:solidFill>
                  <a:schemeClr val="tx2"/>
                </a:solidFill>
                <a:sym typeface="Symbol" charset="0"/>
              </a:rPr>
              <a:t> provide </a:t>
            </a:r>
            <a:r>
              <a:rPr lang="en-US" sz="1800" dirty="0">
                <a:solidFill>
                  <a:schemeClr val="tx2"/>
                </a:solidFill>
                <a:sym typeface="Symbol" charset="0"/>
              </a:rPr>
              <a:t>a good </a:t>
            </a:r>
            <a:r>
              <a:rPr lang="en-US" sz="1800" dirty="0" smtClean="0">
                <a:solidFill>
                  <a:schemeClr val="tx2"/>
                </a:solidFill>
                <a:sym typeface="Symbol" charset="0"/>
              </a:rPr>
              <a:t>fit to the </a:t>
            </a:r>
            <a:r>
              <a:rPr lang="en-US" sz="1800" dirty="0">
                <a:solidFill>
                  <a:schemeClr val="tx2"/>
                </a:solidFill>
                <a:sym typeface="Symbol" charset="0"/>
              </a:rPr>
              <a:t>Galactic </a:t>
            </a:r>
            <a:r>
              <a:rPr lang="en-US" sz="1800" dirty="0" smtClean="0">
                <a:solidFill>
                  <a:schemeClr val="tx2"/>
                </a:solidFill>
                <a:sym typeface="Symbol" charset="0"/>
              </a:rPr>
              <a:t>Center, </a:t>
            </a:r>
            <a:r>
              <a:rPr lang="en-US" sz="1800" dirty="0">
                <a:solidFill>
                  <a:schemeClr val="tx2"/>
                </a:solidFill>
                <a:sym typeface="Symbol" charset="0"/>
              </a:rPr>
              <a:t>see </a:t>
            </a:r>
            <a:r>
              <a:rPr lang="en-US" sz="1800" dirty="0" smtClean="0">
                <a:solidFill>
                  <a:schemeClr val="tx2"/>
                </a:solidFill>
                <a:sym typeface="Symbol" charset="0"/>
              </a:rPr>
              <a:t>       Hooper</a:t>
            </a:r>
            <a:r>
              <a:rPr lang="en-US" sz="1800" dirty="0">
                <a:solidFill>
                  <a:schemeClr val="tx2"/>
                </a:solidFill>
                <a:sym typeface="Symbol" charset="0"/>
              </a:rPr>
              <a:t>/</a:t>
            </a:r>
            <a:r>
              <a:rPr lang="en-US" sz="1800" dirty="0" smtClean="0">
                <a:solidFill>
                  <a:schemeClr val="tx2"/>
                </a:solidFill>
                <a:sym typeface="Symbol" charset="0"/>
              </a:rPr>
              <a:t>Linden, </a:t>
            </a:r>
            <a:r>
              <a:rPr lang="en-US" sz="1800" dirty="0" err="1">
                <a:solidFill>
                  <a:schemeClr val="tx2"/>
                </a:solidFill>
                <a:sym typeface="Symbol" charset="0"/>
              </a:rPr>
              <a:t>Abazajian</a:t>
            </a:r>
            <a:r>
              <a:rPr lang="en-US" sz="1800" dirty="0">
                <a:solidFill>
                  <a:schemeClr val="tx2"/>
                </a:solidFill>
                <a:sym typeface="Symbol" charset="0"/>
              </a:rPr>
              <a:t>/</a:t>
            </a:r>
            <a:r>
              <a:rPr lang="en-US" sz="1800" dirty="0" err="1">
                <a:solidFill>
                  <a:schemeClr val="tx2"/>
                </a:solidFill>
                <a:sym typeface="Symbol" charset="0"/>
              </a:rPr>
              <a:t>Kaplinghat</a:t>
            </a:r>
            <a:r>
              <a:rPr lang="en-US" sz="1800" dirty="0" smtClean="0">
                <a:solidFill>
                  <a:schemeClr val="tx2"/>
                </a:solidFill>
                <a:sym typeface="Symbol" charset="0"/>
              </a:rPr>
              <a:t>)</a:t>
            </a:r>
            <a:endParaRPr lang="en-US" sz="18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4362533" y="1338385"/>
            <a:ext cx="4702335" cy="5082026"/>
          </a:xfrm>
          <a:prstGeom prst="rect">
            <a:avLst/>
          </a:prstGeom>
        </p:spPr>
      </p:pic>
      <p:sp>
        <p:nvSpPr>
          <p:cNvPr id="9"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Tree>
    <p:extLst>
      <p:ext uri="{BB962C8B-B14F-4D97-AF65-F5344CB8AC3E}">
        <p14:creationId xmlns:p14="http://schemas.microsoft.com/office/powerpoint/2010/main" val="313184996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Our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100200" y="1381589"/>
            <a:ext cx="8789800" cy="5845295"/>
          </a:xfrm>
        </p:spPr>
        <p:txBody>
          <a:bodyPr>
            <a:normAutofit/>
          </a:bodyPr>
          <a:lstStyle/>
          <a:p>
            <a:pPr marL="36576" indent="0">
              <a:buNone/>
            </a:pPr>
            <a:r>
              <a:rPr lang="en-US" sz="1900" dirty="0" smtClean="0">
                <a:solidFill>
                  <a:schemeClr val="tx2"/>
                </a:solidFill>
              </a:rPr>
              <a:t>1) Start with a raw map (smoothed out over 0.5° circles) </a:t>
            </a:r>
          </a:p>
          <a:p>
            <a:pPr marL="36576" indent="0">
              <a:buNone/>
            </a:pPr>
            <a:r>
              <a:rPr lang="en-US" sz="1900" dirty="0" smtClean="0">
                <a:solidFill>
                  <a:schemeClr val="tx2"/>
                </a:solidFill>
              </a:rPr>
              <a:t>2) Subtract known point sources (Fermi 2</a:t>
            </a:r>
            <a:r>
              <a:rPr lang="en-US" sz="1900" baseline="30000" dirty="0" smtClean="0">
                <a:solidFill>
                  <a:schemeClr val="tx2"/>
                </a:solidFill>
              </a:rPr>
              <a:t>nd</a:t>
            </a:r>
            <a:r>
              <a:rPr lang="en-US" sz="1900" dirty="0" smtClean="0">
                <a:solidFill>
                  <a:schemeClr val="tx2"/>
                </a:solidFill>
              </a:rPr>
              <a:t> source catalog)</a:t>
            </a: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4" name="Picture 10"/>
          <p:cNvPicPr>
            <a:picLocks noChangeAspect="1"/>
          </p:cNvPicPr>
          <p:nvPr/>
        </p:nvPicPr>
        <p:blipFill>
          <a:blip r:embed="rId2">
            <a:extLst>
              <a:ext uri="{28A0092B-C50C-407E-A947-70E740481C1C}">
                <a14:useLocalDpi xmlns:a14="http://schemas.microsoft.com/office/drawing/2010/main" val="0"/>
              </a:ext>
            </a:extLst>
          </a:blip>
          <a:srcRect r="66518"/>
          <a:stretch>
            <a:fillRect/>
          </a:stretch>
        </p:blipFill>
        <p:spPr bwMode="auto">
          <a:xfrm>
            <a:off x="590874" y="2566480"/>
            <a:ext cx="3767518" cy="20175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5" name="Picture 11"/>
          <p:cNvPicPr>
            <a:picLocks noChangeAspect="1"/>
          </p:cNvPicPr>
          <p:nvPr/>
        </p:nvPicPr>
        <p:blipFill>
          <a:blip r:embed="rId2">
            <a:extLst>
              <a:ext uri="{28A0092B-C50C-407E-A947-70E740481C1C}">
                <a14:useLocalDpi xmlns:a14="http://schemas.microsoft.com/office/drawing/2010/main" val="0"/>
              </a:ext>
            </a:extLst>
          </a:blip>
          <a:srcRect l="36661" r="33131"/>
          <a:stretch>
            <a:fillRect/>
          </a:stretch>
        </p:blipFill>
        <p:spPr bwMode="auto">
          <a:xfrm>
            <a:off x="5057218" y="2584286"/>
            <a:ext cx="3253031" cy="201131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16" name="Straight Arrow Connector 15"/>
          <p:cNvCxnSpPr/>
          <p:nvPr/>
        </p:nvCxnSpPr>
        <p:spPr bwMode="auto">
          <a:xfrm>
            <a:off x="4438369" y="3559828"/>
            <a:ext cx="533400" cy="0"/>
          </a:xfrm>
          <a:prstGeom prst="straightConnector1">
            <a:avLst/>
          </a:prstGeom>
          <a:ln w="28575" cmpd="sng">
            <a:solidFill>
              <a:schemeClr val="tx1"/>
            </a:solidFill>
            <a:headEnd type="none" w="med" len="med"/>
            <a:tailEnd type="arrow"/>
          </a:ln>
          <a:effectLst/>
          <a:extLst/>
        </p:spPr>
        <p:style>
          <a:lnRef idx="3">
            <a:schemeClr val="dk1"/>
          </a:lnRef>
          <a:fillRef idx="0">
            <a:schemeClr val="dk1"/>
          </a:fillRef>
          <a:effectRef idx="2">
            <a:schemeClr val="dk1"/>
          </a:effectRef>
          <a:fontRef idx="minor">
            <a:schemeClr val="tx1"/>
          </a:fontRef>
        </p:style>
      </p:cxnSp>
      <p:sp>
        <p:nvSpPr>
          <p:cNvPr id="11" name="TextBox 2"/>
          <p:cNvSpPr txBox="1">
            <a:spLocks noChangeArrowheads="1"/>
          </p:cNvSpPr>
          <p:nvPr/>
        </p:nvSpPr>
        <p:spPr bwMode="auto">
          <a:xfrm>
            <a:off x="76200" y="6282032"/>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spTree>
    <p:extLst>
      <p:ext uri="{BB962C8B-B14F-4D97-AF65-F5344CB8AC3E}">
        <p14:creationId xmlns:p14="http://schemas.microsoft.com/office/powerpoint/2010/main" val="9225446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23737" y="1270267"/>
            <a:ext cx="4721593" cy="51892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330203" y="-29037"/>
            <a:ext cx="8540262" cy="1143000"/>
          </a:xfrm>
        </p:spPr>
        <p:txBody>
          <a:bodyPr>
            <a:noAutofit/>
          </a:bodyPr>
          <a:lstStyle/>
          <a:p>
            <a:r>
              <a:rPr lang="en-US" sz="3600" dirty="0" smtClean="0">
                <a:solidFill>
                  <a:schemeClr val="tx2"/>
                </a:solidFill>
              </a:rPr>
              <a:t>Annihilation Products in the Fermi Bubbles?</a:t>
            </a:r>
            <a:endParaRPr lang="en-US" sz="3600" dirty="0">
              <a:solidFill>
                <a:schemeClr val="tx2"/>
              </a:solidFill>
            </a:endParaRPr>
          </a:p>
        </p:txBody>
      </p:sp>
      <p:sp>
        <p:nvSpPr>
          <p:cNvPr id="3" name="Content Placeholder 2"/>
          <p:cNvSpPr>
            <a:spLocks noGrp="1"/>
          </p:cNvSpPr>
          <p:nvPr>
            <p:ph idx="1"/>
          </p:nvPr>
        </p:nvSpPr>
        <p:spPr>
          <a:xfrm>
            <a:off x="-1" y="900809"/>
            <a:ext cx="4333227" cy="5957192"/>
          </a:xfrm>
        </p:spPr>
        <p:txBody>
          <a:bodyPr>
            <a:normAutofit fontScale="92500" lnSpcReduction="10000"/>
          </a:bodyPr>
          <a:lstStyle/>
          <a:p>
            <a:r>
              <a:rPr lang="en-US" sz="1900" dirty="0" smtClean="0">
                <a:solidFill>
                  <a:schemeClr val="tx2"/>
                </a:solidFill>
                <a:sym typeface="Symbol" charset="0"/>
              </a:rPr>
              <a:t>If we (not unreasonably) assume that the shape of the electron spectrum does not vary significantly throughout the volume of the bubbles, we can subtract the inverse Compton contribution from the observed spectrum </a:t>
            </a:r>
          </a:p>
          <a:p>
            <a:endParaRPr lang="en-US" sz="400" dirty="0" smtClean="0">
              <a:solidFill>
                <a:schemeClr val="tx2"/>
              </a:solidFill>
              <a:sym typeface="Symbol" charset="0"/>
            </a:endParaRPr>
          </a:p>
          <a:p>
            <a:r>
              <a:rPr lang="en-US" sz="1900" dirty="0">
                <a:solidFill>
                  <a:schemeClr val="tx2"/>
                </a:solidFill>
                <a:sym typeface="Symbol" charset="0"/>
              </a:rPr>
              <a:t>The residuals shown display a spectrum and morphology that is very similar to that observed from the Galactic Center region </a:t>
            </a:r>
          </a:p>
          <a:p>
            <a:endParaRPr lang="en-US" sz="400" dirty="0">
              <a:solidFill>
                <a:schemeClr val="tx2"/>
              </a:solidFill>
              <a:sym typeface="Symbol" charset="0"/>
            </a:endParaRPr>
          </a:p>
          <a:p>
            <a:r>
              <a:rPr lang="en-US" sz="1900" dirty="0">
                <a:solidFill>
                  <a:schemeClr val="tx2"/>
                </a:solidFill>
                <a:sym typeface="Symbol" charset="0"/>
              </a:rPr>
              <a:t>The dotted </a:t>
            </a:r>
            <a:r>
              <a:rPr lang="en-US" sz="1900" dirty="0" smtClean="0">
                <a:solidFill>
                  <a:schemeClr val="tx2"/>
                </a:solidFill>
                <a:sym typeface="Symbol" charset="0"/>
              </a:rPr>
              <a:t>lines are </a:t>
            </a:r>
            <a:r>
              <a:rPr lang="en-US" sz="1900" dirty="0">
                <a:solidFill>
                  <a:schemeClr val="tx2"/>
                </a:solidFill>
                <a:sym typeface="Symbol" charset="0"/>
              </a:rPr>
              <a:t>the </a:t>
            </a:r>
            <a:r>
              <a:rPr lang="en-US" sz="1900" dirty="0" smtClean="0">
                <a:solidFill>
                  <a:schemeClr val="tx2"/>
                </a:solidFill>
                <a:sym typeface="Symbol" charset="0"/>
              </a:rPr>
              <a:t>predictions </a:t>
            </a:r>
            <a:r>
              <a:rPr lang="en-US" sz="1900" dirty="0">
                <a:solidFill>
                  <a:schemeClr val="tx2"/>
                </a:solidFill>
                <a:sym typeface="Symbol" charset="0"/>
              </a:rPr>
              <a:t>for a 10 </a:t>
            </a:r>
            <a:r>
              <a:rPr lang="en-US" sz="1900" dirty="0" err="1">
                <a:solidFill>
                  <a:schemeClr val="tx2"/>
                </a:solidFill>
                <a:sym typeface="Symbol" charset="0"/>
              </a:rPr>
              <a:t>GeV</a:t>
            </a:r>
            <a:r>
              <a:rPr lang="en-US" sz="1900" dirty="0">
                <a:solidFill>
                  <a:schemeClr val="tx2"/>
                </a:solidFill>
                <a:sym typeface="Symbol" charset="0"/>
              </a:rPr>
              <a:t> WIMP annihilating to </a:t>
            </a:r>
            <a:r>
              <a:rPr lang="en-US" sz="1900" dirty="0" smtClean="0">
                <a:solidFill>
                  <a:schemeClr val="tx2"/>
                </a:solidFill>
                <a:sym typeface="Symbol" charset="0"/>
              </a:rPr>
              <a:t>  </a:t>
            </a:r>
            <a:r>
              <a:rPr lang="en-US" sz="1900" baseline="30000" dirty="0">
                <a:solidFill>
                  <a:schemeClr val="tx2"/>
                </a:solidFill>
                <a:sym typeface="Symbol" charset="0"/>
              </a:rPr>
              <a:t>+</a:t>
            </a:r>
            <a:r>
              <a:rPr lang="en-US" sz="1900" dirty="0">
                <a:solidFill>
                  <a:schemeClr val="tx2"/>
                </a:solidFill>
                <a:sym typeface="Symbol" charset="0"/>
              </a:rPr>
              <a:t></a:t>
            </a:r>
            <a:r>
              <a:rPr lang="en-US" sz="1900" baseline="30000" dirty="0">
                <a:solidFill>
                  <a:schemeClr val="tx2"/>
                </a:solidFill>
                <a:sym typeface="Symbol" charset="0"/>
              </a:rPr>
              <a:t>-</a:t>
            </a:r>
            <a:r>
              <a:rPr lang="en-US" sz="1900" dirty="0">
                <a:solidFill>
                  <a:schemeClr val="tx2"/>
                </a:solidFill>
                <a:sym typeface="Symbol" charset="0"/>
              </a:rPr>
              <a:t>, </a:t>
            </a:r>
            <a:r>
              <a:rPr lang="en-US" sz="1900" dirty="0" smtClean="0">
                <a:solidFill>
                  <a:schemeClr val="tx2"/>
                </a:solidFill>
                <a:sym typeface="Symbol" charset="0"/>
              </a:rPr>
              <a:t>with an </a:t>
            </a:r>
            <a:r>
              <a:rPr lang="en-US" sz="1900" dirty="0">
                <a:solidFill>
                  <a:schemeClr val="tx2"/>
                </a:solidFill>
                <a:sym typeface="Symbol" charset="0"/>
              </a:rPr>
              <a:t>NFW-like </a:t>
            </a:r>
            <a:r>
              <a:rPr lang="en-US" sz="1900" dirty="0" smtClean="0">
                <a:solidFill>
                  <a:schemeClr val="tx2"/>
                </a:solidFill>
                <a:sym typeface="Symbol" charset="0"/>
              </a:rPr>
              <a:t>profile of </a:t>
            </a:r>
            <a:r>
              <a:rPr lang="en-US" sz="1900" dirty="0">
                <a:solidFill>
                  <a:schemeClr val="tx2"/>
                </a:solidFill>
                <a:sym typeface="Symbol" charset="0"/>
              </a:rPr>
              <a:t>inner slope </a:t>
            </a:r>
            <a:r>
              <a:rPr lang="en-US" sz="1900" dirty="0" smtClean="0">
                <a:solidFill>
                  <a:schemeClr val="tx2"/>
                </a:solidFill>
                <a:sym typeface="Symbol" charset="0"/>
              </a:rPr>
              <a:t>1.2 </a:t>
            </a:r>
            <a:r>
              <a:rPr lang="en-US" sz="1800" dirty="0" smtClean="0">
                <a:solidFill>
                  <a:schemeClr val="tx2"/>
                </a:solidFill>
                <a:sym typeface="Symbol" charset="0"/>
              </a:rPr>
              <a:t>(</a:t>
            </a:r>
            <a:r>
              <a:rPr lang="en-US" sz="1800" dirty="0" smtClean="0">
                <a:solidFill>
                  <a:schemeClr val="tx2"/>
                </a:solidFill>
                <a:sym typeface="Symbol" charset="0"/>
              </a:rPr>
              <a:t>chosen to</a:t>
            </a:r>
            <a:r>
              <a:rPr lang="en-US" sz="1800" dirty="0" smtClean="0">
                <a:solidFill>
                  <a:schemeClr val="tx2"/>
                </a:solidFill>
                <a:sym typeface="Symbol" charset="0"/>
              </a:rPr>
              <a:t> provide </a:t>
            </a:r>
            <a:r>
              <a:rPr lang="en-US" sz="1800" dirty="0">
                <a:solidFill>
                  <a:schemeClr val="tx2"/>
                </a:solidFill>
                <a:sym typeface="Symbol" charset="0"/>
              </a:rPr>
              <a:t>a good fit </a:t>
            </a:r>
            <a:r>
              <a:rPr lang="en-US" sz="1800" dirty="0" smtClean="0">
                <a:solidFill>
                  <a:schemeClr val="tx2"/>
                </a:solidFill>
                <a:sym typeface="Symbol" charset="0"/>
              </a:rPr>
              <a:t>to the </a:t>
            </a:r>
            <a:r>
              <a:rPr lang="en-US" sz="1800" dirty="0">
                <a:solidFill>
                  <a:schemeClr val="tx2"/>
                </a:solidFill>
                <a:sym typeface="Symbol" charset="0"/>
              </a:rPr>
              <a:t>Galactic </a:t>
            </a:r>
            <a:r>
              <a:rPr lang="en-US" sz="1800" dirty="0" smtClean="0">
                <a:solidFill>
                  <a:schemeClr val="tx2"/>
                </a:solidFill>
                <a:sym typeface="Symbol" charset="0"/>
              </a:rPr>
              <a:t>Center</a:t>
            </a:r>
            <a:r>
              <a:rPr lang="en-US" sz="1800" dirty="0" smtClean="0">
                <a:solidFill>
                  <a:schemeClr val="tx2"/>
                </a:solidFill>
                <a:sym typeface="Symbol" charset="0"/>
              </a:rPr>
              <a:t>, see        Hooper</a:t>
            </a:r>
            <a:r>
              <a:rPr lang="en-US" sz="1800" dirty="0">
                <a:solidFill>
                  <a:schemeClr val="tx2"/>
                </a:solidFill>
                <a:sym typeface="Symbol" charset="0"/>
              </a:rPr>
              <a:t>/</a:t>
            </a:r>
            <a:r>
              <a:rPr lang="en-US" sz="1800" dirty="0" smtClean="0">
                <a:solidFill>
                  <a:schemeClr val="tx2"/>
                </a:solidFill>
                <a:sym typeface="Symbol" charset="0"/>
              </a:rPr>
              <a:t>Linden, </a:t>
            </a:r>
            <a:r>
              <a:rPr lang="en-US" sz="1800" dirty="0" err="1">
                <a:solidFill>
                  <a:schemeClr val="tx2"/>
                </a:solidFill>
                <a:sym typeface="Symbol" charset="0"/>
              </a:rPr>
              <a:t>Abazajian</a:t>
            </a:r>
            <a:r>
              <a:rPr lang="en-US" sz="1800" dirty="0">
                <a:solidFill>
                  <a:schemeClr val="tx2"/>
                </a:solidFill>
                <a:sym typeface="Symbol" charset="0"/>
              </a:rPr>
              <a:t>/</a:t>
            </a:r>
            <a:r>
              <a:rPr lang="en-US" sz="1800" dirty="0" err="1">
                <a:solidFill>
                  <a:schemeClr val="tx2"/>
                </a:solidFill>
                <a:sym typeface="Symbol" charset="0"/>
              </a:rPr>
              <a:t>Kaplinghat</a:t>
            </a:r>
            <a:r>
              <a:rPr lang="en-US" sz="1800" dirty="0" smtClean="0">
                <a:solidFill>
                  <a:schemeClr val="tx2"/>
                </a:solidFill>
                <a:sym typeface="Symbol" charset="0"/>
              </a:rPr>
              <a:t>)</a:t>
            </a:r>
            <a:endParaRPr lang="en-US" sz="1800" dirty="0">
              <a:solidFill>
                <a:schemeClr val="tx2"/>
              </a:solidFill>
              <a:sym typeface="Symbol" charset="0"/>
            </a:endParaRPr>
          </a:p>
          <a:p>
            <a:endParaRPr lang="en-US" sz="400" dirty="0">
              <a:solidFill>
                <a:schemeClr val="tx2"/>
              </a:solidFill>
              <a:sym typeface="Symbol" charset="0"/>
            </a:endParaRPr>
          </a:p>
          <a:p>
            <a:r>
              <a:rPr lang="en-US" sz="1900" dirty="0">
                <a:sym typeface="Symbol" charset="0"/>
              </a:rPr>
              <a:t>Key Point: </a:t>
            </a:r>
            <a:r>
              <a:rPr lang="en-US" sz="1900" i="1" dirty="0">
                <a:sym typeface="Symbol" charset="0"/>
              </a:rPr>
              <a:t>The signal previously observed from the Galactic Center </a:t>
            </a:r>
            <a:r>
              <a:rPr lang="en-US" sz="1900" i="1" dirty="0" smtClean="0">
                <a:sym typeface="Symbol" charset="0"/>
              </a:rPr>
              <a:t> is not </a:t>
            </a:r>
            <a:r>
              <a:rPr lang="en-US" sz="1900" i="1" dirty="0">
                <a:sym typeface="Symbol" charset="0"/>
              </a:rPr>
              <a:t>confined to the inner few hundred parsecs, but extends to at least </a:t>
            </a:r>
            <a:r>
              <a:rPr lang="en-US" sz="1900" i="1" dirty="0" smtClean="0">
                <a:sym typeface="Symbol" charset="0"/>
              </a:rPr>
              <a:t>~3-4 </a:t>
            </a:r>
            <a:r>
              <a:rPr lang="en-US" sz="1900" i="1" dirty="0" err="1">
                <a:sym typeface="Symbol" charset="0"/>
              </a:rPr>
              <a:t>kpc</a:t>
            </a:r>
            <a:r>
              <a:rPr lang="en-US" sz="1900" i="1" dirty="0">
                <a:sym typeface="Symbol" charset="0"/>
              </a:rPr>
              <a:t> from the Inner Galaxy</a:t>
            </a:r>
            <a:endParaRPr lang="en-US" sz="1900" dirty="0">
              <a:cs typeface="Aria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4362533" y="1338385"/>
            <a:ext cx="4702335" cy="5082026"/>
          </a:xfrm>
          <a:prstGeom prst="rect">
            <a:avLst/>
          </a:prstGeom>
        </p:spPr>
      </p:pic>
      <p:sp>
        <p:nvSpPr>
          <p:cNvPr id="9"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Tree>
    <p:extLst>
      <p:ext uri="{BB962C8B-B14F-4D97-AF65-F5344CB8AC3E}">
        <p14:creationId xmlns:p14="http://schemas.microsoft.com/office/powerpoint/2010/main" val="15088400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87924" y="1018036"/>
            <a:ext cx="8645769" cy="5839963"/>
          </a:xfrm>
        </p:spPr>
        <p:txBody>
          <a:bodyPr>
            <a:normAutofit/>
          </a:bodyPr>
          <a:lstStyle/>
          <a:p>
            <a:r>
              <a:rPr lang="en-US" sz="1900" dirty="0" smtClean="0">
                <a:solidFill>
                  <a:schemeClr val="tx2"/>
                </a:solidFill>
                <a:sym typeface="Symbol" charset="0"/>
              </a:rPr>
              <a:t>Our rather long paper (26 pages, including 20 figures and 5 appendices) includes many cross-checks and tests of our results; we are confident this signal is present, and that its spectrum and morphology are broadly similar to those described in our paper </a:t>
            </a:r>
            <a:r>
              <a:rPr lang="en-US" sz="1700" dirty="0" smtClean="0">
                <a:solidFill>
                  <a:schemeClr val="tx2"/>
                </a:solidFill>
                <a:sym typeface="Symbol" charset="0"/>
              </a:rPr>
              <a:t>(although in some details we are less confident, such as in the spectrum from regions within ~5° the plane)</a:t>
            </a:r>
          </a:p>
          <a:p>
            <a:pPr marL="36576" indent="0">
              <a:buNone/>
            </a:pPr>
            <a:endParaRPr lang="en-US" sz="1200" dirty="0">
              <a:solidFill>
                <a:schemeClr val="tx2"/>
              </a:solidFill>
              <a:sym typeface="Symbol" charset="0"/>
            </a:endParaRPr>
          </a:p>
          <a:p>
            <a:r>
              <a:rPr lang="en-US" sz="1900" dirty="0" smtClean="0">
                <a:solidFill>
                  <a:schemeClr val="tx2"/>
                </a:solidFill>
                <a:sym typeface="Symbol" charset="0"/>
              </a:rPr>
              <a:t>Although I direct you to our paper (or invite you to talk with me) if you are interested in other of these cross-checks, I’ll describe here some of the key tests we have performed </a:t>
            </a:r>
          </a:p>
          <a:p>
            <a:pPr marL="36576" indent="0">
              <a:buNone/>
            </a:pPr>
            <a:endParaRPr lang="en-US" sz="1900" dirty="0">
              <a:solidFill>
                <a:schemeClr val="tx2"/>
              </a:solidFill>
              <a:sym typeface="Symbol" charset="0"/>
            </a:endParaRPr>
          </a:p>
          <a:p>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477438"/>
            <a:ext cx="912575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Tree>
    <p:extLst>
      <p:ext uri="{BB962C8B-B14F-4D97-AF65-F5344CB8AC3E}">
        <p14:creationId xmlns:p14="http://schemas.microsoft.com/office/powerpoint/2010/main" val="15147610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998498"/>
            <a:ext cx="9086683" cy="5839963"/>
          </a:xfrm>
        </p:spPr>
        <p:txBody>
          <a:bodyPr>
            <a:normAutofit/>
          </a:bodyPr>
          <a:lstStyle/>
          <a:p>
            <a:pPr marL="36576" indent="0">
              <a:buNone/>
            </a:pPr>
            <a:r>
              <a:rPr lang="en-US" sz="2100" dirty="0" smtClean="0">
                <a:solidFill>
                  <a:schemeClr val="tx2"/>
                </a:solidFill>
                <a:sym typeface="Symbol" charset="0"/>
              </a:rPr>
              <a:t>Testing the quality of our template model</a:t>
            </a:r>
            <a:endParaRPr lang="en-US" sz="2100" dirty="0">
              <a:solidFill>
                <a:schemeClr val="tx2"/>
              </a:solidFill>
              <a:sym typeface="Symbol" charset="0"/>
            </a:endParaRPr>
          </a:p>
          <a:p>
            <a:r>
              <a:rPr lang="en-US" sz="1800" dirty="0" smtClean="0">
                <a:solidFill>
                  <a:schemeClr val="tx2"/>
                </a:solidFill>
                <a:sym typeface="Symbol" charset="0"/>
              </a:rPr>
              <a:t>The main weakness of the template method is that it only produces reliable results when the templates collectively describe the data reasonably well</a:t>
            </a:r>
          </a:p>
          <a:p>
            <a:r>
              <a:rPr lang="en-US" sz="1800" dirty="0" smtClean="0">
                <a:solidFill>
                  <a:schemeClr val="tx2"/>
                </a:solidFill>
                <a:sym typeface="Symbol" charset="0"/>
              </a:rPr>
              <a:t>Because we are using crude, large scale templates, no sum of these templates should be expected to provide a formal fit to the Fermi data set that is “good”</a:t>
            </a:r>
          </a:p>
          <a:p>
            <a:pPr marL="36576" indent="0">
              <a:buNone/>
            </a:pPr>
            <a:endParaRPr lang="en-US" sz="1800" dirty="0" smtClean="0">
              <a:solidFill>
                <a:schemeClr val="tx2"/>
              </a:solidFill>
              <a:sym typeface="Symbol" charset="0"/>
            </a:endParaRPr>
          </a:p>
          <a:p>
            <a:endParaRPr lang="en-US" sz="1800" dirty="0" smtClean="0">
              <a:solidFill>
                <a:schemeClr val="tx2"/>
              </a:solidFill>
              <a:sym typeface="Symbol" charset="0"/>
            </a:endParaRP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477438"/>
            <a:ext cx="908668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Tree>
    <p:extLst>
      <p:ext uri="{BB962C8B-B14F-4D97-AF65-F5344CB8AC3E}">
        <p14:creationId xmlns:p14="http://schemas.microsoft.com/office/powerpoint/2010/main" val="123592767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998498"/>
            <a:ext cx="9086683" cy="5839963"/>
          </a:xfrm>
        </p:spPr>
        <p:txBody>
          <a:bodyPr>
            <a:normAutofit/>
          </a:bodyPr>
          <a:lstStyle/>
          <a:p>
            <a:pPr marL="36576" indent="0">
              <a:buNone/>
            </a:pPr>
            <a:r>
              <a:rPr lang="en-US" sz="2100" dirty="0" smtClean="0">
                <a:solidFill>
                  <a:schemeClr val="tx2"/>
                </a:solidFill>
                <a:sym typeface="Symbol" charset="0"/>
              </a:rPr>
              <a:t>Testing the quality of our template model</a:t>
            </a:r>
            <a:endParaRPr lang="en-US" sz="2100" dirty="0">
              <a:solidFill>
                <a:schemeClr val="tx2"/>
              </a:solidFill>
              <a:sym typeface="Symbol" charset="0"/>
            </a:endParaRPr>
          </a:p>
          <a:p>
            <a:r>
              <a:rPr lang="en-US" sz="1800" dirty="0" smtClean="0">
                <a:solidFill>
                  <a:schemeClr val="tx2"/>
                </a:solidFill>
                <a:sym typeface="Symbol" charset="0"/>
              </a:rPr>
              <a:t>The main weakness of the template method is that it only produces reliable results when the templates collectively describe the data reasonably well</a:t>
            </a:r>
          </a:p>
          <a:p>
            <a:r>
              <a:rPr lang="en-US" sz="1800" dirty="0" smtClean="0">
                <a:solidFill>
                  <a:schemeClr val="tx2"/>
                </a:solidFill>
                <a:sym typeface="Symbol" charset="0"/>
              </a:rPr>
              <a:t>Because we are using crude, large scale templates, no sum of these templates should be expected to provide a formal fit to the Fermi data set that is “good”</a:t>
            </a:r>
          </a:p>
          <a:p>
            <a:pPr marL="448056" lvl="1" indent="0">
              <a:buNone/>
            </a:pPr>
            <a:r>
              <a:rPr lang="en-US" sz="1800" dirty="0" smtClean="0">
                <a:solidFill>
                  <a:schemeClr val="tx2"/>
                </a:solidFill>
                <a:sym typeface="Symbol" charset="0"/>
              </a:rPr>
              <a:t>In order for us to be confident that a signal identified using this technique is real, two criteria must be met:</a:t>
            </a:r>
            <a:br>
              <a:rPr lang="en-US" sz="1800" dirty="0" smtClean="0">
                <a:solidFill>
                  <a:schemeClr val="tx2"/>
                </a:solidFill>
                <a:sym typeface="Symbol" charset="0"/>
              </a:rPr>
            </a:br>
            <a:endParaRPr lang="en-US" sz="400" dirty="0" smtClean="0">
              <a:solidFill>
                <a:schemeClr val="tx2"/>
              </a:solidFill>
              <a:sym typeface="Symbol" charset="0"/>
            </a:endParaRPr>
          </a:p>
          <a:p>
            <a:pPr marL="448056" lvl="1" indent="0">
              <a:buNone/>
            </a:pPr>
            <a:r>
              <a:rPr lang="en-US" sz="1800" b="1" dirty="0" smtClean="0">
                <a:solidFill>
                  <a:schemeClr val="tx2"/>
                </a:solidFill>
                <a:sym typeface="Symbol" charset="0"/>
              </a:rPr>
              <a:t>1) The quality of the fit must improve significantly when additional templates are added</a:t>
            </a:r>
            <a:r>
              <a:rPr lang="en-US" sz="1800" b="1" dirty="0">
                <a:solidFill>
                  <a:schemeClr val="tx2"/>
                </a:solidFill>
                <a:sym typeface="Symbol" charset="0"/>
              </a:rPr>
              <a:t> </a:t>
            </a:r>
            <a:r>
              <a:rPr lang="en-US" sz="1800" dirty="0" smtClean="0">
                <a:solidFill>
                  <a:schemeClr val="tx2"/>
                </a:solidFill>
                <a:sym typeface="Symbol" charset="0"/>
              </a:rPr>
              <a:t>								</a:t>
            </a:r>
            <a:r>
              <a:rPr lang="en-US" sz="1800" dirty="0">
                <a:solidFill>
                  <a:schemeClr val="tx2"/>
                </a:solidFill>
                <a:sym typeface="Symbol" charset="0"/>
              </a:rPr>
              <a:t> </a:t>
            </a:r>
            <a:r>
              <a:rPr lang="en-US" sz="1800" dirty="0" smtClean="0">
                <a:solidFill>
                  <a:schemeClr val="tx2"/>
                </a:solidFill>
                <a:sym typeface="Symbol" charset="0"/>
              </a:rPr>
              <a:t>     For example, when we replace the model with 			 	      only one bubble template with a model with five 			                bubble (latitude-divided) templates, the formal fit 			              improves by 16σ</a:t>
            </a:r>
            <a:endParaRPr lang="en-US" sz="1500" dirty="0">
              <a:solidFill>
                <a:schemeClr val="tx2"/>
              </a:solidFill>
              <a:sym typeface="Symbol" charset="0"/>
            </a:endParaRPr>
          </a:p>
          <a:p>
            <a:pPr marL="36576" indent="0">
              <a:buNone/>
            </a:pPr>
            <a:endParaRPr lang="en-US" sz="1800" dirty="0" smtClean="0">
              <a:solidFill>
                <a:schemeClr val="tx2"/>
              </a:solidFill>
              <a:sym typeface="Symbol" charset="0"/>
            </a:endParaRPr>
          </a:p>
          <a:p>
            <a:endParaRPr lang="en-US" sz="1800" dirty="0" smtClean="0">
              <a:solidFill>
                <a:schemeClr val="tx2"/>
              </a:solidFill>
              <a:sym typeface="Symbol" charset="0"/>
            </a:endParaRP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477438"/>
            <a:ext cx="908668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
        <p:nvSpPr>
          <p:cNvPr id="18" name="Rectangle 17"/>
          <p:cNvSpPr/>
          <p:nvPr/>
        </p:nvSpPr>
        <p:spPr>
          <a:xfrm>
            <a:off x="5568459" y="3652303"/>
            <a:ext cx="3370389" cy="3062656"/>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2"/>
          <a:stretch>
            <a:fillRect/>
          </a:stretch>
        </p:blipFill>
        <p:spPr>
          <a:xfrm>
            <a:off x="5568459" y="3691380"/>
            <a:ext cx="3370389" cy="3063990"/>
          </a:xfrm>
          <a:prstGeom prst="rect">
            <a:avLst/>
          </a:prstGeom>
        </p:spPr>
      </p:pic>
      <p:sp>
        <p:nvSpPr>
          <p:cNvPr id="20" name="Rectangle 19"/>
          <p:cNvSpPr/>
          <p:nvPr/>
        </p:nvSpPr>
        <p:spPr>
          <a:xfrm>
            <a:off x="7141303" y="5034653"/>
            <a:ext cx="1035539"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717532" y="5011211"/>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871613" y="5009188"/>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039789" y="4817231"/>
            <a:ext cx="252783" cy="53641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087117" y="5143284"/>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965213" y="5082708"/>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951965" y="4793567"/>
            <a:ext cx="268559" cy="2562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064420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998498"/>
            <a:ext cx="9086683" cy="5839963"/>
          </a:xfrm>
        </p:spPr>
        <p:txBody>
          <a:bodyPr>
            <a:normAutofit/>
          </a:bodyPr>
          <a:lstStyle/>
          <a:p>
            <a:pPr marL="36576" indent="0">
              <a:buNone/>
            </a:pPr>
            <a:r>
              <a:rPr lang="en-US" sz="2100" dirty="0" smtClean="0">
                <a:solidFill>
                  <a:schemeClr val="tx2"/>
                </a:solidFill>
                <a:sym typeface="Symbol" charset="0"/>
              </a:rPr>
              <a:t>Testing the quality of our template model</a:t>
            </a:r>
            <a:endParaRPr lang="en-US" sz="2100" dirty="0">
              <a:solidFill>
                <a:schemeClr val="tx2"/>
              </a:solidFill>
              <a:sym typeface="Symbol" charset="0"/>
            </a:endParaRPr>
          </a:p>
          <a:p>
            <a:r>
              <a:rPr lang="en-US" sz="1800" dirty="0" smtClean="0">
                <a:solidFill>
                  <a:schemeClr val="tx2"/>
                </a:solidFill>
                <a:sym typeface="Symbol" charset="0"/>
              </a:rPr>
              <a:t>The main weakness of the template method is that it only produces reliable results when the templates collectively describe the data reasonably well</a:t>
            </a:r>
          </a:p>
          <a:p>
            <a:r>
              <a:rPr lang="en-US" sz="1800" dirty="0" smtClean="0">
                <a:solidFill>
                  <a:schemeClr val="tx2"/>
                </a:solidFill>
                <a:sym typeface="Symbol" charset="0"/>
              </a:rPr>
              <a:t>Because we are using crude, large scale templates, no sum of these templates should be expected to provide a formal fit to the Fermi data set that is “good”</a:t>
            </a:r>
          </a:p>
          <a:p>
            <a:pPr marL="448056" lvl="1" indent="0">
              <a:buNone/>
            </a:pPr>
            <a:r>
              <a:rPr lang="en-US" sz="1800" dirty="0" smtClean="0">
                <a:solidFill>
                  <a:schemeClr val="tx2"/>
                </a:solidFill>
                <a:sym typeface="Symbol" charset="0"/>
              </a:rPr>
              <a:t>In order for us to be confident that a signal identified using this technique is real, two criteria must be met:</a:t>
            </a:r>
            <a:br>
              <a:rPr lang="en-US" sz="1800" dirty="0" smtClean="0">
                <a:solidFill>
                  <a:schemeClr val="tx2"/>
                </a:solidFill>
                <a:sym typeface="Symbol" charset="0"/>
              </a:rPr>
            </a:br>
            <a:endParaRPr lang="en-US" sz="400" dirty="0" smtClean="0">
              <a:solidFill>
                <a:schemeClr val="tx2"/>
              </a:solidFill>
              <a:sym typeface="Symbol" charset="0"/>
            </a:endParaRPr>
          </a:p>
          <a:p>
            <a:pPr marL="448056" lvl="1" indent="0">
              <a:buNone/>
            </a:pPr>
            <a:r>
              <a:rPr lang="en-US" sz="1800" b="1" dirty="0" smtClean="0">
                <a:solidFill>
                  <a:schemeClr val="tx2"/>
                </a:solidFill>
                <a:sym typeface="Symbol" charset="0"/>
              </a:rPr>
              <a:t>1) The quality of the fit must improve significantly when additional templates are added</a:t>
            </a:r>
            <a:r>
              <a:rPr lang="en-US" sz="1800" b="1" dirty="0">
                <a:solidFill>
                  <a:schemeClr val="tx2"/>
                </a:solidFill>
                <a:sym typeface="Symbol" charset="0"/>
              </a:rPr>
              <a:t> </a:t>
            </a:r>
            <a:r>
              <a:rPr lang="en-US" sz="1800" dirty="0" smtClean="0">
                <a:solidFill>
                  <a:schemeClr val="tx2"/>
                </a:solidFill>
                <a:sym typeface="Symbol" charset="0"/>
              </a:rPr>
              <a:t>								</a:t>
            </a:r>
            <a:r>
              <a:rPr lang="en-US" sz="1800" dirty="0">
                <a:solidFill>
                  <a:schemeClr val="tx2"/>
                </a:solidFill>
                <a:sym typeface="Symbol" charset="0"/>
              </a:rPr>
              <a:t> </a:t>
            </a:r>
            <a:r>
              <a:rPr lang="en-US" sz="1800" dirty="0" smtClean="0">
                <a:solidFill>
                  <a:schemeClr val="tx2"/>
                </a:solidFill>
                <a:sym typeface="Symbol" charset="0"/>
              </a:rPr>
              <a:t>     For example, when we replace the model with 			 	      only one bubble template with a model with five 			                bubble (latitude-divided) templates, the formal fit 			              improves by 16σ</a:t>
            </a:r>
            <a:endParaRPr lang="en-US" sz="1500" dirty="0">
              <a:solidFill>
                <a:schemeClr val="tx2"/>
              </a:solidFill>
              <a:sym typeface="Symbol" charset="0"/>
            </a:endParaRPr>
          </a:p>
          <a:p>
            <a:pPr marL="448056" lvl="1" indent="0">
              <a:buNone/>
            </a:pPr>
            <a:r>
              <a:rPr lang="en-US" sz="1800" b="1" dirty="0">
                <a:solidFill>
                  <a:schemeClr val="tx2"/>
                </a:solidFill>
                <a:sym typeface="Symbol" charset="0"/>
              </a:rPr>
              <a:t>2) The residuals maps (data-model) must </a:t>
            </a:r>
            <a:r>
              <a:rPr lang="en-US" sz="1800" b="1" dirty="0" smtClean="0">
                <a:solidFill>
                  <a:schemeClr val="tx2"/>
                </a:solidFill>
                <a:sym typeface="Symbol" charset="0"/>
              </a:rPr>
              <a:t>not be </a:t>
            </a:r>
            <a:r>
              <a:rPr lang="en-US" sz="1800" b="1" dirty="0">
                <a:solidFill>
                  <a:schemeClr val="tx2"/>
                </a:solidFill>
                <a:sym typeface="Symbol" charset="0"/>
              </a:rPr>
              <a:t>much larger than the magnitude of the signal being extracted</a:t>
            </a:r>
          </a:p>
          <a:p>
            <a:pPr marL="36576" indent="0">
              <a:buNone/>
            </a:pPr>
            <a:endParaRPr lang="en-US" sz="1800" dirty="0" smtClean="0">
              <a:solidFill>
                <a:schemeClr val="tx2"/>
              </a:solidFill>
              <a:sym typeface="Symbol" charset="0"/>
            </a:endParaRPr>
          </a:p>
          <a:p>
            <a:endParaRPr lang="en-US" sz="1800" dirty="0" smtClean="0">
              <a:solidFill>
                <a:schemeClr val="tx2"/>
              </a:solidFill>
              <a:sym typeface="Symbol" charset="0"/>
            </a:endParaRP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477438"/>
            <a:ext cx="908668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Tree>
    <p:extLst>
      <p:ext uri="{BB962C8B-B14F-4D97-AF65-F5344CB8AC3E}">
        <p14:creationId xmlns:p14="http://schemas.microsoft.com/office/powerpoint/2010/main" val="368306979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Residuals </a:t>
            </a:r>
            <a:endParaRPr lang="en-US" sz="36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514822"/>
            <a:ext cx="623406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
        <p:nvSpPr>
          <p:cNvPr id="16" name="Rectangle 15"/>
          <p:cNvSpPr/>
          <p:nvPr/>
        </p:nvSpPr>
        <p:spPr>
          <a:xfrm>
            <a:off x="3546228" y="1143270"/>
            <a:ext cx="5421927" cy="345408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3725448" y="1396181"/>
            <a:ext cx="4959309" cy="2833891"/>
          </a:xfrm>
          <a:prstGeom prst="rect">
            <a:avLst/>
          </a:prstGeom>
        </p:spPr>
      </p:pic>
      <p:sp>
        <p:nvSpPr>
          <p:cNvPr id="6" name="TextBox 5"/>
          <p:cNvSpPr txBox="1"/>
          <p:nvPr/>
        </p:nvSpPr>
        <p:spPr>
          <a:xfrm>
            <a:off x="76209" y="1651000"/>
            <a:ext cx="3453965" cy="369332"/>
          </a:xfrm>
          <a:prstGeom prst="rect">
            <a:avLst/>
          </a:prstGeom>
          <a:noFill/>
        </p:spPr>
        <p:txBody>
          <a:bodyPr wrap="none" rtlCol="0">
            <a:spAutoFit/>
          </a:bodyPr>
          <a:lstStyle/>
          <a:p>
            <a:r>
              <a:rPr lang="en-US" dirty="0" smtClean="0">
                <a:solidFill>
                  <a:srgbClr val="D4D2D0"/>
                </a:solidFill>
              </a:rPr>
              <a:t>1-10 </a:t>
            </a:r>
            <a:r>
              <a:rPr lang="en-US" dirty="0" err="1" smtClean="0">
                <a:solidFill>
                  <a:srgbClr val="D4D2D0"/>
                </a:solidFill>
              </a:rPr>
              <a:t>GeV</a:t>
            </a:r>
            <a:r>
              <a:rPr lang="en-US" dirty="0" smtClean="0">
                <a:solidFill>
                  <a:srgbClr val="D4D2D0"/>
                </a:solidFill>
              </a:rPr>
              <a:t>, longitude ±5° region</a:t>
            </a:r>
            <a:endParaRPr lang="en-US" dirty="0">
              <a:solidFill>
                <a:srgbClr val="D4D2D0"/>
              </a:solidFill>
            </a:endParaRPr>
          </a:p>
        </p:txBody>
      </p:sp>
      <p:sp>
        <p:nvSpPr>
          <p:cNvPr id="26" name="Rectangle 25"/>
          <p:cNvSpPr/>
          <p:nvPr/>
        </p:nvSpPr>
        <p:spPr>
          <a:xfrm>
            <a:off x="104643" y="2093939"/>
            <a:ext cx="3370389" cy="3062656"/>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3"/>
          <a:stretch>
            <a:fillRect/>
          </a:stretch>
        </p:blipFill>
        <p:spPr>
          <a:xfrm>
            <a:off x="104643" y="2133016"/>
            <a:ext cx="3370389" cy="3063990"/>
          </a:xfrm>
          <a:prstGeom prst="rect">
            <a:avLst/>
          </a:prstGeom>
        </p:spPr>
      </p:pic>
      <p:sp>
        <p:nvSpPr>
          <p:cNvPr id="28" name="Rectangle 27"/>
          <p:cNvSpPr/>
          <p:nvPr/>
        </p:nvSpPr>
        <p:spPr>
          <a:xfrm>
            <a:off x="1677487" y="3476289"/>
            <a:ext cx="1035539"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253716" y="3452847"/>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407797" y="3450824"/>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575973" y="3258867"/>
            <a:ext cx="252783" cy="53641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623301" y="3584920"/>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501397" y="3524344"/>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488149" y="3235203"/>
            <a:ext cx="268559" cy="2562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2085834" y="2213107"/>
            <a:ext cx="167882" cy="25302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98369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Residuals </a:t>
            </a:r>
            <a:endParaRPr lang="en-US" sz="36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514822"/>
            <a:ext cx="623406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
        <p:nvSpPr>
          <p:cNvPr id="16" name="Rectangle 15"/>
          <p:cNvSpPr/>
          <p:nvPr/>
        </p:nvSpPr>
        <p:spPr>
          <a:xfrm>
            <a:off x="3546228" y="1143270"/>
            <a:ext cx="5421927" cy="345408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3725448" y="1396181"/>
            <a:ext cx="4959309" cy="2833891"/>
          </a:xfrm>
          <a:prstGeom prst="rect">
            <a:avLst/>
          </a:prstGeom>
        </p:spPr>
      </p:pic>
      <p:sp>
        <p:nvSpPr>
          <p:cNvPr id="6" name="TextBox 5"/>
          <p:cNvSpPr txBox="1"/>
          <p:nvPr/>
        </p:nvSpPr>
        <p:spPr>
          <a:xfrm>
            <a:off x="76209" y="1651000"/>
            <a:ext cx="3470019" cy="2308324"/>
          </a:xfrm>
          <a:prstGeom prst="rect">
            <a:avLst/>
          </a:prstGeom>
          <a:noFill/>
        </p:spPr>
        <p:txBody>
          <a:bodyPr wrap="square" rtlCol="0">
            <a:spAutoFit/>
          </a:bodyPr>
          <a:lstStyle/>
          <a:p>
            <a:r>
              <a:rPr lang="en-US" dirty="0" smtClean="0">
                <a:solidFill>
                  <a:schemeClr val="tx2"/>
                </a:solidFill>
              </a:rPr>
              <a:t>1-10 </a:t>
            </a:r>
            <a:r>
              <a:rPr lang="en-US" dirty="0" err="1" smtClean="0">
                <a:solidFill>
                  <a:schemeClr val="tx2"/>
                </a:solidFill>
              </a:rPr>
              <a:t>GeV</a:t>
            </a:r>
            <a:r>
              <a:rPr lang="en-US" dirty="0" smtClean="0">
                <a:solidFill>
                  <a:schemeClr val="tx2"/>
                </a:solidFill>
              </a:rPr>
              <a:t>, longitude ±5° region</a:t>
            </a:r>
          </a:p>
          <a:p>
            <a:endParaRPr lang="en-US" dirty="0">
              <a:solidFill>
                <a:schemeClr val="tx2"/>
              </a:solidFill>
            </a:endParaRPr>
          </a:p>
          <a:p>
            <a:r>
              <a:rPr lang="en-US" dirty="0" smtClean="0">
                <a:solidFill>
                  <a:schemeClr val="tx2"/>
                </a:solidFill>
              </a:rPr>
              <a:t>-With the exception of near the Galactic Plane (where the bubble templates vanish)residuals are small, a few percent of the total emission, fluctuating around zero </a:t>
            </a:r>
            <a:endParaRPr lang="en-US" dirty="0">
              <a:solidFill>
                <a:schemeClr val="tx2"/>
              </a:solidFill>
            </a:endParaRPr>
          </a:p>
        </p:txBody>
      </p:sp>
      <p:sp>
        <p:nvSpPr>
          <p:cNvPr id="8" name="TextBox 7"/>
          <p:cNvSpPr txBox="1"/>
          <p:nvPr/>
        </p:nvSpPr>
        <p:spPr>
          <a:xfrm>
            <a:off x="4611076" y="1670543"/>
            <a:ext cx="1590118" cy="353943"/>
          </a:xfrm>
          <a:prstGeom prst="rect">
            <a:avLst/>
          </a:prstGeom>
          <a:noFill/>
        </p:spPr>
        <p:txBody>
          <a:bodyPr wrap="none" rtlCol="0">
            <a:spAutoFit/>
          </a:bodyPr>
          <a:lstStyle/>
          <a:p>
            <a:r>
              <a:rPr lang="en-US" sz="1700" dirty="0" smtClean="0">
                <a:solidFill>
                  <a:schemeClr val="bg1"/>
                </a:solidFill>
              </a:rPr>
              <a:t>Total Emission</a:t>
            </a:r>
            <a:endParaRPr lang="en-US" sz="1700" dirty="0">
              <a:solidFill>
                <a:schemeClr val="bg1"/>
              </a:solidFill>
            </a:endParaRPr>
          </a:p>
        </p:txBody>
      </p:sp>
      <p:cxnSp>
        <p:nvCxnSpPr>
          <p:cNvPr id="11" name="Straight Arrow Connector 10"/>
          <p:cNvCxnSpPr/>
          <p:nvPr/>
        </p:nvCxnSpPr>
        <p:spPr>
          <a:xfrm>
            <a:off x="5578228" y="1981256"/>
            <a:ext cx="244231" cy="40243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981956" y="4167503"/>
            <a:ext cx="2442671" cy="353943"/>
          </a:xfrm>
          <a:prstGeom prst="rect">
            <a:avLst/>
          </a:prstGeom>
          <a:noFill/>
        </p:spPr>
        <p:txBody>
          <a:bodyPr wrap="none" rtlCol="0">
            <a:spAutoFit/>
          </a:bodyPr>
          <a:lstStyle/>
          <a:p>
            <a:r>
              <a:rPr lang="en-US" sz="1700" dirty="0" smtClean="0">
                <a:solidFill>
                  <a:schemeClr val="bg1"/>
                </a:solidFill>
              </a:rPr>
              <a:t>Residual (|data-model|)</a:t>
            </a:r>
            <a:endParaRPr lang="en-US" sz="1700" dirty="0">
              <a:solidFill>
                <a:schemeClr val="bg1"/>
              </a:solidFill>
            </a:endParaRPr>
          </a:p>
        </p:txBody>
      </p:sp>
      <p:cxnSp>
        <p:nvCxnSpPr>
          <p:cNvPr id="17" name="Straight Arrow Connector 16"/>
          <p:cNvCxnSpPr/>
          <p:nvPr/>
        </p:nvCxnSpPr>
        <p:spPr>
          <a:xfrm flipV="1">
            <a:off x="5343769" y="3448539"/>
            <a:ext cx="390767" cy="78153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546228" y="4913923"/>
            <a:ext cx="5410286" cy="138672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stretch>
            <a:fillRect/>
          </a:stretch>
        </p:blipFill>
        <p:spPr>
          <a:xfrm>
            <a:off x="3692773" y="4984261"/>
            <a:ext cx="5117206" cy="1316382"/>
          </a:xfrm>
          <a:prstGeom prst="rect">
            <a:avLst/>
          </a:prstGeom>
        </p:spPr>
      </p:pic>
    </p:spTree>
    <p:extLst>
      <p:ext uri="{BB962C8B-B14F-4D97-AF65-F5344CB8AC3E}">
        <p14:creationId xmlns:p14="http://schemas.microsoft.com/office/powerpoint/2010/main" val="313191313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Residuals </a:t>
            </a:r>
            <a:endParaRPr lang="en-US" sz="36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514822"/>
            <a:ext cx="623406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
        <p:nvSpPr>
          <p:cNvPr id="16" name="Rectangle 15"/>
          <p:cNvSpPr/>
          <p:nvPr/>
        </p:nvSpPr>
        <p:spPr>
          <a:xfrm>
            <a:off x="3546228" y="1143270"/>
            <a:ext cx="5421927" cy="345408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3725448" y="1396181"/>
            <a:ext cx="4959309" cy="2833891"/>
          </a:xfrm>
          <a:prstGeom prst="rect">
            <a:avLst/>
          </a:prstGeom>
        </p:spPr>
      </p:pic>
      <p:sp>
        <p:nvSpPr>
          <p:cNvPr id="6" name="TextBox 5"/>
          <p:cNvSpPr txBox="1"/>
          <p:nvPr/>
        </p:nvSpPr>
        <p:spPr>
          <a:xfrm>
            <a:off x="76209" y="1651000"/>
            <a:ext cx="3470019" cy="4924426"/>
          </a:xfrm>
          <a:prstGeom prst="rect">
            <a:avLst/>
          </a:prstGeom>
          <a:noFill/>
        </p:spPr>
        <p:txBody>
          <a:bodyPr wrap="square" rtlCol="0">
            <a:spAutoFit/>
          </a:bodyPr>
          <a:lstStyle/>
          <a:p>
            <a:r>
              <a:rPr lang="en-US" dirty="0" smtClean="0">
                <a:solidFill>
                  <a:schemeClr val="tx2"/>
                </a:solidFill>
              </a:rPr>
              <a:t>1-10 </a:t>
            </a:r>
            <a:r>
              <a:rPr lang="en-US" dirty="0" err="1" smtClean="0">
                <a:solidFill>
                  <a:schemeClr val="tx2"/>
                </a:solidFill>
              </a:rPr>
              <a:t>GeV</a:t>
            </a:r>
            <a:r>
              <a:rPr lang="en-US" dirty="0" smtClean="0">
                <a:solidFill>
                  <a:schemeClr val="tx2"/>
                </a:solidFill>
              </a:rPr>
              <a:t>, longitude ±5° region</a:t>
            </a:r>
          </a:p>
          <a:p>
            <a:endParaRPr lang="en-US" dirty="0">
              <a:solidFill>
                <a:schemeClr val="tx2"/>
              </a:solidFill>
            </a:endParaRPr>
          </a:p>
          <a:p>
            <a:r>
              <a:rPr lang="en-US" dirty="0" smtClean="0">
                <a:solidFill>
                  <a:schemeClr val="tx2"/>
                </a:solidFill>
              </a:rPr>
              <a:t>-With the exception of near the Galactic Plane (where the bubble templates vanish)residuals are small, a few percent of the total emission, fluctuating around zero </a:t>
            </a:r>
          </a:p>
          <a:p>
            <a:endParaRPr lang="en-US" sz="800" dirty="0" smtClean="0">
              <a:solidFill>
                <a:schemeClr val="tx2"/>
              </a:solidFill>
            </a:endParaRPr>
          </a:p>
          <a:p>
            <a:r>
              <a:rPr lang="en-US" dirty="0" smtClean="0">
                <a:solidFill>
                  <a:schemeClr val="tx2"/>
                </a:solidFill>
              </a:rPr>
              <a:t>-The best fit bubbles emission is a factor of a few brighter than the residuals</a:t>
            </a:r>
          </a:p>
          <a:p>
            <a:endParaRPr lang="en-US" sz="1200" dirty="0">
              <a:solidFill>
                <a:schemeClr val="tx2"/>
              </a:solidFill>
            </a:endParaRPr>
          </a:p>
          <a:p>
            <a:r>
              <a:rPr lang="en-US" i="1" dirty="0" smtClean="0">
                <a:solidFill>
                  <a:schemeClr val="tx2"/>
                </a:solidFill>
              </a:rPr>
              <a:t>Except for in the region near the Galactic Plane, our model can reliably extract the latitude-dependent spectrum of the bubbles</a:t>
            </a:r>
            <a:endParaRPr lang="en-US" i="1" dirty="0">
              <a:solidFill>
                <a:schemeClr val="tx2"/>
              </a:solidFill>
            </a:endParaRPr>
          </a:p>
        </p:txBody>
      </p:sp>
      <p:sp>
        <p:nvSpPr>
          <p:cNvPr id="8" name="TextBox 7"/>
          <p:cNvSpPr txBox="1"/>
          <p:nvPr/>
        </p:nvSpPr>
        <p:spPr>
          <a:xfrm>
            <a:off x="4611076" y="1670543"/>
            <a:ext cx="1590118" cy="353943"/>
          </a:xfrm>
          <a:prstGeom prst="rect">
            <a:avLst/>
          </a:prstGeom>
          <a:noFill/>
        </p:spPr>
        <p:txBody>
          <a:bodyPr wrap="none" rtlCol="0">
            <a:spAutoFit/>
          </a:bodyPr>
          <a:lstStyle/>
          <a:p>
            <a:r>
              <a:rPr lang="en-US" sz="1700" dirty="0" smtClean="0">
                <a:solidFill>
                  <a:schemeClr val="bg1"/>
                </a:solidFill>
              </a:rPr>
              <a:t>Total Emission</a:t>
            </a:r>
            <a:endParaRPr lang="en-US" sz="1700" dirty="0">
              <a:solidFill>
                <a:schemeClr val="bg1"/>
              </a:solidFill>
            </a:endParaRPr>
          </a:p>
        </p:txBody>
      </p:sp>
      <p:cxnSp>
        <p:nvCxnSpPr>
          <p:cNvPr id="11" name="Straight Arrow Connector 10"/>
          <p:cNvCxnSpPr/>
          <p:nvPr/>
        </p:nvCxnSpPr>
        <p:spPr>
          <a:xfrm>
            <a:off x="5578228" y="1981256"/>
            <a:ext cx="244231" cy="40243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981956" y="4167503"/>
            <a:ext cx="2442671" cy="353943"/>
          </a:xfrm>
          <a:prstGeom prst="rect">
            <a:avLst/>
          </a:prstGeom>
          <a:noFill/>
        </p:spPr>
        <p:txBody>
          <a:bodyPr wrap="none" rtlCol="0">
            <a:spAutoFit/>
          </a:bodyPr>
          <a:lstStyle/>
          <a:p>
            <a:r>
              <a:rPr lang="en-US" sz="1700" dirty="0" smtClean="0">
                <a:solidFill>
                  <a:schemeClr val="bg1"/>
                </a:solidFill>
              </a:rPr>
              <a:t>Residual (|data-model|)</a:t>
            </a:r>
            <a:endParaRPr lang="en-US" sz="1700" dirty="0">
              <a:solidFill>
                <a:schemeClr val="bg1"/>
              </a:solidFill>
            </a:endParaRPr>
          </a:p>
        </p:txBody>
      </p:sp>
      <p:cxnSp>
        <p:nvCxnSpPr>
          <p:cNvPr id="17" name="Straight Arrow Connector 16"/>
          <p:cNvCxnSpPr/>
          <p:nvPr/>
        </p:nvCxnSpPr>
        <p:spPr>
          <a:xfrm flipV="1">
            <a:off x="5343769" y="3448539"/>
            <a:ext cx="390767" cy="78153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546228" y="4913923"/>
            <a:ext cx="5410286" cy="138672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stretch>
            <a:fillRect/>
          </a:stretch>
        </p:blipFill>
        <p:spPr>
          <a:xfrm>
            <a:off x="3692773" y="4984261"/>
            <a:ext cx="5117206" cy="1316382"/>
          </a:xfrm>
          <a:prstGeom prst="rect">
            <a:avLst/>
          </a:prstGeom>
        </p:spPr>
      </p:pic>
      <p:sp>
        <p:nvSpPr>
          <p:cNvPr id="18" name="TextBox 17"/>
          <p:cNvSpPr txBox="1"/>
          <p:nvPr/>
        </p:nvSpPr>
        <p:spPr>
          <a:xfrm>
            <a:off x="6644989" y="1262206"/>
            <a:ext cx="2311525" cy="615553"/>
          </a:xfrm>
          <a:prstGeom prst="rect">
            <a:avLst/>
          </a:prstGeom>
          <a:noFill/>
        </p:spPr>
        <p:txBody>
          <a:bodyPr wrap="none" rtlCol="0">
            <a:spAutoFit/>
          </a:bodyPr>
          <a:lstStyle/>
          <a:p>
            <a:r>
              <a:rPr lang="en-US" sz="1700" dirty="0" err="1" smtClean="0">
                <a:solidFill>
                  <a:schemeClr val="bg1"/>
                </a:solidFill>
              </a:rPr>
              <a:t>Residual+Bubbles</a:t>
            </a:r>
            <a:r>
              <a:rPr lang="en-US" sz="1700" dirty="0" smtClean="0">
                <a:solidFill>
                  <a:schemeClr val="bg1"/>
                </a:solidFill>
              </a:rPr>
              <a:t> </a:t>
            </a:r>
          </a:p>
          <a:p>
            <a:r>
              <a:rPr lang="en-US" sz="1700" dirty="0" smtClean="0">
                <a:solidFill>
                  <a:schemeClr val="bg1"/>
                </a:solidFill>
              </a:rPr>
              <a:t>(</a:t>
            </a:r>
            <a:r>
              <a:rPr lang="en-US" sz="1700" dirty="0" err="1" smtClean="0">
                <a:solidFill>
                  <a:schemeClr val="bg1"/>
                </a:solidFill>
              </a:rPr>
              <a:t>data-model+bubbles</a:t>
            </a:r>
            <a:r>
              <a:rPr lang="en-US" sz="1700" dirty="0" smtClean="0">
                <a:solidFill>
                  <a:schemeClr val="bg1"/>
                </a:solidFill>
              </a:rPr>
              <a:t>)</a:t>
            </a:r>
            <a:endParaRPr lang="en-US" sz="1700" dirty="0">
              <a:solidFill>
                <a:schemeClr val="bg1"/>
              </a:solidFill>
            </a:endParaRPr>
          </a:p>
        </p:txBody>
      </p:sp>
      <p:cxnSp>
        <p:nvCxnSpPr>
          <p:cNvPr id="19" name="Straight Arrow Connector 18"/>
          <p:cNvCxnSpPr>
            <a:stCxn id="18" idx="2"/>
          </p:cNvCxnSpPr>
          <p:nvPr/>
        </p:nvCxnSpPr>
        <p:spPr>
          <a:xfrm flipH="1">
            <a:off x="7346461" y="1877759"/>
            <a:ext cx="454291" cy="83808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911129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998498"/>
            <a:ext cx="9086683" cy="5839963"/>
          </a:xfrm>
        </p:spPr>
        <p:txBody>
          <a:bodyPr>
            <a:normAutofit/>
          </a:bodyPr>
          <a:lstStyle/>
          <a:p>
            <a:pPr marL="36576" indent="0">
              <a:buNone/>
            </a:pPr>
            <a:r>
              <a:rPr lang="en-US" sz="2100" dirty="0" smtClean="0">
                <a:solidFill>
                  <a:schemeClr val="tx2"/>
                </a:solidFill>
                <a:sym typeface="Symbol" charset="0"/>
              </a:rPr>
              <a:t>But Can We Find A Better Model?</a:t>
            </a:r>
            <a:endParaRPr lang="en-US" sz="2100" dirty="0">
              <a:solidFill>
                <a:schemeClr val="tx2"/>
              </a:solidFill>
              <a:sym typeface="Symbol" charset="0"/>
            </a:endParaRPr>
          </a:p>
          <a:p>
            <a:r>
              <a:rPr lang="en-US" sz="1800" dirty="0" smtClean="0">
                <a:solidFill>
                  <a:schemeClr val="tx2"/>
                </a:solidFill>
                <a:sym typeface="Symbol" charset="0"/>
              </a:rPr>
              <a:t>So far, we have restricted our additional spectral component to the region of the bubbles – but if this is really from dark matter annihilation, it should be distributed with approximately spherical symmetry around the Galactic Center</a:t>
            </a:r>
          </a:p>
          <a:p>
            <a:r>
              <a:rPr lang="en-US" sz="1800" dirty="0" smtClean="0">
                <a:solidFill>
                  <a:schemeClr val="tx2"/>
                </a:solidFill>
                <a:sym typeface="Symbol" charset="0"/>
              </a:rPr>
              <a:t>Where the dark matter annihilations are brightest 			                     but outside of the bubbles, the disk is nearby -- 			              perhaps difficult to discern from backgrounds?</a:t>
            </a:r>
          </a:p>
          <a:p>
            <a:r>
              <a:rPr lang="en-US" sz="1800" dirty="0" smtClean="0">
                <a:solidFill>
                  <a:schemeClr val="tx2"/>
                </a:solidFill>
                <a:sym typeface="Symbol" charset="0"/>
              </a:rPr>
              <a:t>But nonetheless, we can ask whether a NFW-like 			             template might work better to extract this signal</a:t>
            </a:r>
          </a:p>
          <a:p>
            <a:pPr marL="36576" indent="0">
              <a:buNone/>
            </a:pPr>
            <a:endParaRPr lang="en-US" sz="1800" dirty="0" smtClean="0">
              <a:solidFill>
                <a:schemeClr val="tx2"/>
              </a:solidFill>
              <a:sym typeface="Symbol" charset="0"/>
            </a:endParaRPr>
          </a:p>
          <a:p>
            <a:endParaRPr lang="en-US" sz="1800" dirty="0" smtClean="0">
              <a:solidFill>
                <a:schemeClr val="tx2"/>
              </a:solidFill>
              <a:sym typeface="Symbol" charset="0"/>
            </a:endParaRP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477438"/>
            <a:ext cx="908668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
        <p:nvSpPr>
          <p:cNvPr id="8" name="Rectangle 7"/>
          <p:cNvSpPr/>
          <p:nvPr/>
        </p:nvSpPr>
        <p:spPr>
          <a:xfrm>
            <a:off x="5611417" y="2444598"/>
            <a:ext cx="3370389" cy="3062656"/>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5611417" y="2483675"/>
            <a:ext cx="3370389" cy="3063990"/>
          </a:xfrm>
          <a:prstGeom prst="rect">
            <a:avLst/>
          </a:prstGeom>
        </p:spPr>
      </p:pic>
    </p:spTree>
    <p:extLst>
      <p:ext uri="{BB962C8B-B14F-4D97-AF65-F5344CB8AC3E}">
        <p14:creationId xmlns:p14="http://schemas.microsoft.com/office/powerpoint/2010/main" val="24468233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998498"/>
            <a:ext cx="7712798" cy="5839963"/>
          </a:xfrm>
        </p:spPr>
        <p:txBody>
          <a:bodyPr>
            <a:normAutofit/>
          </a:bodyPr>
          <a:lstStyle/>
          <a:p>
            <a:pPr marL="36576" indent="0">
              <a:buNone/>
            </a:pPr>
            <a:r>
              <a:rPr lang="en-US" sz="2100" dirty="0" smtClean="0">
                <a:solidFill>
                  <a:schemeClr val="tx2"/>
                </a:solidFill>
                <a:sym typeface="Symbol" charset="0"/>
              </a:rPr>
              <a:t>Model With 5 Bubble Templates </a:t>
            </a:r>
            <a:r>
              <a:rPr lang="en-US" sz="2100" i="1" dirty="0" smtClean="0">
                <a:solidFill>
                  <a:schemeClr val="tx2"/>
                </a:solidFill>
                <a:sym typeface="Symbol" charset="0"/>
              </a:rPr>
              <a:t>and</a:t>
            </a:r>
            <a:r>
              <a:rPr lang="en-US" sz="2100" dirty="0" smtClean="0">
                <a:solidFill>
                  <a:schemeClr val="tx2"/>
                </a:solidFill>
                <a:sym typeface="Symbol" charset="0"/>
              </a:rPr>
              <a:t> an NFW Template </a:t>
            </a:r>
            <a:r>
              <a:rPr lang="en-US" sz="2100" dirty="0">
                <a:solidFill>
                  <a:schemeClr val="tx2"/>
                </a:solidFill>
                <a:sym typeface="Symbol" charset="0"/>
              </a:rPr>
              <a:t>(</a:t>
            </a:r>
            <a:r>
              <a:rPr lang="en-US" sz="2400" dirty="0">
                <a:solidFill>
                  <a:schemeClr val="tx2"/>
                </a:solidFill>
                <a:cs typeface="Arial" charset="0"/>
                <a:sym typeface="Symbol" charset="0"/>
              </a:rPr>
              <a:t></a:t>
            </a:r>
            <a:r>
              <a:rPr lang="en-US" sz="2400" spc="-300" dirty="0">
                <a:solidFill>
                  <a:schemeClr val="tx2"/>
                </a:solidFill>
                <a:cs typeface="Arial" charset="0"/>
                <a:sym typeface="Symbol" charset="0"/>
              </a:rPr>
              <a:t> </a:t>
            </a:r>
            <a:r>
              <a:rPr lang="en-US" sz="2400" dirty="0">
                <a:solidFill>
                  <a:schemeClr val="tx2"/>
                </a:solidFill>
                <a:cs typeface="Arial" charset="0"/>
                <a:sym typeface="Symbol" charset="0"/>
              </a:rPr>
              <a:t>=</a:t>
            </a:r>
            <a:r>
              <a:rPr lang="en-US" sz="2400" spc="-300" dirty="0">
                <a:solidFill>
                  <a:schemeClr val="tx2"/>
                </a:solidFill>
                <a:cs typeface="Arial" charset="0"/>
                <a:sym typeface="Symbol" charset="0"/>
              </a:rPr>
              <a:t> </a:t>
            </a:r>
            <a:r>
              <a:rPr lang="en-US" sz="2100" dirty="0">
                <a:solidFill>
                  <a:schemeClr val="tx2"/>
                </a:solidFill>
                <a:sym typeface="Symbol" charset="0"/>
              </a:rPr>
              <a:t>1.2) </a:t>
            </a:r>
          </a:p>
          <a:p>
            <a:r>
              <a:rPr lang="en-US" sz="1800" dirty="0" smtClean="0">
                <a:solidFill>
                  <a:schemeClr val="tx2"/>
                </a:solidFill>
                <a:sym typeface="Symbol" charset="0"/>
              </a:rPr>
              <a:t>The question this exercise can answer is whether the </a:t>
            </a:r>
            <a:r>
              <a:rPr lang="en-US" sz="1800" dirty="0" err="1" smtClean="0">
                <a:solidFill>
                  <a:schemeClr val="tx2"/>
                </a:solidFill>
                <a:sym typeface="Symbol" charset="0"/>
              </a:rPr>
              <a:t>GeV</a:t>
            </a:r>
            <a:r>
              <a:rPr lang="en-US" sz="1800" dirty="0" smtClean="0">
                <a:solidFill>
                  <a:schemeClr val="tx2"/>
                </a:solidFill>
                <a:sym typeface="Symbol" charset="0"/>
              </a:rPr>
              <a:t>, bump-like signal gets absorbed mostly by the templates confined to the bubbles, or by the dark matter template</a:t>
            </a: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477438"/>
            <a:ext cx="908668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Tree>
    <p:extLst>
      <p:ext uri="{BB962C8B-B14F-4D97-AF65-F5344CB8AC3E}">
        <p14:creationId xmlns:p14="http://schemas.microsoft.com/office/powerpoint/2010/main" val="39992335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Our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100200" y="1381589"/>
            <a:ext cx="8789800" cy="5845295"/>
          </a:xfrm>
        </p:spPr>
        <p:txBody>
          <a:bodyPr>
            <a:normAutofit/>
          </a:bodyPr>
          <a:lstStyle/>
          <a:p>
            <a:pPr marL="36576" indent="0">
              <a:buNone/>
            </a:pPr>
            <a:r>
              <a:rPr lang="en-US" sz="1900" dirty="0" smtClean="0">
                <a:solidFill>
                  <a:schemeClr val="tx2"/>
                </a:solidFill>
              </a:rPr>
              <a:t>1) Start with a raw map (smoothed out over 0.5° circles) </a:t>
            </a:r>
          </a:p>
          <a:p>
            <a:pPr marL="36576" indent="0">
              <a:buNone/>
            </a:pPr>
            <a:r>
              <a:rPr lang="en-US" sz="1900" dirty="0" smtClean="0">
                <a:solidFill>
                  <a:schemeClr val="tx2"/>
                </a:solidFill>
              </a:rPr>
              <a:t>2) Subtract known point sources (Fermi 2</a:t>
            </a:r>
            <a:r>
              <a:rPr lang="en-US" sz="1900" baseline="30000" dirty="0" smtClean="0">
                <a:solidFill>
                  <a:schemeClr val="tx2"/>
                </a:solidFill>
              </a:rPr>
              <a:t>nd</a:t>
            </a:r>
            <a:r>
              <a:rPr lang="en-US" sz="1900" dirty="0" smtClean="0">
                <a:solidFill>
                  <a:schemeClr val="tx2"/>
                </a:solidFill>
              </a:rPr>
              <a:t> source catalog)</a:t>
            </a:r>
          </a:p>
          <a:p>
            <a:pPr marL="36576" indent="0">
              <a:buNone/>
            </a:pPr>
            <a:r>
              <a:rPr lang="en-US" sz="1900" dirty="0" smtClean="0">
                <a:solidFill>
                  <a:schemeClr val="tx2"/>
                </a:solidFill>
              </a:rPr>
              <a:t>3) Subtract line-of-sight gas density template (empirical, good match to 21-cm)</a:t>
            </a:r>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2" name="Picture 1"/>
          <p:cNvPicPr>
            <a:picLocks noChangeAspect="1"/>
          </p:cNvPicPr>
          <p:nvPr/>
        </p:nvPicPr>
        <p:blipFill>
          <a:blip r:embed="rId2">
            <a:extLst>
              <a:ext uri="{28A0092B-C50C-407E-A947-70E740481C1C}">
                <a14:useLocalDpi xmlns:a14="http://schemas.microsoft.com/office/drawing/2010/main" val="0"/>
              </a:ext>
            </a:extLst>
          </a:blip>
          <a:srcRect l="70583"/>
          <a:stretch>
            <a:fillRect/>
          </a:stretch>
        </p:blipFill>
        <p:spPr bwMode="auto">
          <a:xfrm>
            <a:off x="2966829" y="4693691"/>
            <a:ext cx="3375261" cy="20032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4" name="Picture 10"/>
          <p:cNvPicPr>
            <a:picLocks noChangeAspect="1"/>
          </p:cNvPicPr>
          <p:nvPr/>
        </p:nvPicPr>
        <p:blipFill>
          <a:blip r:embed="rId2">
            <a:extLst>
              <a:ext uri="{28A0092B-C50C-407E-A947-70E740481C1C}">
                <a14:useLocalDpi xmlns:a14="http://schemas.microsoft.com/office/drawing/2010/main" val="0"/>
              </a:ext>
            </a:extLst>
          </a:blip>
          <a:srcRect r="66518"/>
          <a:stretch>
            <a:fillRect/>
          </a:stretch>
        </p:blipFill>
        <p:spPr bwMode="auto">
          <a:xfrm>
            <a:off x="590874" y="2566480"/>
            <a:ext cx="3767518" cy="20175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5" name="Picture 11"/>
          <p:cNvPicPr>
            <a:picLocks noChangeAspect="1"/>
          </p:cNvPicPr>
          <p:nvPr/>
        </p:nvPicPr>
        <p:blipFill>
          <a:blip r:embed="rId2">
            <a:extLst>
              <a:ext uri="{28A0092B-C50C-407E-A947-70E740481C1C}">
                <a14:useLocalDpi xmlns:a14="http://schemas.microsoft.com/office/drawing/2010/main" val="0"/>
              </a:ext>
            </a:extLst>
          </a:blip>
          <a:srcRect l="36661" r="33131"/>
          <a:stretch>
            <a:fillRect/>
          </a:stretch>
        </p:blipFill>
        <p:spPr bwMode="auto">
          <a:xfrm>
            <a:off x="5057218" y="2584286"/>
            <a:ext cx="3253031" cy="201131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16" name="Straight Arrow Connector 15"/>
          <p:cNvCxnSpPr/>
          <p:nvPr/>
        </p:nvCxnSpPr>
        <p:spPr bwMode="auto">
          <a:xfrm>
            <a:off x="4438369" y="3559828"/>
            <a:ext cx="533400" cy="0"/>
          </a:xfrm>
          <a:prstGeom prst="straightConnector1">
            <a:avLst/>
          </a:prstGeom>
          <a:ln w="28575" cmpd="sng">
            <a:solidFill>
              <a:schemeClr val="tx1"/>
            </a:solidFill>
            <a:headEnd type="none" w="med" len="med"/>
            <a:tailEnd type="arrow"/>
          </a:ln>
          <a:effectLst/>
          <a:extLst/>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bwMode="auto">
          <a:xfrm>
            <a:off x="2298066" y="5663096"/>
            <a:ext cx="533400" cy="0"/>
          </a:xfrm>
          <a:prstGeom prst="straightConnector1">
            <a:avLst/>
          </a:prstGeom>
          <a:ln w="28575" cmpd="sng">
            <a:solidFill>
              <a:srgbClr val="FFFFFF"/>
            </a:solidFill>
            <a:headEnd type="none" w="med" len="med"/>
            <a:tailEnd type="arrow"/>
          </a:ln>
          <a:effectLst/>
          <a:extLst/>
        </p:spPr>
        <p:style>
          <a:lnRef idx="3">
            <a:schemeClr val="dk1"/>
          </a:lnRef>
          <a:fillRef idx="0">
            <a:schemeClr val="dk1"/>
          </a:fillRef>
          <a:effectRef idx="2">
            <a:schemeClr val="dk1"/>
          </a:effectRef>
          <a:fontRef idx="minor">
            <a:schemeClr val="tx1"/>
          </a:fontRef>
        </p:style>
      </p:cxnSp>
      <p:sp>
        <p:nvSpPr>
          <p:cNvPr id="11" name="TextBox 2"/>
          <p:cNvSpPr txBox="1">
            <a:spLocks noChangeArrowheads="1"/>
          </p:cNvSpPr>
          <p:nvPr/>
        </p:nvSpPr>
        <p:spPr bwMode="auto">
          <a:xfrm>
            <a:off x="76200" y="6282032"/>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spTree>
    <p:extLst>
      <p:ext uri="{BB962C8B-B14F-4D97-AF65-F5344CB8AC3E}">
        <p14:creationId xmlns:p14="http://schemas.microsoft.com/office/powerpoint/2010/main" val="8017279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84364" y="77254"/>
            <a:ext cx="1373885" cy="6704930"/>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998498"/>
            <a:ext cx="7712798" cy="5839963"/>
          </a:xfrm>
        </p:spPr>
        <p:txBody>
          <a:bodyPr>
            <a:normAutofit/>
          </a:bodyPr>
          <a:lstStyle/>
          <a:p>
            <a:pPr marL="36576" indent="0">
              <a:buNone/>
            </a:pPr>
            <a:r>
              <a:rPr lang="en-US" sz="2100" dirty="0" smtClean="0">
                <a:solidFill>
                  <a:schemeClr val="tx2"/>
                </a:solidFill>
                <a:sym typeface="Symbol" charset="0"/>
              </a:rPr>
              <a:t>Model With 5 Bubble Templates </a:t>
            </a:r>
            <a:r>
              <a:rPr lang="en-US" sz="2100" i="1" dirty="0" smtClean="0">
                <a:solidFill>
                  <a:schemeClr val="tx2"/>
                </a:solidFill>
                <a:sym typeface="Symbol" charset="0"/>
              </a:rPr>
              <a:t>and</a:t>
            </a:r>
            <a:r>
              <a:rPr lang="en-US" sz="2100" dirty="0" smtClean="0">
                <a:solidFill>
                  <a:schemeClr val="tx2"/>
                </a:solidFill>
                <a:sym typeface="Symbol" charset="0"/>
              </a:rPr>
              <a:t> an NFW Template </a:t>
            </a:r>
            <a:r>
              <a:rPr lang="en-US" sz="2100" dirty="0">
                <a:solidFill>
                  <a:schemeClr val="tx2"/>
                </a:solidFill>
                <a:sym typeface="Symbol" charset="0"/>
              </a:rPr>
              <a:t>(</a:t>
            </a:r>
            <a:r>
              <a:rPr lang="en-US" sz="2400" dirty="0">
                <a:solidFill>
                  <a:schemeClr val="tx2"/>
                </a:solidFill>
                <a:cs typeface="Arial" charset="0"/>
                <a:sym typeface="Symbol" charset="0"/>
              </a:rPr>
              <a:t></a:t>
            </a:r>
            <a:r>
              <a:rPr lang="en-US" sz="2400" spc="-300" dirty="0">
                <a:solidFill>
                  <a:schemeClr val="tx2"/>
                </a:solidFill>
                <a:cs typeface="Arial" charset="0"/>
                <a:sym typeface="Symbol" charset="0"/>
              </a:rPr>
              <a:t> </a:t>
            </a:r>
            <a:r>
              <a:rPr lang="en-US" sz="2400" dirty="0">
                <a:solidFill>
                  <a:schemeClr val="tx2"/>
                </a:solidFill>
                <a:cs typeface="Arial" charset="0"/>
                <a:sym typeface="Symbol" charset="0"/>
              </a:rPr>
              <a:t>=</a:t>
            </a:r>
            <a:r>
              <a:rPr lang="en-US" sz="2400" spc="-300" dirty="0">
                <a:solidFill>
                  <a:schemeClr val="tx2"/>
                </a:solidFill>
                <a:cs typeface="Arial" charset="0"/>
                <a:sym typeface="Symbol" charset="0"/>
              </a:rPr>
              <a:t> </a:t>
            </a:r>
            <a:r>
              <a:rPr lang="en-US" sz="2100" dirty="0">
                <a:solidFill>
                  <a:schemeClr val="tx2"/>
                </a:solidFill>
                <a:sym typeface="Symbol" charset="0"/>
              </a:rPr>
              <a:t>1.2) </a:t>
            </a:r>
          </a:p>
          <a:p>
            <a:r>
              <a:rPr lang="en-US" sz="1800" dirty="0" smtClean="0">
                <a:solidFill>
                  <a:schemeClr val="tx2"/>
                </a:solidFill>
                <a:sym typeface="Symbol" charset="0"/>
              </a:rPr>
              <a:t>The question this exercise can answer is whether the </a:t>
            </a:r>
            <a:r>
              <a:rPr lang="en-US" sz="1800" dirty="0" err="1" smtClean="0">
                <a:solidFill>
                  <a:schemeClr val="tx2"/>
                </a:solidFill>
                <a:sym typeface="Symbol" charset="0"/>
              </a:rPr>
              <a:t>GeV</a:t>
            </a:r>
            <a:r>
              <a:rPr lang="en-US" sz="1800" dirty="0" smtClean="0">
                <a:solidFill>
                  <a:schemeClr val="tx2"/>
                </a:solidFill>
                <a:sym typeface="Symbol" charset="0"/>
              </a:rPr>
              <a:t>, bump-like signal gets absorbed mostly by the templates confined to the bubbles, or by the dark matter template</a:t>
            </a:r>
          </a:p>
          <a:p>
            <a:r>
              <a:rPr lang="en-US" sz="1800" dirty="0" smtClean="0">
                <a:solidFill>
                  <a:schemeClr val="tx2"/>
                </a:solidFill>
                <a:sym typeface="Symbol" charset="0"/>
              </a:rPr>
              <a:t>We find that there is no discernable bump in the spectra of any of the bubbles templates; Instead, the </a:t>
            </a:r>
            <a:r>
              <a:rPr lang="en-US" sz="1800" dirty="0" err="1" smtClean="0">
                <a:solidFill>
                  <a:schemeClr val="tx2"/>
                </a:solidFill>
                <a:sym typeface="Symbol" charset="0"/>
              </a:rPr>
              <a:t>GeV</a:t>
            </a:r>
            <a:r>
              <a:rPr lang="en-US" sz="1800" dirty="0" smtClean="0">
                <a:solidFill>
                  <a:schemeClr val="tx2"/>
                </a:solidFill>
                <a:sym typeface="Symbol" charset="0"/>
              </a:rPr>
              <a:t> bump gets almost entirely absorbed by the dark matter template; this is especially clear when  we mask within 5° of the plane, and take steps to limit the impact of emission associated with loop 1</a:t>
            </a:r>
          </a:p>
          <a:p>
            <a:r>
              <a:rPr lang="en-US" sz="1800" dirty="0" smtClean="0">
                <a:solidFill>
                  <a:schemeClr val="tx2"/>
                </a:solidFill>
                <a:sym typeface="Symbol" charset="0"/>
              </a:rPr>
              <a:t>Adding this template (chosen to match GC) improves the fit by 12σ</a:t>
            </a: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56324"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477438"/>
            <a:ext cx="908668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pic>
        <p:nvPicPr>
          <p:cNvPr id="6" name="Picture 5"/>
          <p:cNvPicPr>
            <a:picLocks noChangeAspect="1"/>
          </p:cNvPicPr>
          <p:nvPr/>
        </p:nvPicPr>
        <p:blipFill>
          <a:blip r:embed="rId2"/>
          <a:stretch>
            <a:fillRect/>
          </a:stretch>
        </p:blipFill>
        <p:spPr>
          <a:xfrm>
            <a:off x="7684364" y="149700"/>
            <a:ext cx="1271403" cy="6632484"/>
          </a:xfrm>
          <a:prstGeom prst="rect">
            <a:avLst/>
          </a:prstGeom>
        </p:spPr>
      </p:pic>
      <p:sp>
        <p:nvSpPr>
          <p:cNvPr id="14" name="Rectangle 13"/>
          <p:cNvSpPr/>
          <p:nvPr/>
        </p:nvSpPr>
        <p:spPr>
          <a:xfrm>
            <a:off x="649968" y="4268660"/>
            <a:ext cx="6600233" cy="2109551"/>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649968" y="4268660"/>
            <a:ext cx="6600233" cy="2100074"/>
          </a:xfrm>
          <a:prstGeom prst="rect">
            <a:avLst/>
          </a:prstGeom>
        </p:spPr>
      </p:pic>
    </p:spTree>
    <p:extLst>
      <p:ext uri="{BB962C8B-B14F-4D97-AF65-F5344CB8AC3E}">
        <p14:creationId xmlns:p14="http://schemas.microsoft.com/office/powerpoint/2010/main" val="293669567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 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Tree>
    <p:extLst>
      <p:ext uri="{BB962C8B-B14F-4D97-AF65-F5344CB8AC3E}">
        <p14:creationId xmlns:p14="http://schemas.microsoft.com/office/powerpoint/2010/main" val="234626487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 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4" name="TextBox 3"/>
          <p:cNvSpPr txBox="1"/>
          <p:nvPr/>
        </p:nvSpPr>
        <p:spPr>
          <a:xfrm>
            <a:off x="796160" y="4188544"/>
            <a:ext cx="7791000" cy="1138773"/>
          </a:xfrm>
          <a:prstGeom prst="rect">
            <a:avLst/>
          </a:prstGeom>
          <a:noFill/>
        </p:spPr>
        <p:txBody>
          <a:bodyPr wrap="square" rtlCol="0">
            <a:spAutoFit/>
          </a:bodyPr>
          <a:lstStyle/>
          <a:p>
            <a:r>
              <a:rPr lang="en-US" sz="2000" dirty="0" smtClean="0"/>
              <a:t>-We now know that this emission is not confined to the Galactic Center, but extends at least ~3-4 </a:t>
            </a:r>
            <a:r>
              <a:rPr lang="en-US" sz="2000" dirty="0" err="1" smtClean="0"/>
              <a:t>kpc</a:t>
            </a:r>
            <a:r>
              <a:rPr lang="en-US" sz="2000" dirty="0" smtClean="0"/>
              <a:t>, well beyond the extent that “Galactic Center Pessimist” type arguments might reasonably apply</a:t>
            </a:r>
          </a:p>
          <a:p>
            <a:endParaRPr lang="en-US" sz="800" dirty="0"/>
          </a:p>
        </p:txBody>
      </p:sp>
    </p:spTree>
    <p:extLst>
      <p:ext uri="{BB962C8B-B14F-4D97-AF65-F5344CB8AC3E}">
        <p14:creationId xmlns:p14="http://schemas.microsoft.com/office/powerpoint/2010/main" val="148133083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 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4" name="TextBox 3"/>
          <p:cNvSpPr txBox="1"/>
          <p:nvPr/>
        </p:nvSpPr>
        <p:spPr>
          <a:xfrm>
            <a:off x="796160" y="4188544"/>
            <a:ext cx="7791000" cy="1446550"/>
          </a:xfrm>
          <a:prstGeom prst="rect">
            <a:avLst/>
          </a:prstGeom>
          <a:noFill/>
        </p:spPr>
        <p:txBody>
          <a:bodyPr wrap="square" rtlCol="0">
            <a:spAutoFit/>
          </a:bodyPr>
          <a:lstStyle/>
          <a:p>
            <a:r>
              <a:rPr lang="en-US" sz="2000" dirty="0" smtClean="0"/>
              <a:t>-We now know that this emission is not confined to the Galactic Center, but extends at least ~3-4 </a:t>
            </a:r>
            <a:r>
              <a:rPr lang="en-US" sz="2000" dirty="0" err="1" smtClean="0"/>
              <a:t>kpc</a:t>
            </a:r>
            <a:r>
              <a:rPr lang="en-US" sz="2000" dirty="0" smtClean="0"/>
              <a:t>, well beyond the extent that “Galactic Center Pessimist” type arguments might reasonably apply</a:t>
            </a:r>
          </a:p>
          <a:p>
            <a:endParaRPr lang="en-US" sz="800" dirty="0"/>
          </a:p>
          <a:p>
            <a:r>
              <a:rPr lang="en-US" sz="2000" dirty="0" smtClean="0"/>
              <a:t>-But what about pulsars? </a:t>
            </a:r>
            <a:endParaRPr lang="en-US" sz="2000" dirty="0"/>
          </a:p>
        </p:txBody>
      </p:sp>
    </p:spTree>
    <p:extLst>
      <p:ext uri="{BB962C8B-B14F-4D97-AF65-F5344CB8AC3E}">
        <p14:creationId xmlns:p14="http://schemas.microsoft.com/office/powerpoint/2010/main" val="414646331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Pulsars In </a:t>
            </a:r>
            <a:r>
              <a:rPr lang="en-US" sz="3200" dirty="0">
                <a:solidFill>
                  <a:schemeClr val="tx2"/>
                </a:solidFill>
                <a:latin typeface="Century Gothic" charset="0"/>
              </a:rPr>
              <a:t>T</a:t>
            </a:r>
            <a:r>
              <a:rPr lang="en-US" sz="3200" dirty="0" smtClean="0">
                <a:solidFill>
                  <a:schemeClr val="tx2"/>
                </a:solidFill>
                <a:latin typeface="Century Gothic" charset="0"/>
              </a:rPr>
              <a:t>he Fermi Bubbles?</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745066"/>
            <a:ext cx="8610600" cy="9633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pPr>
            <a:r>
              <a:rPr lang="en-US" sz="1800" dirty="0" smtClean="0">
                <a:solidFill>
                  <a:srgbClr val="D4D2D0"/>
                </a:solidFill>
              </a:rPr>
              <a:t>There are two independent and compelling arguments against pulsars (millisecond and otherwise) as the source of this gamma ray emission:</a:t>
            </a:r>
          </a:p>
          <a:p>
            <a:pPr>
              <a:buClr>
                <a:schemeClr val="folHlink"/>
              </a:buClr>
            </a:pPr>
            <a:endParaRPr lang="en-US" sz="800" dirty="0">
              <a:solidFill>
                <a:srgbClr val="D4D2D0"/>
              </a:solidFill>
            </a:endParaRPr>
          </a:p>
          <a:p>
            <a:pPr>
              <a:buClr>
                <a:schemeClr val="folHlink"/>
              </a:buClr>
            </a:pPr>
            <a:endParaRPr lang="en-US" sz="800" dirty="0">
              <a:solidFill>
                <a:srgbClr val="D4D2D0"/>
              </a:solidFill>
            </a:endParaRP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Tree>
    <p:extLst>
      <p:ext uri="{BB962C8B-B14F-4D97-AF65-F5344CB8AC3E}">
        <p14:creationId xmlns:p14="http://schemas.microsoft.com/office/powerpoint/2010/main" val="378490346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Pulsars In </a:t>
            </a:r>
            <a:r>
              <a:rPr lang="en-US" sz="3200" dirty="0">
                <a:solidFill>
                  <a:schemeClr val="tx2"/>
                </a:solidFill>
                <a:latin typeface="Century Gothic" charset="0"/>
              </a:rPr>
              <a:t>T</a:t>
            </a:r>
            <a:r>
              <a:rPr lang="en-US" sz="3200" dirty="0" smtClean="0">
                <a:solidFill>
                  <a:schemeClr val="tx2"/>
                </a:solidFill>
                <a:latin typeface="Century Gothic" charset="0"/>
              </a:rPr>
              <a:t>he Fermi Bubbles?</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2" y="745066"/>
            <a:ext cx="8796337" cy="1046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pPr>
            <a:r>
              <a:rPr lang="en-US" sz="1800" dirty="0" smtClean="0">
                <a:solidFill>
                  <a:srgbClr val="D4D2D0"/>
                </a:solidFill>
              </a:rPr>
              <a:t>There are two independent and compelling arguments against pulsars (millisecond and otherwise) as the source of this gamma ray emission:</a:t>
            </a:r>
          </a:p>
          <a:p>
            <a:pPr>
              <a:buClr>
                <a:schemeClr val="folHlink"/>
              </a:buClr>
            </a:pPr>
            <a:endParaRPr lang="en-US" sz="800" dirty="0">
              <a:solidFill>
                <a:srgbClr val="D4D2D0"/>
              </a:solidFill>
            </a:endParaRPr>
          </a:p>
          <a:p>
            <a:pPr>
              <a:buClr>
                <a:schemeClr val="folHlink"/>
              </a:buClr>
            </a:pPr>
            <a:r>
              <a:rPr lang="en-US" sz="1800" i="1" dirty="0" smtClean="0">
                <a:solidFill>
                  <a:srgbClr val="D4D2D0"/>
                </a:solidFill>
              </a:rPr>
              <a:t>1) The Spectrum </a:t>
            </a:r>
            <a:r>
              <a:rPr lang="en-US" sz="1800" dirty="0" smtClean="0">
                <a:solidFill>
                  <a:srgbClr val="D4D2D0"/>
                </a:solidFill>
              </a:rPr>
              <a:t>– </a:t>
            </a:r>
            <a:r>
              <a:rPr lang="en-US" sz="1800" dirty="0">
                <a:solidFill>
                  <a:srgbClr val="D4D2D0"/>
                </a:solidFill>
              </a:rPr>
              <a:t>A</a:t>
            </a:r>
            <a:r>
              <a:rPr lang="en-US" sz="1800" dirty="0" smtClean="0">
                <a:solidFill>
                  <a:srgbClr val="D4D2D0"/>
                </a:solidFill>
              </a:rPr>
              <a:t>s </a:t>
            </a:r>
            <a:r>
              <a:rPr lang="en-US" sz="1800" dirty="0" smtClean="0">
                <a:solidFill>
                  <a:srgbClr val="D4D2D0"/>
                </a:solidFill>
              </a:rPr>
              <a:t>in the case of the Galactic Center signal, the signal from the low-latitude regions of the bubbles exhibits a much harder spectrum than </a:t>
            </a:r>
            <a:r>
              <a:rPr lang="en-US" sz="1800" dirty="0" smtClean="0">
                <a:solidFill>
                  <a:srgbClr val="D4D2D0"/>
                </a:solidFill>
              </a:rPr>
              <a:t>is observed </a:t>
            </a:r>
            <a:r>
              <a:rPr lang="en-US" sz="1800" dirty="0" smtClean="0">
                <a:solidFill>
                  <a:srgbClr val="D4D2D0"/>
                </a:solidFill>
              </a:rPr>
              <a:t>from pulsars</a:t>
            </a:r>
          </a:p>
          <a:p>
            <a:pPr>
              <a:buClr>
                <a:schemeClr val="folHlink"/>
              </a:buClr>
            </a:pPr>
            <a:endParaRPr lang="en-US" sz="800" dirty="0">
              <a:solidFill>
                <a:srgbClr val="D4D2D0"/>
              </a:solidFill>
            </a:endParaRP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3" name="Rectangle 2"/>
          <p:cNvSpPr/>
          <p:nvPr/>
        </p:nvSpPr>
        <p:spPr>
          <a:xfrm>
            <a:off x="1317456" y="3359656"/>
            <a:ext cx="3228158" cy="2524061"/>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compar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237" y="3359656"/>
            <a:ext cx="3104942" cy="2524061"/>
          </a:xfrm>
          <a:prstGeom prst="rect">
            <a:avLst/>
          </a:prstGeom>
        </p:spPr>
      </p:pic>
      <p:sp>
        <p:nvSpPr>
          <p:cNvPr id="9" name="Rectangle 8"/>
          <p:cNvSpPr/>
          <p:nvPr/>
        </p:nvSpPr>
        <p:spPr>
          <a:xfrm>
            <a:off x="5091238" y="3345349"/>
            <a:ext cx="3073400" cy="254689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5091238" y="3345349"/>
            <a:ext cx="3073400" cy="2527300"/>
          </a:xfrm>
          <a:prstGeom prst="rect">
            <a:avLst/>
          </a:prstGeom>
        </p:spPr>
      </p:pic>
    </p:spTree>
    <p:extLst>
      <p:ext uri="{BB962C8B-B14F-4D97-AF65-F5344CB8AC3E}">
        <p14:creationId xmlns:p14="http://schemas.microsoft.com/office/powerpoint/2010/main" val="12851084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5419" y="3620466"/>
            <a:ext cx="3922757" cy="3052333"/>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Pulsars In </a:t>
            </a:r>
            <a:r>
              <a:rPr lang="en-US" sz="3200" dirty="0">
                <a:solidFill>
                  <a:schemeClr val="tx2"/>
                </a:solidFill>
                <a:latin typeface="Century Gothic" charset="0"/>
              </a:rPr>
              <a:t>T</a:t>
            </a:r>
            <a:r>
              <a:rPr lang="en-US" sz="3200" dirty="0" smtClean="0">
                <a:solidFill>
                  <a:schemeClr val="tx2"/>
                </a:solidFill>
                <a:latin typeface="Century Gothic" charset="0"/>
              </a:rPr>
              <a:t>he Fermi Bubbles?</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2" y="745066"/>
            <a:ext cx="8796337" cy="1294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pPr>
            <a:r>
              <a:rPr lang="en-US" sz="1800" dirty="0" smtClean="0">
                <a:solidFill>
                  <a:srgbClr val="D4D2D0"/>
                </a:solidFill>
              </a:rPr>
              <a:t>There are two independent and compelling arguments against pulsars (millisecond and otherwise) as the source of this gamma ray emission:</a:t>
            </a:r>
          </a:p>
          <a:p>
            <a:pPr>
              <a:buClr>
                <a:schemeClr val="folHlink"/>
              </a:buClr>
            </a:pPr>
            <a:endParaRPr lang="en-US" sz="800" dirty="0">
              <a:solidFill>
                <a:srgbClr val="D4D2D0"/>
              </a:solidFill>
            </a:endParaRPr>
          </a:p>
          <a:p>
            <a:pPr>
              <a:buClr>
                <a:schemeClr val="folHlink"/>
              </a:buClr>
            </a:pPr>
            <a:r>
              <a:rPr lang="en-US" sz="1800" i="1" dirty="0" smtClean="0">
                <a:solidFill>
                  <a:srgbClr val="D4D2D0"/>
                </a:solidFill>
              </a:rPr>
              <a:t>1) The Spectrum </a:t>
            </a:r>
            <a:r>
              <a:rPr lang="en-US" sz="1800" dirty="0" smtClean="0">
                <a:solidFill>
                  <a:srgbClr val="D4D2D0"/>
                </a:solidFill>
              </a:rPr>
              <a:t>– </a:t>
            </a:r>
            <a:r>
              <a:rPr lang="en-US" sz="1800" dirty="0">
                <a:solidFill>
                  <a:srgbClr val="D4D2D0"/>
                </a:solidFill>
              </a:rPr>
              <a:t>A</a:t>
            </a:r>
            <a:r>
              <a:rPr lang="en-US" sz="1800" dirty="0" smtClean="0">
                <a:solidFill>
                  <a:srgbClr val="D4D2D0"/>
                </a:solidFill>
              </a:rPr>
              <a:t>s </a:t>
            </a:r>
            <a:r>
              <a:rPr lang="en-US" sz="1800" dirty="0" smtClean="0">
                <a:solidFill>
                  <a:srgbClr val="D4D2D0"/>
                </a:solidFill>
              </a:rPr>
              <a:t>in the case of the Galactic Center signal, the signal from the low-latitude regions of the bubbles exhibits a much harder spectrum than is observed from pulsars</a:t>
            </a:r>
          </a:p>
          <a:p>
            <a:pPr>
              <a:buClr>
                <a:schemeClr val="folHlink"/>
              </a:buClr>
            </a:pPr>
            <a:endParaRPr lang="en-US" sz="800" dirty="0">
              <a:solidFill>
                <a:srgbClr val="D4D2D0"/>
              </a:solidFill>
            </a:endParaRPr>
          </a:p>
          <a:p>
            <a:pPr>
              <a:buClr>
                <a:schemeClr val="folHlink"/>
              </a:buClr>
            </a:pPr>
            <a:r>
              <a:rPr lang="en-US" sz="1800" i="1" dirty="0" smtClean="0">
                <a:solidFill>
                  <a:srgbClr val="D4D2D0"/>
                </a:solidFill>
              </a:rPr>
              <a:t>2) The </a:t>
            </a:r>
            <a:r>
              <a:rPr lang="en-US" sz="1800" i="1" dirty="0" smtClean="0">
                <a:solidFill>
                  <a:srgbClr val="D4D2D0"/>
                </a:solidFill>
              </a:rPr>
              <a:t>lack of pulsar-like point sources</a:t>
            </a:r>
            <a:r>
              <a:rPr lang="en-US" sz="1800" dirty="0" smtClean="0">
                <a:solidFill>
                  <a:srgbClr val="D4D2D0"/>
                </a:solidFill>
              </a:rPr>
              <a:t> </a:t>
            </a:r>
            <a:r>
              <a:rPr lang="en-US" sz="1800" dirty="0" smtClean="0">
                <a:solidFill>
                  <a:srgbClr val="D4D2D0"/>
                </a:solidFill>
              </a:rPr>
              <a:t>– To account for this signal, there must exist </a:t>
            </a:r>
            <a:r>
              <a:rPr lang="en-US" sz="1800" dirty="0" smtClean="0">
                <a:solidFill>
                  <a:srgbClr val="D4D2D0"/>
                </a:solidFill>
              </a:rPr>
              <a:t> a </a:t>
            </a:r>
            <a:r>
              <a:rPr lang="en-US" sz="1800" dirty="0" smtClean="0">
                <a:solidFill>
                  <a:srgbClr val="D4D2D0"/>
                </a:solidFill>
              </a:rPr>
              <a:t>significant population of unresolved MSPs well above/below the Galactic Plane; </a:t>
            </a:r>
            <a:r>
              <a:rPr lang="en-US" sz="1800" dirty="0" smtClean="0">
                <a:solidFill>
                  <a:srgbClr val="D4D2D0"/>
                </a:solidFill>
              </a:rPr>
              <a:t> but </a:t>
            </a:r>
            <a:r>
              <a:rPr lang="en-US" sz="1800" dirty="0" smtClean="0">
                <a:solidFill>
                  <a:srgbClr val="D4D2D0"/>
                </a:solidFill>
              </a:rPr>
              <a:t>Fermi does not see </a:t>
            </a:r>
            <a:r>
              <a:rPr lang="en-US" sz="1800" dirty="0" smtClean="0">
                <a:solidFill>
                  <a:srgbClr val="D4D2D0"/>
                </a:solidFill>
              </a:rPr>
              <a:t>nearly enough </a:t>
            </a:r>
            <a:r>
              <a:rPr lang="en-US" sz="1800" dirty="0" smtClean="0">
                <a:solidFill>
                  <a:srgbClr val="D4D2D0"/>
                </a:solidFill>
              </a:rPr>
              <a:t>point sources to account for this population</a:t>
            </a:r>
          </a:p>
          <a:p>
            <a:pPr>
              <a:buClr>
                <a:schemeClr val="folHlink"/>
              </a:buClr>
            </a:pPr>
            <a:endParaRPr lang="en-US" sz="1800" dirty="0">
              <a:solidFill>
                <a:srgbClr val="D4D2D0"/>
              </a:solidFill>
            </a:endParaRPr>
          </a:p>
          <a:p>
            <a:pPr>
              <a:buClr>
                <a:schemeClr val="folHlink"/>
              </a:buClr>
            </a:pPr>
            <a:r>
              <a:rPr lang="en-US" sz="1800" dirty="0" smtClean="0">
                <a:solidFill>
                  <a:srgbClr val="D4D2D0"/>
                </a:solidFill>
              </a:rPr>
              <a:t>MSP population models which are consistent </a:t>
            </a:r>
            <a:r>
              <a:rPr lang="en-US" sz="1800" dirty="0" smtClean="0">
                <a:solidFill>
                  <a:srgbClr val="D4D2D0"/>
                </a:solidFill>
              </a:rPr>
              <a:t>					 		        with </a:t>
            </a:r>
            <a:r>
              <a:rPr lang="en-US" sz="1800" dirty="0" smtClean="0">
                <a:solidFill>
                  <a:srgbClr val="D4D2D0"/>
                </a:solidFill>
              </a:rPr>
              <a:t>the observed source </a:t>
            </a:r>
            <a:r>
              <a:rPr lang="en-US" sz="1800" dirty="0" smtClean="0">
                <a:solidFill>
                  <a:srgbClr val="D4D2D0"/>
                </a:solidFill>
              </a:rPr>
              <a:t>distribution</a:t>
            </a:r>
            <a:r>
              <a:rPr lang="en-US" sz="1800" dirty="0" smtClean="0">
                <a:solidFill>
                  <a:srgbClr val="D4D2D0"/>
                </a:solidFill>
              </a:rPr>
              <a:t> </a:t>
            </a:r>
            <a:r>
              <a:rPr lang="en-US" sz="1800" dirty="0" smtClean="0">
                <a:solidFill>
                  <a:srgbClr val="D4D2D0"/>
                </a:solidFill>
              </a:rPr>
              <a:t>are </a:t>
            </a:r>
            <a:r>
              <a:rPr lang="en-US" sz="1800" dirty="0" smtClean="0">
                <a:solidFill>
                  <a:srgbClr val="D4D2D0"/>
                </a:solidFill>
              </a:rPr>
              <a:t> 						                     capable of </a:t>
            </a:r>
            <a:r>
              <a:rPr lang="en-US" sz="1800" dirty="0" smtClean="0">
                <a:solidFill>
                  <a:srgbClr val="D4D2D0"/>
                </a:solidFill>
              </a:rPr>
              <a:t>producing no more than ~1-10% </a:t>
            </a:r>
            <a:r>
              <a:rPr lang="en-US" sz="1800" dirty="0" smtClean="0">
                <a:solidFill>
                  <a:srgbClr val="D4D2D0"/>
                </a:solidFill>
              </a:rPr>
              <a:t>									     of the observed excess emission</a:t>
            </a:r>
            <a:endParaRPr lang="en-US" sz="1800" dirty="0" smtClean="0">
              <a:solidFill>
                <a:srgbClr val="D4D2D0"/>
              </a:solidFill>
            </a:endParaRPr>
          </a:p>
          <a:p>
            <a:pPr>
              <a:buClr>
                <a:schemeClr val="folHlink"/>
              </a:buClr>
            </a:pPr>
            <a:endParaRPr lang="en-US" sz="800" dirty="0">
              <a:solidFill>
                <a:srgbClr val="D4D2D0"/>
              </a:solidFill>
            </a:endParaRPr>
          </a:p>
          <a:p>
            <a:pPr>
              <a:buClr>
                <a:schemeClr val="folHlink"/>
              </a:buClr>
            </a:pPr>
            <a:endParaRPr lang="en-US" sz="800" dirty="0" smtClean="0"/>
          </a:p>
          <a:p>
            <a:pPr>
              <a:buClr>
                <a:schemeClr val="folHlink"/>
              </a:buClr>
            </a:pPr>
            <a:endParaRPr lang="en-US" sz="100" dirty="0"/>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pic>
        <p:nvPicPr>
          <p:cNvPr id="3" name="Picture 2" descr="fluxhistogram-varyz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403" y="3652800"/>
            <a:ext cx="3836144" cy="3017636"/>
          </a:xfrm>
          <a:prstGeom prst="rect">
            <a:avLst/>
          </a:prstGeom>
        </p:spPr>
      </p:pic>
    </p:spTree>
    <p:extLst>
      <p:ext uri="{BB962C8B-B14F-4D97-AF65-F5344CB8AC3E}">
        <p14:creationId xmlns:p14="http://schemas.microsoft.com/office/powerpoint/2010/main" val="132868806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59" y="125703"/>
            <a:ext cx="7569201" cy="1143000"/>
          </a:xfrm>
        </p:spPr>
        <p:txBody>
          <a:bodyPr>
            <a:noAutofit/>
          </a:bodyPr>
          <a:lstStyle/>
          <a:p>
            <a:r>
              <a:rPr lang="en-US" sz="3600" dirty="0" smtClean="0">
                <a:solidFill>
                  <a:schemeClr val="tx2"/>
                </a:solidFill>
              </a:rPr>
              <a:t>What kind of WIMP might these experiments be observing? </a:t>
            </a:r>
            <a:endParaRPr lang="en-US" sz="3600" dirty="0">
              <a:solidFill>
                <a:schemeClr val="tx2"/>
              </a:solidFill>
            </a:endParaRPr>
          </a:p>
        </p:txBody>
      </p:sp>
      <p:sp>
        <p:nvSpPr>
          <p:cNvPr id="3" name="Content Placeholder 2"/>
          <p:cNvSpPr>
            <a:spLocks noGrp="1"/>
          </p:cNvSpPr>
          <p:nvPr>
            <p:ph idx="1"/>
          </p:nvPr>
        </p:nvSpPr>
        <p:spPr>
          <a:xfrm>
            <a:off x="199040" y="1113410"/>
            <a:ext cx="8944960" cy="5850203"/>
          </a:xfrm>
        </p:spPr>
        <p:txBody>
          <a:bodyPr>
            <a:normAutofit/>
          </a:bodyPr>
          <a:lstStyle/>
          <a:p>
            <a:pPr marL="36576" indent="0">
              <a:buNone/>
            </a:pPr>
            <a:endParaRPr lang="en-US" sz="800" dirty="0" smtClean="0">
              <a:solidFill>
                <a:schemeClr val="tx2"/>
              </a:solidFill>
            </a:endParaRPr>
          </a:p>
          <a:p>
            <a:pPr marL="36576" indent="0">
              <a:buNone/>
            </a:pPr>
            <a:r>
              <a:rPr lang="en-US" sz="2000" dirty="0" smtClean="0">
                <a:solidFill>
                  <a:schemeClr val="tx2"/>
                </a:solidFill>
              </a:rPr>
              <a:t>These gamma rays observed from the Galactic Center and the Inner Galaxy can be accommodated by a dark matter candidate with the following characteristics:</a:t>
            </a:r>
            <a:endParaRPr lang="en-US" sz="1800" dirty="0">
              <a:solidFill>
                <a:schemeClr val="tx2"/>
              </a:solidFill>
            </a:endParaRPr>
          </a:p>
          <a:p>
            <a:pPr marL="36576" indent="0">
              <a:buNone/>
            </a:pPr>
            <a:endParaRPr lang="en-US" sz="700" dirty="0">
              <a:solidFill>
                <a:schemeClr val="tx2"/>
              </a:solidFill>
            </a:endParaRPr>
          </a:p>
          <a:p>
            <a:pPr marL="36576" indent="0">
              <a:buNone/>
            </a:pPr>
            <a:r>
              <a:rPr lang="en-US" sz="2000" dirty="0" smtClean="0">
                <a:solidFill>
                  <a:schemeClr val="tx2"/>
                </a:solidFill>
              </a:rPr>
              <a:t>1) They </a:t>
            </a:r>
            <a:r>
              <a:rPr lang="en-US" sz="2000" dirty="0">
                <a:solidFill>
                  <a:schemeClr val="tx2"/>
                </a:solidFill>
              </a:rPr>
              <a:t>must </a:t>
            </a:r>
            <a:r>
              <a:rPr lang="en-US" sz="2000" dirty="0" smtClean="0">
                <a:solidFill>
                  <a:schemeClr val="tx2"/>
                </a:solidFill>
              </a:rPr>
              <a:t>either</a:t>
            </a:r>
          </a:p>
          <a:p>
            <a:pPr marL="338328" lvl="1" indent="0">
              <a:buNone/>
            </a:pPr>
            <a:r>
              <a:rPr lang="en-US" sz="1700" dirty="0" smtClean="0">
                <a:solidFill>
                  <a:schemeClr val="tx2"/>
                </a:solidFill>
              </a:rPr>
              <a:t>A) Have a mass of ~10 </a:t>
            </a:r>
            <a:r>
              <a:rPr lang="en-US" sz="1700" dirty="0" err="1" smtClean="0">
                <a:solidFill>
                  <a:schemeClr val="tx2"/>
                </a:solidFill>
              </a:rPr>
              <a:t>GeV</a:t>
            </a:r>
            <a:r>
              <a:rPr lang="en-US" sz="1700" dirty="0" smtClean="0">
                <a:solidFill>
                  <a:schemeClr val="tx2"/>
                </a:solidFill>
              </a:rPr>
              <a:t> and annihilate </a:t>
            </a:r>
            <a:r>
              <a:rPr lang="en-US" sz="1700" dirty="0">
                <a:solidFill>
                  <a:schemeClr val="tx2"/>
                </a:solidFill>
              </a:rPr>
              <a:t>to tau leptons </a:t>
            </a:r>
            <a:r>
              <a:rPr lang="en-US" sz="1700" dirty="0" smtClean="0">
                <a:solidFill>
                  <a:schemeClr val="tx2"/>
                </a:solidFill>
              </a:rPr>
              <a:t>(possibly along other leptons)</a:t>
            </a:r>
          </a:p>
          <a:p>
            <a:pPr marL="338328" lvl="1" indent="0">
              <a:buNone/>
            </a:pPr>
            <a:r>
              <a:rPr lang="en-US" sz="1700" dirty="0" smtClean="0">
                <a:solidFill>
                  <a:schemeClr val="tx2"/>
                </a:solidFill>
              </a:rPr>
              <a:t>B) Have a mass of ~40 </a:t>
            </a:r>
            <a:r>
              <a:rPr lang="en-US" sz="1700" dirty="0" err="1" smtClean="0">
                <a:solidFill>
                  <a:schemeClr val="tx2"/>
                </a:solidFill>
              </a:rPr>
              <a:t>GeV</a:t>
            </a:r>
            <a:r>
              <a:rPr lang="en-US" sz="1700" dirty="0" smtClean="0">
                <a:solidFill>
                  <a:schemeClr val="tx2"/>
                </a:solidFill>
              </a:rPr>
              <a:t> and annihilate to quarks</a:t>
            </a:r>
          </a:p>
          <a:p>
            <a:pPr marL="338328" lvl="1" indent="0">
              <a:buNone/>
            </a:pPr>
            <a:endParaRPr lang="en-US" sz="700" dirty="0">
              <a:solidFill>
                <a:schemeClr val="tx2"/>
              </a:solidFill>
            </a:endParaRPr>
          </a:p>
          <a:p>
            <a:pPr marL="36576" indent="0">
              <a:buNone/>
            </a:pPr>
            <a:r>
              <a:rPr lang="en-US" sz="2000" dirty="0">
                <a:solidFill>
                  <a:schemeClr val="tx2"/>
                </a:solidFill>
              </a:rPr>
              <a:t>2) The total annihilation cross </a:t>
            </a:r>
            <a:r>
              <a:rPr lang="en-US" sz="2000" dirty="0" smtClean="0">
                <a:solidFill>
                  <a:schemeClr val="tx2"/>
                </a:solidFill>
              </a:rPr>
              <a:t>section (in the low velocity limit) </a:t>
            </a:r>
            <a:r>
              <a:rPr lang="en-US" sz="2000" dirty="0">
                <a:solidFill>
                  <a:schemeClr val="tx2"/>
                </a:solidFill>
              </a:rPr>
              <a:t>to </a:t>
            </a:r>
            <a:r>
              <a:rPr lang="en-US" sz="2000" dirty="0" smtClean="0">
                <a:solidFill>
                  <a:schemeClr val="tx2"/>
                </a:solidFill>
              </a:rPr>
              <a:t>these primary final </a:t>
            </a:r>
            <a:r>
              <a:rPr lang="en-US" sz="2000" dirty="0">
                <a:solidFill>
                  <a:schemeClr val="tx2"/>
                </a:solidFill>
              </a:rPr>
              <a:t>states must be </a:t>
            </a:r>
            <a:r>
              <a:rPr lang="en-US" sz="2000" dirty="0" smtClean="0">
                <a:solidFill>
                  <a:schemeClr val="tx2"/>
                </a:solidFill>
              </a:rPr>
              <a:t>very roughly ~3x10</a:t>
            </a:r>
            <a:r>
              <a:rPr lang="en-US" sz="2000" baseline="30000" dirty="0">
                <a:solidFill>
                  <a:schemeClr val="tx2"/>
                </a:solidFill>
              </a:rPr>
              <a:t>-</a:t>
            </a:r>
            <a:r>
              <a:rPr lang="en-US" sz="2000" baseline="30000" dirty="0" smtClean="0">
                <a:solidFill>
                  <a:schemeClr val="tx2"/>
                </a:solidFill>
              </a:rPr>
              <a:t>27 </a:t>
            </a:r>
            <a:r>
              <a:rPr lang="en-US" sz="2000" dirty="0">
                <a:solidFill>
                  <a:schemeClr val="tx2"/>
                </a:solidFill>
              </a:rPr>
              <a:t>cm</a:t>
            </a:r>
            <a:r>
              <a:rPr lang="en-US" sz="2000" baseline="30000" dirty="0">
                <a:solidFill>
                  <a:schemeClr val="tx2"/>
                </a:solidFill>
              </a:rPr>
              <a:t>3</a:t>
            </a:r>
            <a:r>
              <a:rPr lang="en-US" sz="2000" dirty="0">
                <a:solidFill>
                  <a:schemeClr val="tx2"/>
                </a:solidFill>
              </a:rPr>
              <a:t>/s </a:t>
            </a:r>
            <a:r>
              <a:rPr lang="en-US" sz="1800" dirty="0" smtClean="0">
                <a:solidFill>
                  <a:schemeClr val="tx2"/>
                </a:solidFill>
              </a:rPr>
              <a:t>(a factor of a few uncertainty exists from the normalization and shape of the the dark matter distribution)</a:t>
            </a:r>
            <a:endParaRPr lang="en-US" sz="1800" dirty="0">
              <a:solidFill>
                <a:schemeClr val="tx2"/>
              </a:solidFill>
            </a:endParaRPr>
          </a:p>
          <a:p>
            <a:pPr marL="36576" indent="0">
              <a:buNone/>
            </a:pPr>
            <a:endParaRPr lang="en-US" sz="700" dirty="0">
              <a:solidFill>
                <a:schemeClr val="tx2"/>
              </a:solidFill>
            </a:endParaRPr>
          </a:p>
          <a:p>
            <a:pPr marL="36576" indent="0">
              <a:buNone/>
            </a:pPr>
            <a:r>
              <a:rPr lang="en-US" sz="2000" dirty="0">
                <a:solidFill>
                  <a:schemeClr val="tx2"/>
                </a:solidFill>
              </a:rPr>
              <a:t>3) The dark matter must be distributed </a:t>
            </a:r>
            <a:r>
              <a:rPr lang="en-US" sz="2000" dirty="0" smtClean="0">
                <a:solidFill>
                  <a:schemeClr val="tx2"/>
                </a:solidFill>
              </a:rPr>
              <a:t>in the Inner Galaxy roughly as </a:t>
            </a:r>
            <a:r>
              <a:rPr lang="en-US" sz="2000" dirty="0" err="1">
                <a:solidFill>
                  <a:schemeClr val="tx2"/>
                </a:solidFill>
              </a:rPr>
              <a:t>ρ</a:t>
            </a:r>
            <a:r>
              <a:rPr lang="en-US" sz="2000" dirty="0">
                <a:solidFill>
                  <a:schemeClr val="tx2"/>
                </a:solidFill>
              </a:rPr>
              <a:t> ~ r </a:t>
            </a:r>
            <a:r>
              <a:rPr lang="en-US" sz="2000" baseline="30000" dirty="0">
                <a:solidFill>
                  <a:schemeClr val="tx2"/>
                </a:solidFill>
              </a:rPr>
              <a:t>-</a:t>
            </a:r>
            <a:r>
              <a:rPr lang="en-US" sz="2000" baseline="30000" dirty="0" smtClean="0">
                <a:solidFill>
                  <a:schemeClr val="tx2"/>
                </a:solidFill>
              </a:rPr>
              <a:t>1.2</a:t>
            </a:r>
            <a:r>
              <a:rPr lang="en-US" sz="2000" dirty="0" smtClean="0">
                <a:solidFill>
                  <a:schemeClr val="tx2"/>
                </a:solidFill>
              </a:rPr>
              <a:t> </a:t>
            </a:r>
            <a:endParaRPr lang="en-US" sz="700" dirty="0">
              <a:solidFill>
                <a:schemeClr val="tx2"/>
              </a:solidFill>
            </a:endParaRPr>
          </a:p>
          <a:p>
            <a:pPr marL="36576" indent="0">
              <a:buNone/>
            </a:pPr>
            <a:endParaRPr lang="en-US" sz="2000" dirty="0" smtClean="0">
              <a:solidFill>
                <a:schemeClr val="tx2"/>
              </a:solidFill>
            </a:endParaRPr>
          </a:p>
          <a:p>
            <a:pPr marL="36576" indent="0">
              <a:buNone/>
            </a:pPr>
            <a:endParaRPr lang="en-US" sz="1100" dirty="0" smtClean="0">
              <a:solidFill>
                <a:schemeClr val="tx2"/>
              </a:solidFill>
            </a:endParaRPr>
          </a:p>
        </p:txBody>
      </p:sp>
    </p:spTree>
    <p:extLst>
      <p:ext uri="{BB962C8B-B14F-4D97-AF65-F5344CB8AC3E}">
        <p14:creationId xmlns:p14="http://schemas.microsoft.com/office/powerpoint/2010/main" val="330889189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59" y="166343"/>
            <a:ext cx="8534401" cy="1143000"/>
          </a:xfrm>
        </p:spPr>
        <p:txBody>
          <a:bodyPr>
            <a:normAutofit fontScale="90000"/>
          </a:bodyPr>
          <a:lstStyle/>
          <a:p>
            <a:r>
              <a:rPr lang="en-US" dirty="0" smtClean="0">
                <a:solidFill>
                  <a:schemeClr val="tx2"/>
                </a:solidFill>
              </a:rPr>
              <a:t>Three Simple Model Building Options </a:t>
            </a:r>
            <a:endParaRPr lang="en-US" dirty="0">
              <a:solidFill>
                <a:schemeClr val="tx2"/>
              </a:solidFill>
            </a:endParaRPr>
          </a:p>
        </p:txBody>
      </p:sp>
      <p:sp>
        <p:nvSpPr>
          <p:cNvPr id="3" name="Content Placeholder 2"/>
          <p:cNvSpPr>
            <a:spLocks noGrp="1"/>
          </p:cNvSpPr>
          <p:nvPr>
            <p:ph idx="1"/>
          </p:nvPr>
        </p:nvSpPr>
        <p:spPr>
          <a:xfrm>
            <a:off x="304800" y="952301"/>
            <a:ext cx="8646160" cy="6989666"/>
          </a:xfrm>
        </p:spPr>
        <p:txBody>
          <a:bodyPr>
            <a:normAutofit/>
          </a:bodyPr>
          <a:lstStyle/>
          <a:p>
            <a:pPr marL="36576" indent="0">
              <a:buNone/>
            </a:pPr>
            <a:endParaRPr lang="en-US" sz="800" dirty="0" smtClean="0">
              <a:solidFill>
                <a:schemeClr val="tx2"/>
              </a:solidFill>
            </a:endParaRPr>
          </a:p>
          <a:p>
            <a:pPr marL="36576" indent="0">
              <a:buNone/>
            </a:pPr>
            <a:r>
              <a:rPr lang="en-US" sz="2000" dirty="0" smtClean="0">
                <a:solidFill>
                  <a:schemeClr val="tx2"/>
                </a:solidFill>
              </a:rPr>
              <a:t>Focusing on the </a:t>
            </a:r>
            <a:r>
              <a:rPr lang="en-US" sz="2000" dirty="0" err="1" smtClean="0">
                <a:solidFill>
                  <a:schemeClr val="tx2"/>
                </a:solidFill>
              </a:rPr>
              <a:t>Leptonic</a:t>
            </a:r>
            <a:r>
              <a:rPr lang="en-US" sz="2000" dirty="0" smtClean="0">
                <a:solidFill>
                  <a:schemeClr val="tx2"/>
                </a:solidFill>
              </a:rPr>
              <a:t> (~10 </a:t>
            </a:r>
            <a:r>
              <a:rPr lang="en-US" sz="2000" dirty="0" err="1" smtClean="0">
                <a:solidFill>
                  <a:schemeClr val="tx2"/>
                </a:solidFill>
              </a:rPr>
              <a:t>GeV</a:t>
            </a:r>
            <a:r>
              <a:rPr lang="en-US" sz="2000" dirty="0" smtClean="0">
                <a:solidFill>
                  <a:schemeClr val="tx2"/>
                </a:solidFill>
              </a:rPr>
              <a:t>) case:</a:t>
            </a:r>
          </a:p>
          <a:p>
            <a:pPr marL="36576" indent="0">
              <a:buNone/>
            </a:pPr>
            <a:r>
              <a:rPr lang="en-US" sz="2000" dirty="0" smtClean="0">
                <a:solidFill>
                  <a:schemeClr val="tx2"/>
                </a:solidFill>
              </a:rPr>
              <a:t>1) The WIMP </a:t>
            </a:r>
            <a:r>
              <a:rPr lang="en-US" sz="2000" dirty="0" smtClean="0">
                <a:solidFill>
                  <a:schemeClr val="tx2"/>
                </a:solidFill>
              </a:rPr>
              <a:t>could annihilate </a:t>
            </a:r>
            <a:r>
              <a:rPr lang="en-US" sz="2000" dirty="0">
                <a:solidFill>
                  <a:schemeClr val="tx2"/>
                </a:solidFill>
              </a:rPr>
              <a:t>via t-channel </a:t>
            </a:r>
            <a:r>
              <a:rPr lang="en-US" sz="2000" dirty="0" smtClean="0">
                <a:solidFill>
                  <a:schemeClr val="tx2"/>
                </a:solidFill>
              </a:rPr>
              <a:t>exchange of</a:t>
            </a:r>
            <a:r>
              <a:rPr lang="en-US" sz="2000" dirty="0" smtClean="0">
                <a:solidFill>
                  <a:schemeClr val="tx2"/>
                </a:solidFill>
              </a:rPr>
              <a:t>		       lepton </a:t>
            </a:r>
            <a:r>
              <a:rPr lang="en-US" sz="2000" dirty="0">
                <a:solidFill>
                  <a:schemeClr val="tx2"/>
                </a:solidFill>
              </a:rPr>
              <a:t>number carrying particles </a:t>
            </a:r>
            <a:r>
              <a:rPr lang="en-US" sz="2000" dirty="0" smtClean="0">
                <a:solidFill>
                  <a:schemeClr val="tx2"/>
                </a:solidFill>
              </a:rPr>
              <a:t>(like </a:t>
            </a:r>
            <a:r>
              <a:rPr lang="en-US" sz="2000" dirty="0" err="1">
                <a:solidFill>
                  <a:schemeClr val="tx2"/>
                </a:solidFill>
              </a:rPr>
              <a:t>sleptons</a:t>
            </a:r>
            <a:r>
              <a:rPr lang="en-US" sz="2000" dirty="0">
                <a:solidFill>
                  <a:schemeClr val="tx2"/>
                </a:solidFill>
              </a:rPr>
              <a:t> in SUSY)</a:t>
            </a:r>
          </a:p>
          <a:p>
            <a:pPr marL="265176" indent="-228600">
              <a:buAutoNum type="arabicParenR"/>
            </a:pPr>
            <a:endParaRPr lang="en-US" sz="800" dirty="0">
              <a:solidFill>
                <a:schemeClr val="tx2"/>
              </a:solidFill>
            </a:endParaRPr>
          </a:p>
          <a:p>
            <a:pPr marL="36576" indent="0">
              <a:buNone/>
            </a:pPr>
            <a:r>
              <a:rPr lang="en-US" sz="2000" dirty="0" smtClean="0">
                <a:solidFill>
                  <a:schemeClr val="tx2"/>
                </a:solidFill>
              </a:rPr>
              <a:t>2) Alternatively, the dark mater could annihilate 			      through a new gauge boson with suppressed 	  		   couplings to quarks; although </a:t>
            </a:r>
            <a:r>
              <a:rPr lang="en-US" sz="2000" dirty="0" smtClean="0">
                <a:solidFill>
                  <a:schemeClr val="tx2"/>
                </a:solidFill>
              </a:rPr>
              <a:t>given</a:t>
            </a:r>
            <a:r>
              <a:rPr lang="en-US" sz="2000" dirty="0" smtClean="0">
                <a:solidFill>
                  <a:schemeClr val="tx2"/>
                </a:solidFill>
              </a:rPr>
              <a:t> </a:t>
            </a:r>
            <a:r>
              <a:rPr lang="en-US" sz="2000" dirty="0" smtClean="0">
                <a:solidFill>
                  <a:schemeClr val="tx2"/>
                </a:solidFill>
              </a:rPr>
              <a:t>constraints 	</a:t>
            </a:r>
            <a:r>
              <a:rPr lang="en-US" sz="2000" dirty="0" smtClean="0">
                <a:solidFill>
                  <a:schemeClr val="tx2"/>
                </a:solidFill>
              </a:rPr>
              <a:t>	</a:t>
            </a:r>
            <a:r>
              <a:rPr lang="en-US" sz="2000" dirty="0" smtClean="0">
                <a:solidFill>
                  <a:schemeClr val="tx2"/>
                </a:solidFill>
              </a:rPr>
              <a:t>		  from LEP, one is forced to consider a mediator that is 			 either near resonance (</a:t>
            </a:r>
            <a:r>
              <a:rPr lang="en-US" sz="2000" dirty="0" err="1" smtClean="0">
                <a:solidFill>
                  <a:schemeClr val="tx2"/>
                </a:solidFill>
              </a:rPr>
              <a:t>m</a:t>
            </a:r>
            <a:r>
              <a:rPr lang="en-US" sz="2000" baseline="-25000" dirty="0" err="1" smtClean="0">
                <a:solidFill>
                  <a:schemeClr val="tx2"/>
                </a:solidFill>
              </a:rPr>
              <a:t>Z</a:t>
            </a:r>
            <a:r>
              <a:rPr lang="en-US" sz="2000" baseline="-25000" dirty="0" smtClean="0">
                <a:solidFill>
                  <a:schemeClr val="tx2"/>
                </a:solidFill>
              </a:rPr>
              <a:t>’</a:t>
            </a:r>
            <a:r>
              <a:rPr lang="en-US" sz="2000" dirty="0" smtClean="0">
                <a:solidFill>
                  <a:schemeClr val="tx2"/>
                </a:solidFill>
              </a:rPr>
              <a:t> ~ 2 </a:t>
            </a:r>
            <a:r>
              <a:rPr lang="en-US" sz="2000" dirty="0" err="1" smtClean="0">
                <a:solidFill>
                  <a:schemeClr val="tx2"/>
                </a:solidFill>
              </a:rPr>
              <a:t>m</a:t>
            </a:r>
            <a:r>
              <a:rPr lang="en-US" sz="2000" baseline="-25000" dirty="0" err="1" smtClean="0">
                <a:solidFill>
                  <a:schemeClr val="tx2"/>
                </a:solidFill>
              </a:rPr>
              <a:t>X</a:t>
            </a:r>
            <a:r>
              <a:rPr lang="en-US" sz="2000" dirty="0" smtClean="0">
                <a:solidFill>
                  <a:schemeClr val="tx2"/>
                </a:solidFill>
              </a:rPr>
              <a:t>) or that couples 		        much more strongly to the dark matter than to electrons</a:t>
            </a:r>
          </a:p>
          <a:p>
            <a:pPr marL="36576" indent="0">
              <a:buNone/>
            </a:pPr>
            <a:endParaRPr lang="en-US" sz="800" dirty="0">
              <a:solidFill>
                <a:schemeClr val="tx2"/>
              </a:solidFill>
            </a:endParaRPr>
          </a:p>
          <a:p>
            <a:pPr marL="36576" indent="0">
              <a:buNone/>
            </a:pPr>
            <a:r>
              <a:rPr lang="en-US" sz="2000" dirty="0" smtClean="0">
                <a:solidFill>
                  <a:schemeClr val="tx2"/>
                </a:solidFill>
              </a:rPr>
              <a:t>3) </a:t>
            </a:r>
            <a:r>
              <a:rPr lang="en-US" sz="2000" dirty="0">
                <a:solidFill>
                  <a:schemeClr val="tx2"/>
                </a:solidFill>
              </a:rPr>
              <a:t>I</a:t>
            </a:r>
            <a:r>
              <a:rPr lang="en-US" sz="2000" dirty="0" smtClean="0">
                <a:solidFill>
                  <a:schemeClr val="tx2"/>
                </a:solidFill>
              </a:rPr>
              <a:t>nstead, the dark matter could also be part of a  			       light hidden sector; </a:t>
            </a:r>
            <a:r>
              <a:rPr lang="en-US" sz="2000" dirty="0" err="1" smtClean="0">
                <a:solidFill>
                  <a:schemeClr val="tx2"/>
                </a:solidFill>
                <a:latin typeface="Lucida Grande"/>
                <a:ea typeface="Lucida Grande"/>
                <a:cs typeface="Lucida Grande"/>
              </a:rPr>
              <a:t>ϕ</a:t>
            </a:r>
            <a:r>
              <a:rPr lang="en-US" sz="2000" dirty="0" err="1" smtClean="0">
                <a:solidFill>
                  <a:schemeClr val="tx2"/>
                </a:solidFill>
              </a:rPr>
              <a:t>’s</a:t>
            </a:r>
            <a:r>
              <a:rPr lang="en-US" sz="2000" dirty="0" smtClean="0">
                <a:solidFill>
                  <a:schemeClr val="tx2"/>
                </a:solidFill>
              </a:rPr>
              <a:t> decay to mesons, leptons 			      through kinetic mixing with the photon – prompt 				  </a:t>
            </a:r>
            <a:r>
              <a:rPr lang="en-US" sz="2000" dirty="0" err="1" smtClean="0">
                <a:solidFill>
                  <a:schemeClr val="tx2"/>
                </a:solidFill>
              </a:rPr>
              <a:t>pions</a:t>
            </a:r>
            <a:r>
              <a:rPr lang="en-US" sz="2000" dirty="0" smtClean="0">
                <a:solidFill>
                  <a:schemeClr val="tx2"/>
                </a:solidFill>
              </a:rPr>
              <a:t> lead to a gamma ray spectrum </a:t>
            </a:r>
            <a:r>
              <a:rPr lang="en-US" sz="2000" dirty="0" smtClean="0">
                <a:solidFill>
                  <a:schemeClr val="tx2"/>
                </a:solidFill>
              </a:rPr>
              <a:t>similar to</a:t>
            </a:r>
            <a:r>
              <a:rPr lang="en-US" sz="2000" dirty="0" smtClean="0">
                <a:solidFill>
                  <a:schemeClr val="tx2"/>
                </a:solidFill>
              </a:rPr>
              <a:t> 			            that </a:t>
            </a:r>
            <a:r>
              <a:rPr lang="en-US" sz="2000" dirty="0" smtClean="0">
                <a:solidFill>
                  <a:schemeClr val="tx2"/>
                </a:solidFill>
              </a:rPr>
              <a:t>predicted from </a:t>
            </a:r>
            <a:r>
              <a:rPr lang="en-US" sz="2000" dirty="0" err="1" smtClean="0">
                <a:solidFill>
                  <a:schemeClr val="tx2"/>
                </a:solidFill>
              </a:rPr>
              <a:t>taus</a:t>
            </a:r>
            <a:endParaRPr lang="en-US" sz="2000" dirty="0" smtClean="0">
              <a:solidFill>
                <a:schemeClr val="tx2"/>
              </a:solidFill>
            </a:endParaRPr>
          </a:p>
          <a:p>
            <a:pPr marL="36576" indent="0">
              <a:buNone/>
            </a:pPr>
            <a:endParaRPr lang="en-US" sz="1200" dirty="0">
              <a:solidFill>
                <a:schemeClr val="tx2"/>
              </a:solidFill>
            </a:endParaRPr>
          </a:p>
          <a:p>
            <a:pPr marL="36576" indent="0">
              <a:buNone/>
            </a:pPr>
            <a:endParaRPr lang="en-US" sz="1800" baseline="30000" dirty="0">
              <a:solidFill>
                <a:schemeClr val="tx2"/>
              </a:solidFill>
            </a:endParaRPr>
          </a:p>
          <a:p>
            <a:pPr marL="36576" indent="0">
              <a:buNone/>
            </a:pPr>
            <a:endParaRPr lang="en-US" sz="20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5" name="Rectangle 4"/>
          <p:cNvSpPr/>
          <p:nvPr/>
        </p:nvSpPr>
        <p:spPr>
          <a:xfrm>
            <a:off x="6988576" y="1556738"/>
            <a:ext cx="1503680" cy="1662334"/>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6" name="Straight Connector 5"/>
          <p:cNvCxnSpPr/>
          <p:nvPr/>
        </p:nvCxnSpPr>
        <p:spPr>
          <a:xfrm>
            <a:off x="7378005" y="1855846"/>
            <a:ext cx="372571" cy="33081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7378005" y="2674338"/>
            <a:ext cx="372571" cy="3194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110496" y="1589900"/>
            <a:ext cx="338629" cy="369332"/>
          </a:xfrm>
          <a:prstGeom prst="rect">
            <a:avLst/>
          </a:prstGeom>
          <a:noFill/>
        </p:spPr>
        <p:txBody>
          <a:bodyPr wrap="none" rtlCol="0">
            <a:spAutoFit/>
          </a:bodyPr>
          <a:lstStyle/>
          <a:p>
            <a:r>
              <a:rPr lang="en-US" dirty="0" smtClean="0">
                <a:solidFill>
                  <a:srgbClr val="000000"/>
                </a:solidFill>
              </a:rPr>
              <a:t>X</a:t>
            </a:r>
            <a:endParaRPr lang="en-US" dirty="0">
              <a:solidFill>
                <a:srgbClr val="000000"/>
              </a:solidFill>
            </a:endParaRPr>
          </a:p>
        </p:txBody>
      </p:sp>
      <p:sp>
        <p:nvSpPr>
          <p:cNvPr id="13" name="TextBox 12"/>
          <p:cNvSpPr txBox="1"/>
          <p:nvPr/>
        </p:nvSpPr>
        <p:spPr>
          <a:xfrm>
            <a:off x="8032692" y="1556738"/>
            <a:ext cx="364210" cy="400110"/>
          </a:xfrm>
          <a:prstGeom prst="rect">
            <a:avLst/>
          </a:prstGeom>
          <a:noFill/>
        </p:spPr>
        <p:txBody>
          <a:bodyPr wrap="none" rtlCol="0">
            <a:spAutoFit/>
          </a:bodyPr>
          <a:lstStyle/>
          <a:p>
            <a:r>
              <a:rPr lang="en-US" sz="2000" dirty="0" err="1" smtClean="0">
                <a:solidFill>
                  <a:schemeClr val="bg1"/>
                </a:solidFill>
                <a:latin typeface="Cambria Math"/>
                <a:cs typeface="Cambria Math"/>
              </a:rPr>
              <a:t>τ</a:t>
            </a:r>
            <a:r>
              <a:rPr lang="en-US" sz="2000" baseline="30000" dirty="0" smtClean="0">
                <a:solidFill>
                  <a:schemeClr val="bg1"/>
                </a:solidFill>
                <a:latin typeface="Times New Roman"/>
                <a:ea typeface="Lucida Grande"/>
                <a:cs typeface="Times New Roman"/>
              </a:rPr>
              <a:t>-</a:t>
            </a:r>
            <a:endParaRPr lang="en-US" sz="2000" baseline="30000" dirty="0">
              <a:solidFill>
                <a:schemeClr val="bg1"/>
              </a:solidFill>
            </a:endParaRPr>
          </a:p>
        </p:txBody>
      </p:sp>
      <p:sp>
        <p:nvSpPr>
          <p:cNvPr id="14" name="TextBox 13"/>
          <p:cNvSpPr txBox="1"/>
          <p:nvPr/>
        </p:nvSpPr>
        <p:spPr>
          <a:xfrm>
            <a:off x="7120656" y="2819260"/>
            <a:ext cx="338629" cy="369332"/>
          </a:xfrm>
          <a:prstGeom prst="rect">
            <a:avLst/>
          </a:prstGeom>
          <a:noFill/>
        </p:spPr>
        <p:txBody>
          <a:bodyPr wrap="none" rtlCol="0">
            <a:spAutoFit/>
          </a:bodyPr>
          <a:lstStyle/>
          <a:p>
            <a:r>
              <a:rPr lang="en-US" dirty="0" smtClean="0">
                <a:solidFill>
                  <a:srgbClr val="000000"/>
                </a:solidFill>
              </a:rPr>
              <a:t>X</a:t>
            </a:r>
            <a:endParaRPr lang="en-US" dirty="0">
              <a:solidFill>
                <a:srgbClr val="000000"/>
              </a:solidFill>
            </a:endParaRPr>
          </a:p>
        </p:txBody>
      </p:sp>
      <p:sp>
        <p:nvSpPr>
          <p:cNvPr id="15" name="TextBox 14"/>
          <p:cNvSpPr txBox="1"/>
          <p:nvPr/>
        </p:nvSpPr>
        <p:spPr>
          <a:xfrm>
            <a:off x="8042852" y="2775938"/>
            <a:ext cx="403701" cy="400110"/>
          </a:xfrm>
          <a:prstGeom prst="rect">
            <a:avLst/>
          </a:prstGeom>
          <a:noFill/>
        </p:spPr>
        <p:txBody>
          <a:bodyPr wrap="none" rtlCol="0">
            <a:spAutoFit/>
          </a:bodyPr>
          <a:lstStyle/>
          <a:p>
            <a:r>
              <a:rPr lang="en-US" sz="2000" dirty="0" err="1" smtClean="0">
                <a:solidFill>
                  <a:schemeClr val="bg1"/>
                </a:solidFill>
                <a:latin typeface="Cambria Math"/>
                <a:cs typeface="Cambria Math"/>
              </a:rPr>
              <a:t>τ</a:t>
            </a:r>
            <a:r>
              <a:rPr lang="en-US" sz="2000" baseline="30000" dirty="0" smtClean="0">
                <a:solidFill>
                  <a:schemeClr val="bg1"/>
                </a:solidFill>
                <a:latin typeface="Times New Roman"/>
                <a:ea typeface="Lucida Grande"/>
                <a:cs typeface="Times New Roman"/>
              </a:rPr>
              <a:t>+</a:t>
            </a:r>
            <a:endParaRPr lang="en-US" sz="2000" baseline="30000" dirty="0">
              <a:solidFill>
                <a:schemeClr val="bg1"/>
              </a:solidFill>
            </a:endParaRPr>
          </a:p>
        </p:txBody>
      </p:sp>
      <p:cxnSp>
        <p:nvCxnSpPr>
          <p:cNvPr id="16" name="Straight Connector 15"/>
          <p:cNvCxnSpPr/>
          <p:nvPr/>
        </p:nvCxnSpPr>
        <p:spPr>
          <a:xfrm flipH="1">
            <a:off x="7750576" y="1825366"/>
            <a:ext cx="332916" cy="35113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flipV="1">
            <a:off x="7746896" y="2672587"/>
            <a:ext cx="356916" cy="31101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7750576" y="1969392"/>
            <a:ext cx="203200" cy="20710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7882656" y="2775938"/>
            <a:ext cx="221156" cy="21782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7745551" y="2186657"/>
            <a:ext cx="1" cy="48857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7748212" y="2324992"/>
            <a:ext cx="2364" cy="35024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6519686" y="4964334"/>
            <a:ext cx="2204720" cy="173736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2" name="Straight Connector 51"/>
          <p:cNvCxnSpPr/>
          <p:nvPr/>
        </p:nvCxnSpPr>
        <p:spPr>
          <a:xfrm>
            <a:off x="7181389" y="5212642"/>
            <a:ext cx="372571" cy="33081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543800" y="5523134"/>
            <a:ext cx="0" cy="6096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7171229" y="6122574"/>
            <a:ext cx="372571" cy="3194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rotWithShape="1">
          <a:blip r:embed="rId2"/>
          <a:srcRect l="20886" t="44500" r="62911" b="44000"/>
          <a:stretch/>
        </p:blipFill>
        <p:spPr>
          <a:xfrm rot="19712499">
            <a:off x="7502064" y="5269411"/>
            <a:ext cx="596237" cy="214273"/>
          </a:xfrm>
          <a:prstGeom prst="rect">
            <a:avLst/>
          </a:prstGeom>
        </p:spPr>
      </p:pic>
      <p:pic>
        <p:nvPicPr>
          <p:cNvPr id="56" name="Picture 55"/>
          <p:cNvPicPr>
            <a:picLocks noChangeAspect="1"/>
          </p:cNvPicPr>
          <p:nvPr/>
        </p:nvPicPr>
        <p:blipFill rotWithShape="1">
          <a:blip r:embed="rId2"/>
          <a:srcRect l="20886" t="44500" r="62911" b="44000"/>
          <a:stretch/>
        </p:blipFill>
        <p:spPr>
          <a:xfrm rot="1977732">
            <a:off x="7502064" y="6163491"/>
            <a:ext cx="596237" cy="214273"/>
          </a:xfrm>
          <a:prstGeom prst="rect">
            <a:avLst/>
          </a:prstGeom>
        </p:spPr>
      </p:pic>
      <p:sp>
        <p:nvSpPr>
          <p:cNvPr id="57" name="TextBox 56"/>
          <p:cNvSpPr txBox="1"/>
          <p:nvPr/>
        </p:nvSpPr>
        <p:spPr>
          <a:xfrm>
            <a:off x="6913880" y="4977176"/>
            <a:ext cx="338629" cy="369332"/>
          </a:xfrm>
          <a:prstGeom prst="rect">
            <a:avLst/>
          </a:prstGeom>
          <a:noFill/>
        </p:spPr>
        <p:txBody>
          <a:bodyPr wrap="none" rtlCol="0">
            <a:spAutoFit/>
          </a:bodyPr>
          <a:lstStyle/>
          <a:p>
            <a:r>
              <a:rPr lang="en-US" dirty="0" smtClean="0">
                <a:solidFill>
                  <a:srgbClr val="000000"/>
                </a:solidFill>
              </a:rPr>
              <a:t>X</a:t>
            </a:r>
            <a:endParaRPr lang="en-US" dirty="0">
              <a:solidFill>
                <a:srgbClr val="000000"/>
              </a:solidFill>
            </a:endParaRPr>
          </a:p>
        </p:txBody>
      </p:sp>
      <p:sp>
        <p:nvSpPr>
          <p:cNvPr id="58" name="TextBox 57"/>
          <p:cNvSpPr txBox="1"/>
          <p:nvPr/>
        </p:nvSpPr>
        <p:spPr>
          <a:xfrm>
            <a:off x="8008796" y="4944014"/>
            <a:ext cx="362637" cy="369332"/>
          </a:xfrm>
          <a:prstGeom prst="rect">
            <a:avLst/>
          </a:prstGeom>
          <a:noFill/>
        </p:spPr>
        <p:txBody>
          <a:bodyPr wrap="none" rtlCol="0">
            <a:spAutoFit/>
          </a:bodyPr>
          <a:lstStyle/>
          <a:p>
            <a:r>
              <a:rPr lang="en-US" dirty="0" err="1">
                <a:solidFill>
                  <a:schemeClr val="bg1"/>
                </a:solidFill>
                <a:latin typeface="Times New Roman"/>
                <a:ea typeface="Lucida Grande"/>
                <a:cs typeface="Times New Roman"/>
              </a:rPr>
              <a:t>ϕ</a:t>
            </a:r>
            <a:endParaRPr lang="en-US" dirty="0">
              <a:solidFill>
                <a:schemeClr val="bg1"/>
              </a:solidFill>
            </a:endParaRPr>
          </a:p>
        </p:txBody>
      </p:sp>
      <p:sp>
        <p:nvSpPr>
          <p:cNvPr id="59" name="TextBox 58"/>
          <p:cNvSpPr txBox="1"/>
          <p:nvPr/>
        </p:nvSpPr>
        <p:spPr>
          <a:xfrm>
            <a:off x="6893560" y="6257336"/>
            <a:ext cx="338629" cy="369332"/>
          </a:xfrm>
          <a:prstGeom prst="rect">
            <a:avLst/>
          </a:prstGeom>
          <a:noFill/>
        </p:spPr>
        <p:txBody>
          <a:bodyPr wrap="none" rtlCol="0">
            <a:spAutoFit/>
          </a:bodyPr>
          <a:lstStyle/>
          <a:p>
            <a:r>
              <a:rPr lang="en-US" dirty="0" smtClean="0">
                <a:solidFill>
                  <a:srgbClr val="000000"/>
                </a:solidFill>
              </a:rPr>
              <a:t>X</a:t>
            </a:r>
            <a:endParaRPr lang="en-US" dirty="0">
              <a:solidFill>
                <a:srgbClr val="000000"/>
              </a:solidFill>
            </a:endParaRPr>
          </a:p>
        </p:txBody>
      </p:sp>
      <p:sp>
        <p:nvSpPr>
          <p:cNvPr id="60" name="TextBox 59"/>
          <p:cNvSpPr txBox="1"/>
          <p:nvPr/>
        </p:nvSpPr>
        <p:spPr>
          <a:xfrm>
            <a:off x="7988476" y="6224174"/>
            <a:ext cx="362637" cy="369332"/>
          </a:xfrm>
          <a:prstGeom prst="rect">
            <a:avLst/>
          </a:prstGeom>
          <a:noFill/>
        </p:spPr>
        <p:txBody>
          <a:bodyPr wrap="none" rtlCol="0">
            <a:spAutoFit/>
          </a:bodyPr>
          <a:lstStyle/>
          <a:p>
            <a:r>
              <a:rPr lang="en-US" dirty="0" err="1">
                <a:solidFill>
                  <a:schemeClr val="bg1"/>
                </a:solidFill>
                <a:latin typeface="Times New Roman"/>
                <a:ea typeface="Lucida Grande"/>
                <a:cs typeface="Times New Roman"/>
              </a:rPr>
              <a:t>ϕ</a:t>
            </a:r>
            <a:endParaRPr lang="en-US" dirty="0">
              <a:solidFill>
                <a:schemeClr val="bg1"/>
              </a:solidFill>
            </a:endParaRPr>
          </a:p>
        </p:txBody>
      </p:sp>
      <p:sp>
        <p:nvSpPr>
          <p:cNvPr id="61" name="TextBox 60"/>
          <p:cNvSpPr txBox="1"/>
          <p:nvPr/>
        </p:nvSpPr>
        <p:spPr>
          <a:xfrm>
            <a:off x="7259320" y="5617256"/>
            <a:ext cx="338629" cy="369332"/>
          </a:xfrm>
          <a:prstGeom prst="rect">
            <a:avLst/>
          </a:prstGeom>
          <a:noFill/>
        </p:spPr>
        <p:txBody>
          <a:bodyPr wrap="none" rtlCol="0">
            <a:spAutoFit/>
          </a:bodyPr>
          <a:lstStyle/>
          <a:p>
            <a:r>
              <a:rPr lang="en-US" dirty="0" smtClean="0">
                <a:solidFill>
                  <a:srgbClr val="000000"/>
                </a:solidFill>
              </a:rPr>
              <a:t>X</a:t>
            </a:r>
            <a:endParaRPr lang="en-US" dirty="0">
              <a:solidFill>
                <a:srgbClr val="000000"/>
              </a:solidFill>
            </a:endParaRPr>
          </a:p>
        </p:txBody>
      </p:sp>
      <p:sp>
        <p:nvSpPr>
          <p:cNvPr id="62" name="Rectangle 61"/>
          <p:cNvSpPr/>
          <p:nvPr/>
        </p:nvSpPr>
        <p:spPr>
          <a:xfrm>
            <a:off x="6779903" y="3437915"/>
            <a:ext cx="2235200" cy="128016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63" name="Straight Connector 62"/>
          <p:cNvCxnSpPr/>
          <p:nvPr/>
        </p:nvCxnSpPr>
        <p:spPr>
          <a:xfrm>
            <a:off x="7159172" y="3767503"/>
            <a:ext cx="372571" cy="33081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7159172" y="4098315"/>
            <a:ext cx="372571" cy="3194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6891663" y="3501557"/>
            <a:ext cx="338629" cy="369332"/>
          </a:xfrm>
          <a:prstGeom prst="rect">
            <a:avLst/>
          </a:prstGeom>
          <a:noFill/>
        </p:spPr>
        <p:txBody>
          <a:bodyPr wrap="none" rtlCol="0">
            <a:spAutoFit/>
          </a:bodyPr>
          <a:lstStyle/>
          <a:p>
            <a:r>
              <a:rPr lang="en-US" dirty="0" smtClean="0">
                <a:solidFill>
                  <a:srgbClr val="000000"/>
                </a:solidFill>
              </a:rPr>
              <a:t>X</a:t>
            </a:r>
            <a:endParaRPr lang="en-US" dirty="0">
              <a:solidFill>
                <a:srgbClr val="000000"/>
              </a:solidFill>
            </a:endParaRPr>
          </a:p>
        </p:txBody>
      </p:sp>
      <p:sp>
        <p:nvSpPr>
          <p:cNvPr id="66" name="TextBox 65"/>
          <p:cNvSpPr txBox="1"/>
          <p:nvPr/>
        </p:nvSpPr>
        <p:spPr>
          <a:xfrm>
            <a:off x="8586019" y="3468395"/>
            <a:ext cx="346256" cy="369332"/>
          </a:xfrm>
          <a:prstGeom prst="rect">
            <a:avLst/>
          </a:prstGeom>
          <a:noFill/>
        </p:spPr>
        <p:txBody>
          <a:bodyPr wrap="none" rtlCol="0">
            <a:spAutoFit/>
          </a:bodyPr>
          <a:lstStyle/>
          <a:p>
            <a:r>
              <a:rPr lang="en-US" dirty="0" err="1">
                <a:solidFill>
                  <a:schemeClr val="bg1"/>
                </a:solidFill>
                <a:latin typeface="Cambria Math"/>
                <a:cs typeface="Cambria Math"/>
              </a:rPr>
              <a:t>τ</a:t>
            </a:r>
            <a:r>
              <a:rPr lang="en-US" baseline="30000" dirty="0" smtClean="0">
                <a:solidFill>
                  <a:schemeClr val="bg1"/>
                </a:solidFill>
                <a:latin typeface="Times New Roman"/>
                <a:ea typeface="Lucida Grande"/>
                <a:cs typeface="Times New Roman"/>
              </a:rPr>
              <a:t>-</a:t>
            </a:r>
            <a:endParaRPr lang="en-US" baseline="30000" dirty="0">
              <a:solidFill>
                <a:schemeClr val="bg1"/>
              </a:solidFill>
            </a:endParaRPr>
          </a:p>
        </p:txBody>
      </p:sp>
      <p:sp>
        <p:nvSpPr>
          <p:cNvPr id="67" name="TextBox 66"/>
          <p:cNvSpPr txBox="1"/>
          <p:nvPr/>
        </p:nvSpPr>
        <p:spPr>
          <a:xfrm>
            <a:off x="6901823" y="4253397"/>
            <a:ext cx="338629" cy="369332"/>
          </a:xfrm>
          <a:prstGeom prst="rect">
            <a:avLst/>
          </a:prstGeom>
          <a:noFill/>
        </p:spPr>
        <p:txBody>
          <a:bodyPr wrap="none" rtlCol="0">
            <a:spAutoFit/>
          </a:bodyPr>
          <a:lstStyle/>
          <a:p>
            <a:r>
              <a:rPr lang="en-US" dirty="0" smtClean="0">
                <a:solidFill>
                  <a:srgbClr val="000000"/>
                </a:solidFill>
              </a:rPr>
              <a:t>X</a:t>
            </a:r>
            <a:endParaRPr lang="en-US" dirty="0">
              <a:solidFill>
                <a:srgbClr val="000000"/>
              </a:solidFill>
            </a:endParaRPr>
          </a:p>
        </p:txBody>
      </p:sp>
      <p:sp>
        <p:nvSpPr>
          <p:cNvPr id="68" name="TextBox 67"/>
          <p:cNvSpPr txBox="1"/>
          <p:nvPr/>
        </p:nvSpPr>
        <p:spPr>
          <a:xfrm>
            <a:off x="8586019" y="4210075"/>
            <a:ext cx="389850" cy="369332"/>
          </a:xfrm>
          <a:prstGeom prst="rect">
            <a:avLst/>
          </a:prstGeom>
          <a:noFill/>
        </p:spPr>
        <p:txBody>
          <a:bodyPr wrap="none" rtlCol="0">
            <a:spAutoFit/>
          </a:bodyPr>
          <a:lstStyle/>
          <a:p>
            <a:r>
              <a:rPr lang="en-US" dirty="0" err="1">
                <a:solidFill>
                  <a:schemeClr val="bg1"/>
                </a:solidFill>
                <a:latin typeface="Cambria Math"/>
                <a:cs typeface="Cambria Math"/>
              </a:rPr>
              <a:t>τ</a:t>
            </a:r>
            <a:r>
              <a:rPr lang="en-US" baseline="30000" dirty="0" smtClean="0">
                <a:solidFill>
                  <a:schemeClr val="bg1"/>
                </a:solidFill>
                <a:latin typeface="Times New Roman"/>
                <a:ea typeface="Lucida Grande"/>
                <a:cs typeface="Times New Roman"/>
              </a:rPr>
              <a:t>+</a:t>
            </a:r>
            <a:endParaRPr lang="en-US" baseline="30000" dirty="0">
              <a:solidFill>
                <a:schemeClr val="bg1"/>
              </a:solidFill>
            </a:endParaRPr>
          </a:p>
        </p:txBody>
      </p:sp>
      <p:cxnSp>
        <p:nvCxnSpPr>
          <p:cNvPr id="69" name="Straight Connector 68"/>
          <p:cNvCxnSpPr/>
          <p:nvPr/>
        </p:nvCxnSpPr>
        <p:spPr>
          <a:xfrm flipH="1">
            <a:off x="8303903" y="3737023"/>
            <a:ext cx="332916" cy="35113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8300223" y="4096564"/>
            <a:ext cx="356916" cy="31101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8303903" y="3870889"/>
            <a:ext cx="203200" cy="20710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flipV="1">
            <a:off x="8435983" y="4189755"/>
            <a:ext cx="221156" cy="21782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74" name="Picture 73"/>
          <p:cNvPicPr>
            <a:picLocks noChangeAspect="1"/>
          </p:cNvPicPr>
          <p:nvPr/>
        </p:nvPicPr>
        <p:blipFill rotWithShape="1">
          <a:blip r:embed="rId2"/>
          <a:srcRect l="20886" t="44500" r="62911" b="44000"/>
          <a:stretch/>
        </p:blipFill>
        <p:spPr>
          <a:xfrm>
            <a:off x="7516488" y="4017931"/>
            <a:ext cx="771540" cy="145390"/>
          </a:xfrm>
          <a:prstGeom prst="rect">
            <a:avLst/>
          </a:prstGeom>
        </p:spPr>
      </p:pic>
      <p:sp>
        <p:nvSpPr>
          <p:cNvPr id="76" name="Oval 75"/>
          <p:cNvSpPr/>
          <p:nvPr/>
        </p:nvSpPr>
        <p:spPr>
          <a:xfrm flipH="1">
            <a:off x="7511423" y="4072915"/>
            <a:ext cx="45719" cy="4571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flipH="1">
            <a:off x="8273423" y="4062755"/>
            <a:ext cx="45719" cy="4571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7757738" y="4038251"/>
            <a:ext cx="369738" cy="369332"/>
          </a:xfrm>
          <a:prstGeom prst="rect">
            <a:avLst/>
          </a:prstGeom>
          <a:noFill/>
        </p:spPr>
        <p:txBody>
          <a:bodyPr wrap="none" rtlCol="0">
            <a:spAutoFit/>
          </a:bodyPr>
          <a:lstStyle/>
          <a:p>
            <a:r>
              <a:rPr lang="en-US" dirty="0" smtClean="0">
                <a:solidFill>
                  <a:srgbClr val="000000"/>
                </a:solidFill>
              </a:rPr>
              <a:t>Z’</a:t>
            </a:r>
            <a:endParaRPr lang="en-US" dirty="0">
              <a:solidFill>
                <a:srgbClr val="000000"/>
              </a:solidFill>
            </a:endParaRPr>
          </a:p>
        </p:txBody>
      </p:sp>
    </p:spTree>
    <p:extLst>
      <p:ext uri="{BB962C8B-B14F-4D97-AF65-F5344CB8AC3E}">
        <p14:creationId xmlns:p14="http://schemas.microsoft.com/office/powerpoint/2010/main" val="367132511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947" name="Rectangle 3"/>
          <p:cNvSpPr>
            <a:spLocks noChangeArrowheads="1"/>
          </p:cNvSpPr>
          <p:nvPr/>
        </p:nvSpPr>
        <p:spPr bwMode="auto">
          <a:xfrm>
            <a:off x="533400" y="200553"/>
            <a:ext cx="807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400" dirty="0">
                <a:solidFill>
                  <a:srgbClr val="D4D2D0"/>
                </a:solidFill>
                <a:latin typeface="Century Gothic" charset="0"/>
              </a:rPr>
              <a:t>Summary</a:t>
            </a:r>
            <a:endParaRPr lang="en-US" sz="4400" dirty="0">
              <a:solidFill>
                <a:srgbClr val="D4D2D0"/>
              </a:solidFill>
            </a:endParaRPr>
          </a:p>
        </p:txBody>
      </p:sp>
      <p:sp>
        <p:nvSpPr>
          <p:cNvPr id="2130948" name="Rectangle 4"/>
          <p:cNvSpPr>
            <a:spLocks noChangeArrowheads="1"/>
          </p:cNvSpPr>
          <p:nvPr/>
        </p:nvSpPr>
        <p:spPr bwMode="auto">
          <a:xfrm>
            <a:off x="76200" y="15240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2130949" name="Text Box 5"/>
          <p:cNvSpPr txBox="1">
            <a:spLocks noChangeArrowheads="1"/>
          </p:cNvSpPr>
          <p:nvPr/>
        </p:nvSpPr>
        <p:spPr bwMode="auto">
          <a:xfrm>
            <a:off x="85304" y="483896"/>
            <a:ext cx="8916150" cy="827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12713" indent="-112713">
              <a:tabLst>
                <a:tab pos="227013" algn="l"/>
              </a:tabLst>
              <a:defRPr sz="2400">
                <a:solidFill>
                  <a:schemeClr val="tx1"/>
                </a:solidFill>
                <a:latin typeface="Arial" charset="0"/>
                <a:ea typeface="ＭＳ Ｐゴシック" charset="0"/>
                <a:cs typeface="ＭＳ Ｐゴシック" charset="0"/>
              </a:defRPr>
            </a:lvl1pPr>
            <a:lvl2pPr marL="971550" indent="-457200">
              <a:tabLst>
                <a:tab pos="227013" algn="l"/>
              </a:tabLst>
              <a:defRPr sz="2400">
                <a:solidFill>
                  <a:schemeClr val="tx1"/>
                </a:solidFill>
                <a:latin typeface="Arial" charset="0"/>
                <a:ea typeface="ＭＳ Ｐゴシック" charset="0"/>
              </a:defRPr>
            </a:lvl2pPr>
            <a:lvl3pPr marL="1543050" indent="-457200">
              <a:tabLst>
                <a:tab pos="227013" algn="l"/>
              </a:tabLst>
              <a:defRPr sz="2400">
                <a:solidFill>
                  <a:schemeClr val="tx1"/>
                </a:solidFill>
                <a:latin typeface="Arial" charset="0"/>
                <a:ea typeface="ＭＳ Ｐゴシック" charset="0"/>
              </a:defRPr>
            </a:lvl3pPr>
            <a:lvl4pPr marL="2114550" indent="-457200">
              <a:tabLst>
                <a:tab pos="227013" algn="l"/>
              </a:tabLst>
              <a:defRPr sz="2400">
                <a:solidFill>
                  <a:schemeClr val="tx1"/>
                </a:solidFill>
                <a:latin typeface="Arial" charset="0"/>
                <a:ea typeface="ＭＳ Ｐゴシック" charset="0"/>
              </a:defRPr>
            </a:lvl4pPr>
            <a:lvl5pPr marL="2686050" indent="-457200">
              <a:tabLst>
                <a:tab pos="227013" algn="l"/>
              </a:tabLst>
              <a:defRPr sz="2400">
                <a:solidFill>
                  <a:schemeClr val="tx1"/>
                </a:solidFill>
                <a:latin typeface="Arial" charset="0"/>
                <a:ea typeface="ＭＳ Ｐゴシック" charset="0"/>
              </a:defRPr>
            </a:lvl5pPr>
            <a:lvl6pPr marL="3143250" indent="-457200" eaLnBrk="0" fontAlgn="base" hangingPunct="0">
              <a:spcBef>
                <a:spcPct val="0"/>
              </a:spcBef>
              <a:spcAft>
                <a:spcPct val="0"/>
              </a:spcAft>
              <a:tabLst>
                <a:tab pos="227013" algn="l"/>
              </a:tabLst>
              <a:defRPr sz="2400">
                <a:solidFill>
                  <a:schemeClr val="tx1"/>
                </a:solidFill>
                <a:latin typeface="Arial" charset="0"/>
                <a:ea typeface="ＭＳ Ｐゴシック" charset="0"/>
              </a:defRPr>
            </a:lvl6pPr>
            <a:lvl7pPr marL="3600450" indent="-457200" eaLnBrk="0" fontAlgn="base" hangingPunct="0">
              <a:spcBef>
                <a:spcPct val="0"/>
              </a:spcBef>
              <a:spcAft>
                <a:spcPct val="0"/>
              </a:spcAft>
              <a:tabLst>
                <a:tab pos="227013" algn="l"/>
              </a:tabLst>
              <a:defRPr sz="2400">
                <a:solidFill>
                  <a:schemeClr val="tx1"/>
                </a:solidFill>
                <a:latin typeface="Arial" charset="0"/>
                <a:ea typeface="ＭＳ Ｐゴシック" charset="0"/>
              </a:defRPr>
            </a:lvl7pPr>
            <a:lvl8pPr marL="4057650" indent="-457200" eaLnBrk="0" fontAlgn="base" hangingPunct="0">
              <a:spcBef>
                <a:spcPct val="0"/>
              </a:spcBef>
              <a:spcAft>
                <a:spcPct val="0"/>
              </a:spcAft>
              <a:tabLst>
                <a:tab pos="227013" algn="l"/>
              </a:tabLst>
              <a:defRPr sz="2400">
                <a:solidFill>
                  <a:schemeClr val="tx1"/>
                </a:solidFill>
                <a:latin typeface="Arial" charset="0"/>
                <a:ea typeface="ＭＳ Ｐゴシック" charset="0"/>
              </a:defRPr>
            </a:lvl8pPr>
            <a:lvl9pPr marL="4514850" indent="-457200" eaLnBrk="0" fontAlgn="base" hangingPunct="0">
              <a:spcBef>
                <a:spcPct val="0"/>
              </a:spcBef>
              <a:spcAft>
                <a:spcPct val="0"/>
              </a:spcAft>
              <a:tabLst>
                <a:tab pos="227013" algn="l"/>
              </a:tabLst>
              <a:defRPr sz="2400">
                <a:solidFill>
                  <a:schemeClr val="tx1"/>
                </a:solidFill>
                <a:latin typeface="Arial" charset="0"/>
                <a:ea typeface="ＭＳ Ｐゴシック" charset="0"/>
              </a:defRPr>
            </a:lvl9pPr>
          </a:lstStyle>
          <a:p>
            <a:pPr>
              <a:lnSpc>
                <a:spcPct val="110000"/>
              </a:lnSpc>
              <a:defRPr/>
            </a:pPr>
            <a:endParaRPr lang="en-US" sz="2100" b="1" u="sng" dirty="0" smtClean="0">
              <a:solidFill>
                <a:schemeClr val="tx2"/>
              </a:solidFill>
              <a:latin typeface="Century Gothic" charset="0"/>
            </a:endParaRPr>
          </a:p>
          <a:p>
            <a:pPr marL="0" indent="0">
              <a:lnSpc>
                <a:spcPct val="110000"/>
              </a:lnSpc>
              <a:buClr>
                <a:schemeClr val="folHlink"/>
              </a:buClr>
              <a:defRPr/>
            </a:pPr>
            <a:endParaRPr lang="en-US" sz="800" dirty="0">
              <a:solidFill>
                <a:schemeClr val="tx2"/>
              </a:solidFill>
              <a:latin typeface="Arial"/>
              <a:cs typeface="Arial"/>
            </a:endParaRPr>
          </a:p>
          <a:p>
            <a:pPr>
              <a:lnSpc>
                <a:spcPct val="110000"/>
              </a:lnSpc>
              <a:buClr>
                <a:schemeClr val="folHlink"/>
              </a:buClr>
              <a:buFont typeface="Wingdings" charset="0"/>
              <a:buChar char="§"/>
              <a:defRPr/>
            </a:pPr>
            <a:r>
              <a:rPr lang="en-US" sz="1900" dirty="0" smtClean="0">
                <a:solidFill>
                  <a:schemeClr val="tx2"/>
                </a:solidFill>
                <a:latin typeface="Arial"/>
                <a:cs typeface="Arial"/>
              </a:rPr>
              <a:t>In previous work (with Lisa </a:t>
            </a:r>
            <a:r>
              <a:rPr lang="en-US" sz="1900" dirty="0" err="1" smtClean="0">
                <a:solidFill>
                  <a:schemeClr val="tx2"/>
                </a:solidFill>
                <a:latin typeface="Arial"/>
                <a:cs typeface="Arial"/>
              </a:rPr>
              <a:t>Goodenough</a:t>
            </a:r>
            <a:r>
              <a:rPr lang="en-US" sz="1900" dirty="0" smtClean="0">
                <a:solidFill>
                  <a:schemeClr val="tx2"/>
                </a:solidFill>
                <a:latin typeface="Arial"/>
                <a:cs typeface="Arial"/>
              </a:rPr>
              <a:t> and Tim Linden), we had </a:t>
            </a:r>
            <a:r>
              <a:rPr lang="en-US" sz="1900" dirty="0">
                <a:solidFill>
                  <a:schemeClr val="tx2"/>
                </a:solidFill>
                <a:latin typeface="Arial"/>
                <a:cs typeface="Arial"/>
              </a:rPr>
              <a:t>identified a component of gamma rays concentrated around </a:t>
            </a:r>
            <a:r>
              <a:rPr lang="en-US" sz="1900" dirty="0">
                <a:solidFill>
                  <a:schemeClr val="tx2"/>
                </a:solidFill>
                <a:latin typeface="Arial"/>
                <a:cs typeface="Arial"/>
                <a:sym typeface="Symbol" charset="0"/>
              </a:rPr>
              <a:t>the Galactic Center, with a spectrum </a:t>
            </a:r>
            <a:r>
              <a:rPr lang="en-US" sz="1900" dirty="0" smtClean="0">
                <a:solidFill>
                  <a:schemeClr val="tx2"/>
                </a:solidFill>
                <a:latin typeface="Arial"/>
                <a:cs typeface="Arial"/>
                <a:sym typeface="Symbol" charset="0"/>
              </a:rPr>
              <a:t>peaked at </a:t>
            </a:r>
            <a:r>
              <a:rPr lang="en-US" sz="1900" dirty="0" err="1">
                <a:solidFill>
                  <a:schemeClr val="tx2"/>
                </a:solidFill>
                <a:latin typeface="Arial"/>
                <a:cs typeface="Arial"/>
                <a:sym typeface="Symbol" charset="0"/>
              </a:rPr>
              <a:t>GeV</a:t>
            </a:r>
            <a:r>
              <a:rPr lang="en-US" sz="1900" dirty="0">
                <a:solidFill>
                  <a:schemeClr val="tx2"/>
                </a:solidFill>
                <a:latin typeface="Arial"/>
                <a:cs typeface="Arial"/>
                <a:sym typeface="Symbol" charset="0"/>
              </a:rPr>
              <a:t> energies</a:t>
            </a:r>
          </a:p>
          <a:p>
            <a:pPr marL="0" indent="0">
              <a:lnSpc>
                <a:spcPct val="110000"/>
              </a:lnSpc>
              <a:buClr>
                <a:schemeClr val="folHlink"/>
              </a:buClr>
              <a:defRPr/>
            </a:pPr>
            <a:endParaRPr lang="en-US" sz="800" dirty="0">
              <a:solidFill>
                <a:schemeClr val="tx2"/>
              </a:solidFill>
              <a:latin typeface="Arial"/>
              <a:cs typeface="Arial"/>
              <a:sym typeface="Symbol" charset="0"/>
            </a:endParaRPr>
          </a:p>
          <a:p>
            <a:pPr>
              <a:lnSpc>
                <a:spcPct val="110000"/>
              </a:lnSpc>
              <a:buClr>
                <a:schemeClr val="folHlink"/>
              </a:buClr>
              <a:buFont typeface="Wingdings" charset="0"/>
              <a:buChar char="§"/>
              <a:defRPr/>
            </a:pPr>
            <a:r>
              <a:rPr lang="en-US" sz="1900" dirty="0">
                <a:solidFill>
                  <a:schemeClr val="tx2"/>
                </a:solidFill>
                <a:latin typeface="Arial"/>
                <a:cs typeface="Arial"/>
                <a:sym typeface="Symbol" charset="0"/>
              </a:rPr>
              <a:t>The spectrum and morphology of the observed emission can </a:t>
            </a:r>
            <a:r>
              <a:rPr lang="en-US" sz="1900" dirty="0" smtClean="0">
                <a:solidFill>
                  <a:schemeClr val="tx2"/>
                </a:solidFill>
                <a:latin typeface="Arial"/>
                <a:cs typeface="Arial"/>
                <a:sym typeface="Symbol" charset="0"/>
              </a:rPr>
              <a:t>be </a:t>
            </a:r>
            <a:r>
              <a:rPr lang="en-US" sz="1900" dirty="0">
                <a:solidFill>
                  <a:schemeClr val="tx2"/>
                </a:solidFill>
                <a:latin typeface="Arial"/>
                <a:cs typeface="Arial"/>
                <a:sym typeface="Symbol" charset="0"/>
              </a:rPr>
              <a:t>accounted for </a:t>
            </a:r>
            <a:r>
              <a:rPr lang="en-US" sz="1900" dirty="0" smtClean="0">
                <a:solidFill>
                  <a:schemeClr val="tx2"/>
                </a:solidFill>
                <a:latin typeface="Arial"/>
                <a:cs typeface="Arial"/>
                <a:sym typeface="Symbol" charset="0"/>
              </a:rPr>
              <a:t>by </a:t>
            </a:r>
            <a:r>
              <a:rPr lang="en-US" sz="1900" dirty="0">
                <a:solidFill>
                  <a:schemeClr val="tx2"/>
                </a:solidFill>
                <a:latin typeface="Arial"/>
                <a:cs typeface="Arial"/>
                <a:sym typeface="Symbol" charset="0"/>
              </a:rPr>
              <a:t>annihilating dark matter distributed with a halo profile similar to those inferred from simulations (  r </a:t>
            </a:r>
            <a:r>
              <a:rPr lang="en-US" sz="1900" baseline="30000" dirty="0" smtClean="0">
                <a:solidFill>
                  <a:schemeClr val="tx2"/>
                </a:solidFill>
                <a:latin typeface="Arial"/>
                <a:cs typeface="Arial"/>
                <a:sym typeface="Symbol" charset="0"/>
              </a:rPr>
              <a:t>-</a:t>
            </a:r>
            <a:r>
              <a:rPr lang="en-US" sz="1900" baseline="30000" dirty="0" smtClean="0">
                <a:solidFill>
                  <a:schemeClr val="tx2"/>
                </a:solidFill>
                <a:cs typeface="Arial" charset="0"/>
                <a:sym typeface="Symbol" charset="0"/>
              </a:rPr>
              <a:t></a:t>
            </a:r>
            <a:r>
              <a:rPr lang="en-US" sz="1900" dirty="0" smtClean="0">
                <a:solidFill>
                  <a:schemeClr val="tx2"/>
                </a:solidFill>
                <a:cs typeface="Arial" charset="0"/>
                <a:sym typeface="Symbol" charset="0"/>
              </a:rPr>
              <a:t>, ~1.2-1.4</a:t>
            </a:r>
            <a:r>
              <a:rPr lang="en-US" sz="1900" dirty="0" smtClean="0">
                <a:solidFill>
                  <a:schemeClr val="tx2"/>
                </a:solidFill>
                <a:latin typeface="Arial"/>
                <a:cs typeface="Arial"/>
                <a:sym typeface="Symbol" charset="0"/>
              </a:rPr>
              <a:t>)</a:t>
            </a:r>
            <a:r>
              <a:rPr lang="en-US" sz="1900" dirty="0">
                <a:solidFill>
                  <a:schemeClr val="tx2"/>
                </a:solidFill>
                <a:latin typeface="Arial"/>
                <a:cs typeface="Arial"/>
                <a:sym typeface="Symbol" charset="0"/>
              </a:rPr>
              <a:t>, with a mass of 7-12 </a:t>
            </a:r>
            <a:r>
              <a:rPr lang="en-US" sz="1900" dirty="0" err="1" smtClean="0">
                <a:solidFill>
                  <a:schemeClr val="tx2"/>
                </a:solidFill>
                <a:latin typeface="Arial"/>
                <a:cs typeface="Arial"/>
                <a:sym typeface="Symbol" charset="0"/>
              </a:rPr>
              <a:t>GeV</a:t>
            </a:r>
            <a:r>
              <a:rPr lang="en-US" sz="1900" dirty="0" smtClean="0">
                <a:solidFill>
                  <a:schemeClr val="tx2"/>
                </a:solidFill>
                <a:latin typeface="Arial"/>
                <a:cs typeface="Arial"/>
                <a:sym typeface="Symbol" charset="0"/>
              </a:rPr>
              <a:t> (22-45 </a:t>
            </a:r>
            <a:r>
              <a:rPr lang="en-US" sz="1900" dirty="0" err="1" smtClean="0">
                <a:solidFill>
                  <a:schemeClr val="tx2"/>
                </a:solidFill>
                <a:latin typeface="Arial"/>
                <a:cs typeface="Arial"/>
                <a:sym typeface="Symbol" charset="0"/>
              </a:rPr>
              <a:t>GeV</a:t>
            </a:r>
            <a:r>
              <a:rPr lang="en-US" sz="1900" dirty="0" smtClean="0">
                <a:solidFill>
                  <a:schemeClr val="tx2"/>
                </a:solidFill>
                <a:latin typeface="Arial"/>
                <a:cs typeface="Arial"/>
                <a:sym typeface="Symbol" charset="0"/>
              </a:rPr>
              <a:t>), and an </a:t>
            </a:r>
            <a:r>
              <a:rPr lang="en-US" sz="1900" dirty="0">
                <a:solidFill>
                  <a:schemeClr val="tx2"/>
                </a:solidFill>
                <a:latin typeface="Arial"/>
                <a:cs typeface="Arial"/>
                <a:sym typeface="Symbol" charset="0"/>
              </a:rPr>
              <a:t>annihilation cross </a:t>
            </a:r>
            <a:r>
              <a:rPr lang="en-US" sz="1900" dirty="0" smtClean="0">
                <a:solidFill>
                  <a:schemeClr val="tx2"/>
                </a:solidFill>
                <a:latin typeface="Arial"/>
                <a:cs typeface="Arial"/>
                <a:sym typeface="Symbol" charset="0"/>
              </a:rPr>
              <a:t>section to leptons (quarks) that is similar to that expected from a thermal relic</a:t>
            </a:r>
          </a:p>
          <a:p>
            <a:pPr marL="0" indent="0">
              <a:lnSpc>
                <a:spcPct val="110000"/>
              </a:lnSpc>
              <a:buClr>
                <a:schemeClr val="folHlink"/>
              </a:buClr>
              <a:defRPr/>
            </a:pPr>
            <a:endParaRPr lang="en-US" sz="800" dirty="0" smtClean="0">
              <a:solidFill>
                <a:schemeClr val="tx2"/>
              </a:solidFill>
              <a:latin typeface="Arial"/>
              <a:cs typeface="Arial"/>
              <a:sym typeface="Symbol" charset="0"/>
            </a:endParaRPr>
          </a:p>
          <a:p>
            <a:pPr>
              <a:lnSpc>
                <a:spcPct val="110000"/>
              </a:lnSpc>
              <a:buClr>
                <a:schemeClr val="folHlink"/>
              </a:buClr>
              <a:buFont typeface="Wingdings" charset="0"/>
              <a:buChar char="§"/>
              <a:defRPr/>
            </a:pPr>
            <a:r>
              <a:rPr lang="en-US" sz="1900" dirty="0" smtClean="0">
                <a:solidFill>
                  <a:schemeClr val="tx2"/>
                </a:solidFill>
                <a:latin typeface="Arial"/>
                <a:cs typeface="Arial"/>
                <a:sym typeface="Symbol" charset="0"/>
              </a:rPr>
              <a:t>A population of ~10</a:t>
            </a:r>
            <a:r>
              <a:rPr lang="en-US" sz="1900" baseline="30000" dirty="0" smtClean="0">
                <a:solidFill>
                  <a:schemeClr val="tx2"/>
                </a:solidFill>
                <a:latin typeface="Arial"/>
                <a:cs typeface="Arial"/>
                <a:sym typeface="Symbol" charset="0"/>
              </a:rPr>
              <a:t>3</a:t>
            </a:r>
            <a:r>
              <a:rPr lang="en-US" sz="1900" dirty="0" smtClean="0">
                <a:solidFill>
                  <a:schemeClr val="tx2"/>
                </a:solidFill>
                <a:latin typeface="Arial"/>
                <a:cs typeface="Arial"/>
                <a:sym typeface="Symbol" charset="0"/>
              </a:rPr>
              <a:t> millisecond pulsars </a:t>
            </a:r>
            <a:r>
              <a:rPr lang="en-US" sz="1900" dirty="0" smtClean="0">
                <a:solidFill>
                  <a:schemeClr val="tx2"/>
                </a:solidFill>
                <a:latin typeface="Arial"/>
                <a:cs typeface="Arial"/>
                <a:sym typeface="Symbol" charset="0"/>
              </a:rPr>
              <a:t>has </a:t>
            </a:r>
            <a:r>
              <a:rPr lang="en-US" sz="1900" dirty="0" smtClean="0">
                <a:solidFill>
                  <a:schemeClr val="tx2"/>
                </a:solidFill>
                <a:latin typeface="Arial"/>
                <a:cs typeface="Arial"/>
                <a:sym typeface="Symbol" charset="0"/>
              </a:rPr>
              <a:t>also been suggested as a possible explanation for the signal from the Galactic Center</a:t>
            </a:r>
          </a:p>
          <a:p>
            <a:pPr marL="0" indent="0">
              <a:lnSpc>
                <a:spcPct val="110000"/>
              </a:lnSpc>
              <a:buClr>
                <a:schemeClr val="folHlink"/>
              </a:buClr>
              <a:defRPr/>
            </a:pPr>
            <a:endParaRPr lang="en-US" sz="800" dirty="0" smtClean="0">
              <a:solidFill>
                <a:schemeClr val="tx2"/>
              </a:solidFill>
              <a:latin typeface="Arial"/>
              <a:cs typeface="Arial"/>
              <a:sym typeface="Symbol" charset="0"/>
            </a:endParaRPr>
          </a:p>
          <a:p>
            <a:pPr>
              <a:lnSpc>
                <a:spcPct val="110000"/>
              </a:lnSpc>
              <a:buClr>
                <a:schemeClr val="folHlink"/>
              </a:buClr>
              <a:buFont typeface="Wingdings" charset="0"/>
              <a:buChar char="§"/>
              <a:defRPr/>
            </a:pPr>
            <a:r>
              <a:rPr lang="en-US" sz="1900" dirty="0" smtClean="0">
                <a:solidFill>
                  <a:schemeClr val="tx2"/>
                </a:solidFill>
                <a:latin typeface="Arial"/>
                <a:cs typeface="Arial"/>
                <a:sym typeface="Symbol" charset="0"/>
              </a:rPr>
              <a:t>Tracy </a:t>
            </a:r>
            <a:r>
              <a:rPr lang="en-US" sz="1900" dirty="0" err="1" smtClean="0">
                <a:solidFill>
                  <a:schemeClr val="tx2"/>
                </a:solidFill>
                <a:latin typeface="Arial"/>
                <a:cs typeface="Arial"/>
                <a:sym typeface="Symbol" charset="0"/>
              </a:rPr>
              <a:t>Slatyer</a:t>
            </a:r>
            <a:r>
              <a:rPr lang="en-US" sz="1900" dirty="0" smtClean="0">
                <a:solidFill>
                  <a:schemeClr val="tx2"/>
                </a:solidFill>
                <a:latin typeface="Arial"/>
                <a:cs typeface="Arial"/>
                <a:sym typeface="Symbol" charset="0"/>
              </a:rPr>
              <a:t> and I have now identified gamma ray emission from well outside of the Galactic Center (extending to at least </a:t>
            </a:r>
            <a:r>
              <a:rPr lang="en-US" sz="1900" dirty="0" smtClean="0">
                <a:solidFill>
                  <a:schemeClr val="tx2"/>
                </a:solidFill>
                <a:latin typeface="Arial"/>
                <a:cs typeface="Arial"/>
                <a:sym typeface="Symbol" charset="0"/>
              </a:rPr>
              <a:t>3 </a:t>
            </a:r>
            <a:r>
              <a:rPr lang="en-US" sz="1900" dirty="0" err="1" smtClean="0">
                <a:solidFill>
                  <a:schemeClr val="tx2"/>
                </a:solidFill>
                <a:latin typeface="Arial"/>
                <a:cs typeface="Arial"/>
                <a:sym typeface="Symbol" charset="0"/>
              </a:rPr>
              <a:t>kpc</a:t>
            </a:r>
            <a:r>
              <a:rPr lang="en-US" sz="1900" dirty="0" smtClean="0">
                <a:solidFill>
                  <a:schemeClr val="tx2"/>
                </a:solidFill>
                <a:latin typeface="Arial"/>
                <a:cs typeface="Arial"/>
                <a:sym typeface="Symbol" charset="0"/>
              </a:rPr>
              <a:t> to the north and south) which shares the spectrum and morphology of the Galactic Center signal</a:t>
            </a:r>
          </a:p>
          <a:p>
            <a:pPr>
              <a:lnSpc>
                <a:spcPct val="110000"/>
              </a:lnSpc>
              <a:buClr>
                <a:schemeClr val="folHlink"/>
              </a:buClr>
              <a:buFont typeface="Wingdings" charset="0"/>
              <a:buChar char="§"/>
              <a:defRPr/>
            </a:pPr>
            <a:endParaRPr lang="en-US" sz="800" dirty="0" smtClean="0">
              <a:solidFill>
                <a:schemeClr val="tx2"/>
              </a:solidFill>
              <a:latin typeface="Arial"/>
              <a:cs typeface="Arial"/>
              <a:sym typeface="Symbol" charset="0"/>
            </a:endParaRPr>
          </a:p>
          <a:p>
            <a:pPr>
              <a:lnSpc>
                <a:spcPct val="110000"/>
              </a:lnSpc>
              <a:buClr>
                <a:schemeClr val="folHlink"/>
              </a:buClr>
              <a:buFont typeface="Wingdings" charset="0"/>
              <a:buChar char="§"/>
              <a:defRPr/>
            </a:pPr>
            <a:r>
              <a:rPr lang="en-US" sz="1900" dirty="0" smtClean="0">
                <a:solidFill>
                  <a:schemeClr val="tx2"/>
                </a:solidFill>
                <a:latin typeface="Arial"/>
                <a:cs typeface="Arial"/>
                <a:sym typeface="Symbol" charset="0"/>
              </a:rPr>
              <a:t>Neither the spectrum nor </a:t>
            </a:r>
            <a:r>
              <a:rPr lang="en-US" sz="1900" dirty="0" smtClean="0">
                <a:solidFill>
                  <a:schemeClr val="tx2"/>
                </a:solidFill>
                <a:latin typeface="Arial"/>
                <a:cs typeface="Arial"/>
                <a:sym typeface="Symbol" charset="0"/>
              </a:rPr>
              <a:t>the morphology </a:t>
            </a:r>
            <a:r>
              <a:rPr lang="en-US" sz="1900" dirty="0" smtClean="0">
                <a:solidFill>
                  <a:schemeClr val="tx2"/>
                </a:solidFill>
                <a:latin typeface="Arial"/>
                <a:cs typeface="Arial"/>
                <a:sym typeface="Symbol" charset="0"/>
              </a:rPr>
              <a:t>of this signal is consistent with what is known about millisecond pulsars, or </a:t>
            </a:r>
            <a:r>
              <a:rPr lang="en-US" sz="1900" dirty="0" smtClean="0">
                <a:solidFill>
                  <a:schemeClr val="tx2"/>
                </a:solidFill>
                <a:latin typeface="Arial"/>
                <a:cs typeface="Arial"/>
                <a:sym typeface="Symbol" charset="0"/>
              </a:rPr>
              <a:t>about any </a:t>
            </a:r>
            <a:r>
              <a:rPr lang="en-US" sz="1900" dirty="0" smtClean="0">
                <a:solidFill>
                  <a:schemeClr val="tx2"/>
                </a:solidFill>
                <a:latin typeface="Arial"/>
                <a:cs typeface="Arial"/>
                <a:sym typeface="Symbol" charset="0"/>
              </a:rPr>
              <a:t>other </a:t>
            </a:r>
            <a:r>
              <a:rPr lang="en-US" sz="1900" dirty="0" smtClean="0">
                <a:solidFill>
                  <a:schemeClr val="tx2"/>
                </a:solidFill>
                <a:latin typeface="Arial"/>
                <a:cs typeface="Arial"/>
                <a:sym typeface="Symbol" charset="0"/>
              </a:rPr>
              <a:t>astrophysical backgrounds</a:t>
            </a:r>
            <a:endParaRPr lang="en-US" sz="1900" dirty="0" smtClean="0">
              <a:solidFill>
                <a:schemeClr val="tx2"/>
              </a:solidFill>
              <a:latin typeface="Arial"/>
              <a:cs typeface="Arial"/>
              <a:sym typeface="Symbol" charset="0"/>
            </a:endParaRPr>
          </a:p>
          <a:p>
            <a:pPr>
              <a:lnSpc>
                <a:spcPct val="110000"/>
              </a:lnSpc>
              <a:buClr>
                <a:schemeClr val="folHlink"/>
              </a:buClr>
              <a:buFont typeface="Wingdings" charset="0"/>
              <a:buChar char="§"/>
              <a:defRPr/>
            </a:pPr>
            <a:endParaRPr lang="en-US" sz="800" dirty="0" smtClean="0">
              <a:latin typeface="Arial"/>
              <a:cs typeface="Arial"/>
              <a:sym typeface="Symbol" charset="0"/>
            </a:endParaRPr>
          </a:p>
          <a:p>
            <a:pPr marL="0" indent="0">
              <a:lnSpc>
                <a:spcPct val="110000"/>
              </a:lnSpc>
              <a:buClr>
                <a:schemeClr val="folHlink"/>
              </a:buClr>
              <a:defRPr/>
            </a:pPr>
            <a:endParaRPr lang="en-US" sz="800" dirty="0" smtClean="0">
              <a:latin typeface="Century Gothic" charset="0"/>
            </a:endParaRPr>
          </a:p>
          <a:p>
            <a:pPr>
              <a:lnSpc>
                <a:spcPct val="110000"/>
              </a:lnSpc>
              <a:buClr>
                <a:schemeClr val="folHlink"/>
              </a:buClr>
              <a:buFont typeface="Wingdings" charset="0"/>
              <a:buChar char="§"/>
              <a:defRPr/>
            </a:pPr>
            <a:endParaRPr lang="en-US" sz="1200" dirty="0" smtClean="0">
              <a:latin typeface="Century Gothic" charset="0"/>
            </a:endParaRPr>
          </a:p>
          <a:p>
            <a:pPr>
              <a:lnSpc>
                <a:spcPct val="110000"/>
              </a:lnSpc>
              <a:buClr>
                <a:schemeClr val="folHlink"/>
              </a:buClr>
              <a:buFont typeface="Wingdings" charset="0"/>
              <a:buChar char="§"/>
              <a:defRPr/>
            </a:pPr>
            <a:endParaRPr lang="en-US" sz="2100" dirty="0" smtClean="0">
              <a:latin typeface="Century Gothic" charset="0"/>
            </a:endParaRPr>
          </a:p>
          <a:p>
            <a:pPr>
              <a:lnSpc>
                <a:spcPct val="110000"/>
              </a:lnSpc>
              <a:buClr>
                <a:schemeClr val="folHlink"/>
              </a:buClr>
              <a:buFont typeface="Wingdings" charset="0"/>
              <a:buChar char="§"/>
              <a:defRPr/>
            </a:pPr>
            <a:endParaRPr lang="en-US" sz="2100" dirty="0" smtClean="0">
              <a:latin typeface="Century Gothic" charset="0"/>
            </a:endParaRPr>
          </a:p>
          <a:p>
            <a:pPr>
              <a:lnSpc>
                <a:spcPct val="110000"/>
              </a:lnSpc>
              <a:buClr>
                <a:schemeClr val="folHlink"/>
              </a:buClr>
              <a:buFont typeface="Wingdings" charset="0"/>
              <a:buChar char="§"/>
              <a:defRPr/>
            </a:pPr>
            <a:endParaRPr lang="en-US" sz="2100" dirty="0" smtClean="0">
              <a:latin typeface="Century Gothic" charset="0"/>
            </a:endParaRPr>
          </a:p>
          <a:p>
            <a:pPr>
              <a:lnSpc>
                <a:spcPct val="50000"/>
              </a:lnSpc>
              <a:buClr>
                <a:schemeClr val="folHlink"/>
              </a:buClr>
              <a:buFont typeface="Wingdings" charset="0"/>
              <a:buChar char="§"/>
              <a:defRPr/>
            </a:pPr>
            <a:endParaRPr lang="en-US" sz="2100" b="1" dirty="0" smtClean="0">
              <a:latin typeface="Century Gothic" charset="0"/>
            </a:endParaRPr>
          </a:p>
          <a:p>
            <a:pPr>
              <a:lnSpc>
                <a:spcPct val="110000"/>
              </a:lnSpc>
              <a:buClr>
                <a:schemeClr val="folHlink"/>
              </a:buClr>
              <a:buFont typeface="Wingdings" charset="0"/>
              <a:buChar char="§"/>
              <a:defRPr/>
            </a:pPr>
            <a:endParaRPr lang="en-US" sz="2200" dirty="0" smtClean="0">
              <a:latin typeface="Century Gothic" charset="0"/>
            </a:endParaRPr>
          </a:p>
          <a:p>
            <a:pPr>
              <a:lnSpc>
                <a:spcPct val="70000"/>
              </a:lnSpc>
              <a:buClr>
                <a:schemeClr val="folHlink"/>
              </a:buClr>
              <a:buFont typeface="Wingdings" charset="0"/>
              <a:buChar char="§"/>
              <a:defRPr/>
            </a:pPr>
            <a:endParaRPr lang="en-US" sz="2200" dirty="0" smtClean="0">
              <a:latin typeface="Century Gothic" charset="0"/>
            </a:endParaRPr>
          </a:p>
        </p:txBody>
      </p:sp>
      <p:sp>
        <p:nvSpPr>
          <p:cNvPr id="2130950" name="Rectangle 6"/>
          <p:cNvSpPr>
            <a:spLocks noChangeArrowheads="1"/>
          </p:cNvSpPr>
          <p:nvPr/>
        </p:nvSpPr>
        <p:spPr bwMode="auto">
          <a:xfrm>
            <a:off x="4775200" y="67056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defRPr/>
            </a:pPr>
            <a:endParaRPr lang="sv-SE">
              <a:latin typeface="Times New Roman" charset="0"/>
              <a:cs typeface="Times New Roman" charset="0"/>
            </a:endParaRPr>
          </a:p>
        </p:txBody>
      </p:sp>
    </p:spTree>
    <p:extLst>
      <p:ext uri="{BB962C8B-B14F-4D97-AF65-F5344CB8AC3E}">
        <p14:creationId xmlns:p14="http://schemas.microsoft.com/office/powerpoint/2010/main" val="8881475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Our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9444" y="1381589"/>
            <a:ext cx="3575604" cy="5845295"/>
          </a:xfrm>
        </p:spPr>
        <p:txBody>
          <a:bodyPr>
            <a:normAutofit/>
          </a:bodyPr>
          <a:lstStyle/>
          <a:p>
            <a:r>
              <a:rPr lang="en-US" sz="1800" dirty="0" smtClean="0">
                <a:solidFill>
                  <a:schemeClr val="tx2"/>
                </a:solidFill>
              </a:rPr>
              <a:t>This method removes ~90% of the emission in the inner galaxy </a:t>
            </a:r>
            <a:r>
              <a:rPr lang="en-US" sz="1700" dirty="0" smtClean="0">
                <a:solidFill>
                  <a:schemeClr val="tx2"/>
                </a:solidFill>
              </a:rPr>
              <a:t>(outside of the innermost few degrees)</a:t>
            </a:r>
          </a:p>
          <a:p>
            <a:r>
              <a:rPr lang="en-US" sz="1800" dirty="0" smtClean="0">
                <a:solidFill>
                  <a:schemeClr val="tx2"/>
                </a:solidFill>
              </a:rPr>
              <a:t>Typical residuals are ~5% or less as bright as the inner residual – spatial variations in backgrounds are of only modest importance</a:t>
            </a:r>
          </a:p>
          <a:p>
            <a:r>
              <a:rPr lang="en-US" sz="1800" dirty="0" smtClean="0">
                <a:solidFill>
                  <a:schemeClr val="tx2"/>
                </a:solidFill>
              </a:rPr>
              <a:t>Clearly isolates the emission associated with the inner source or sources (supermassive black hole? Dark matter? Pulsars?), along with a subdominant component of “ridge” emission </a:t>
            </a:r>
            <a:endParaRPr lang="en-US" sz="18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7" name="Picture 8"/>
          <p:cNvPicPr>
            <a:picLocks noChangeAspect="1"/>
          </p:cNvPicPr>
          <p:nvPr/>
        </p:nvPicPr>
        <p:blipFill>
          <a:blip>
            <a:extLst>
              <a:ext uri="{28A0092B-C50C-407E-A947-70E740481C1C}">
                <a14:useLocalDpi xmlns:a14="http://schemas.microsoft.com/office/drawing/2010/main" val="0"/>
              </a:ext>
            </a:extLst>
          </a:blip>
          <a:srcRect l="66228" t="79224"/>
          <a:stretch>
            <a:fillRect/>
          </a:stretch>
        </p:blipFill>
        <p:spPr bwMode="auto">
          <a:xfrm>
            <a:off x="4859410" y="4617908"/>
            <a:ext cx="2677788" cy="1795743"/>
          </a:xfrm>
          <a:prstGeom prst="rect">
            <a:avLst/>
          </a:prstGeom>
          <a:solidFill>
            <a:srgbClr val="FFFFFF"/>
          </a:solidFill>
          <a:ln>
            <a:noFill/>
          </a:ln>
        </p:spPr>
      </p:pic>
      <p:sp>
        <p:nvSpPr>
          <p:cNvPr id="12" name="Rectangle 11"/>
          <p:cNvSpPr/>
          <p:nvPr/>
        </p:nvSpPr>
        <p:spPr>
          <a:xfrm>
            <a:off x="3828417" y="1409707"/>
            <a:ext cx="5065741" cy="525403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3" name="Picture 2"/>
          <p:cNvPicPr>
            <a:picLocks noChangeAspect="1"/>
          </p:cNvPicPr>
          <p:nvPr/>
        </p:nvPicPr>
        <p:blipFill>
          <a:blip r:embed="rId2">
            <a:extLst>
              <a:ext uri="{28A0092B-C50C-407E-A947-70E740481C1C}">
                <a14:useLocalDpi xmlns:a14="http://schemas.microsoft.com/office/drawing/2010/main" val="0"/>
              </a:ext>
            </a:extLst>
          </a:blip>
          <a:srcRect l="69189" t="39928" b="20160"/>
          <a:stretch>
            <a:fillRect/>
          </a:stretch>
        </p:blipFill>
        <p:spPr bwMode="auto">
          <a:xfrm>
            <a:off x="6432864" y="1409706"/>
            <a:ext cx="2442388" cy="3451070"/>
          </a:xfrm>
          <a:prstGeom prst="rect">
            <a:avLst/>
          </a:prstGeom>
          <a:solidFill>
            <a:srgbClr val="FFFFFF"/>
          </a:solidFill>
          <a:ln>
            <a:noFill/>
          </a:ln>
        </p:spPr>
      </p:pic>
      <p:pic>
        <p:nvPicPr>
          <p:cNvPr id="18" name="Picture 7"/>
          <p:cNvPicPr>
            <a:picLocks noChangeAspect="1"/>
          </p:cNvPicPr>
          <p:nvPr/>
        </p:nvPicPr>
        <p:blipFill>
          <a:blip r:embed="rId2">
            <a:extLst>
              <a:ext uri="{28A0092B-C50C-407E-A947-70E740481C1C}">
                <a14:useLocalDpi xmlns:a14="http://schemas.microsoft.com/office/drawing/2010/main" val="0"/>
              </a:ext>
            </a:extLst>
          </a:blip>
          <a:srcRect l="66228" b="59418"/>
          <a:stretch>
            <a:fillRect/>
          </a:stretch>
        </p:blipFill>
        <p:spPr bwMode="auto">
          <a:xfrm>
            <a:off x="3836922" y="1409706"/>
            <a:ext cx="2659900" cy="3483630"/>
          </a:xfrm>
          <a:prstGeom prst="rect">
            <a:avLst/>
          </a:prstGeom>
          <a:solidFill>
            <a:srgbClr val="FFFFFF"/>
          </a:solidFill>
          <a:ln>
            <a:noFill/>
          </a:ln>
        </p:spPr>
      </p:pic>
      <p:pic>
        <p:nvPicPr>
          <p:cNvPr id="19" name="Picture 8"/>
          <p:cNvPicPr>
            <a:picLocks noChangeAspect="1"/>
          </p:cNvPicPr>
          <p:nvPr/>
        </p:nvPicPr>
        <p:blipFill>
          <a:blip r:embed="rId2">
            <a:extLst>
              <a:ext uri="{28A0092B-C50C-407E-A947-70E740481C1C}">
                <a14:useLocalDpi xmlns:a14="http://schemas.microsoft.com/office/drawing/2010/main" val="0"/>
              </a:ext>
            </a:extLst>
          </a:blip>
          <a:srcRect l="66228" t="79224"/>
          <a:stretch>
            <a:fillRect/>
          </a:stretch>
        </p:blipFill>
        <p:spPr bwMode="auto">
          <a:xfrm>
            <a:off x="5041117" y="4858521"/>
            <a:ext cx="2677788" cy="1795743"/>
          </a:xfrm>
          <a:prstGeom prst="rect">
            <a:avLst/>
          </a:prstGeom>
          <a:solidFill>
            <a:srgbClr val="FFFFFF"/>
          </a:solidFill>
          <a:ln>
            <a:noFill/>
          </a:ln>
        </p:spPr>
      </p:pic>
    </p:spTree>
    <p:extLst>
      <p:ext uri="{BB962C8B-B14F-4D97-AF65-F5344CB8AC3E}">
        <p14:creationId xmlns:p14="http://schemas.microsoft.com/office/powerpoint/2010/main" val="150070858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darkmatter09032"/>
          <p:cNvPicPr>
            <a:picLocks noChangeAspect="1" noChangeArrowheads="1"/>
          </p:cNvPicPr>
          <p:nvPr/>
        </p:nvPicPr>
        <p:blipFill>
          <a:blip r:embed="rId3">
            <a:extLst>
              <a:ext uri="{28A0092B-C50C-407E-A947-70E740481C1C}">
                <a14:useLocalDpi xmlns:a14="http://schemas.microsoft.com/office/drawing/2010/main" val="0"/>
              </a:ext>
            </a:extLst>
          </a:blip>
          <a:srcRect l="11488" t="-105" r="11876" b="105"/>
          <a:stretch>
            <a:fillRect/>
          </a:stretch>
        </p:blipFill>
        <p:spPr bwMode="auto">
          <a:xfrm rot="-5400000">
            <a:off x="1020762" y="-1208088"/>
            <a:ext cx="7124701" cy="929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5040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Characteristics of the Observed Gamma Ray Residual</a:t>
            </a:r>
            <a:endParaRPr lang="en-US" dirty="0">
              <a:solidFill>
                <a:schemeClr val="tx2"/>
              </a:solidFill>
            </a:endParaRPr>
          </a:p>
        </p:txBody>
      </p:sp>
      <p:sp>
        <p:nvSpPr>
          <p:cNvPr id="3" name="Content Placeholder 2"/>
          <p:cNvSpPr>
            <a:spLocks noGrp="1"/>
          </p:cNvSpPr>
          <p:nvPr>
            <p:ph idx="1"/>
          </p:nvPr>
        </p:nvSpPr>
        <p:spPr>
          <a:xfrm>
            <a:off x="72789" y="1491221"/>
            <a:ext cx="3481559" cy="5845295"/>
          </a:xfrm>
        </p:spPr>
        <p:txBody>
          <a:bodyPr>
            <a:normAutofit/>
          </a:bodyPr>
          <a:lstStyle/>
          <a:p>
            <a:pPr marL="36576" indent="0">
              <a:buNone/>
            </a:pPr>
            <a:r>
              <a:rPr lang="en-US" sz="1800" dirty="0" smtClean="0">
                <a:solidFill>
                  <a:schemeClr val="tx2"/>
                </a:solidFill>
              </a:rPr>
              <a:t>1) The spectrum peaks between ~300 MeV and ~10 </a:t>
            </a:r>
            <a:r>
              <a:rPr lang="en-US" sz="1800" dirty="0" err="1" smtClean="0">
                <a:solidFill>
                  <a:schemeClr val="tx2"/>
                </a:solidFill>
              </a:rPr>
              <a:t>GeV</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endParaRPr lang="en-US" sz="8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2" name="Picture 11"/>
          <p:cNvPicPr>
            <a:picLocks noChangeAspect="1"/>
          </p:cNvPicPr>
          <p:nvPr/>
        </p:nvPicPr>
        <p:blipFill>
          <a:blip r:embed="rId2"/>
          <a:stretch>
            <a:fillRect/>
          </a:stretch>
        </p:blipFill>
        <p:spPr>
          <a:xfrm>
            <a:off x="4648200" y="1478320"/>
            <a:ext cx="4071938" cy="2667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8942628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Characteristics of the Observed Gamma Ray Residual</a:t>
            </a:r>
            <a:endParaRPr lang="en-US" dirty="0">
              <a:solidFill>
                <a:schemeClr val="tx2"/>
              </a:solidFill>
            </a:endParaRPr>
          </a:p>
        </p:txBody>
      </p:sp>
      <p:sp>
        <p:nvSpPr>
          <p:cNvPr id="3" name="Content Placeholder 2"/>
          <p:cNvSpPr>
            <a:spLocks noGrp="1"/>
          </p:cNvSpPr>
          <p:nvPr>
            <p:ph idx="1"/>
          </p:nvPr>
        </p:nvSpPr>
        <p:spPr>
          <a:xfrm>
            <a:off x="72789" y="1491221"/>
            <a:ext cx="3481559" cy="5845295"/>
          </a:xfrm>
        </p:spPr>
        <p:txBody>
          <a:bodyPr>
            <a:normAutofit/>
          </a:bodyPr>
          <a:lstStyle/>
          <a:p>
            <a:pPr marL="36576" indent="0">
              <a:buNone/>
            </a:pPr>
            <a:r>
              <a:rPr lang="en-US" sz="1800" dirty="0" smtClean="0">
                <a:solidFill>
                  <a:schemeClr val="tx2"/>
                </a:solidFill>
              </a:rPr>
              <a:t>1) The spectrum peaks between ~300 MeV and ~10 </a:t>
            </a:r>
            <a:r>
              <a:rPr lang="en-US" sz="1800" dirty="0" err="1" smtClean="0">
                <a:solidFill>
                  <a:schemeClr val="tx2"/>
                </a:solidFill>
              </a:rPr>
              <a:t>GeV</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r>
              <a:rPr lang="en-US" sz="1800" dirty="0" smtClean="0">
                <a:solidFill>
                  <a:schemeClr val="tx2"/>
                </a:solidFill>
              </a:rPr>
              <a:t>2) Clear spatial extension – only a small fraction of the emission above ~300 MeV is point-like</a:t>
            </a:r>
          </a:p>
          <a:p>
            <a:pPr marL="36576" indent="0">
              <a:buNone/>
            </a:pPr>
            <a:endParaRPr lang="en-US" sz="8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2" name="Picture 11"/>
          <p:cNvPicPr>
            <a:picLocks noChangeAspect="1"/>
          </p:cNvPicPr>
          <p:nvPr/>
        </p:nvPicPr>
        <p:blipFill>
          <a:blip r:embed="rId2"/>
          <a:stretch>
            <a:fillRect/>
          </a:stretch>
        </p:blipFill>
        <p:spPr>
          <a:xfrm>
            <a:off x="4648200" y="1478320"/>
            <a:ext cx="4071938" cy="2667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3"/>
          <a:stretch>
            <a:fillRect/>
          </a:stretch>
        </p:blipFill>
        <p:spPr>
          <a:xfrm>
            <a:off x="3348038" y="3078520"/>
            <a:ext cx="4119562" cy="269398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976239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Characteristics of the Observed Gamma Ray Residual</a:t>
            </a:r>
            <a:endParaRPr lang="en-US" dirty="0">
              <a:solidFill>
                <a:schemeClr val="tx2"/>
              </a:solidFill>
            </a:endParaRPr>
          </a:p>
        </p:txBody>
      </p:sp>
      <p:sp>
        <p:nvSpPr>
          <p:cNvPr id="3" name="Content Placeholder 2"/>
          <p:cNvSpPr>
            <a:spLocks noGrp="1"/>
          </p:cNvSpPr>
          <p:nvPr>
            <p:ph idx="1"/>
          </p:nvPr>
        </p:nvSpPr>
        <p:spPr>
          <a:xfrm>
            <a:off x="72789" y="1491221"/>
            <a:ext cx="3481559" cy="5845295"/>
          </a:xfrm>
        </p:spPr>
        <p:txBody>
          <a:bodyPr>
            <a:normAutofit/>
          </a:bodyPr>
          <a:lstStyle/>
          <a:p>
            <a:pPr marL="36576" indent="0">
              <a:buNone/>
            </a:pPr>
            <a:r>
              <a:rPr lang="en-US" sz="1800" dirty="0" smtClean="0">
                <a:solidFill>
                  <a:schemeClr val="tx2"/>
                </a:solidFill>
              </a:rPr>
              <a:t>1) The spectrum peaks between ~300 MeV and ~10 </a:t>
            </a:r>
            <a:r>
              <a:rPr lang="en-US" sz="1800" dirty="0" err="1" smtClean="0">
                <a:solidFill>
                  <a:schemeClr val="tx2"/>
                </a:solidFill>
              </a:rPr>
              <a:t>GeV</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r>
              <a:rPr lang="en-US" sz="1800" dirty="0" smtClean="0">
                <a:solidFill>
                  <a:schemeClr val="tx2"/>
                </a:solidFill>
              </a:rPr>
              <a:t>2) Clear spatial extension – only a small fraction of the emission above ~300 MeV is point-like</a:t>
            </a:r>
          </a:p>
          <a:p>
            <a:pPr marL="36576" indent="0">
              <a:buNone/>
            </a:pPr>
            <a:endParaRPr lang="en-US" sz="800" dirty="0" smtClean="0">
              <a:solidFill>
                <a:schemeClr val="tx2"/>
              </a:solidFill>
            </a:endParaRPr>
          </a:p>
          <a:p>
            <a:pPr marL="36576" indent="0">
              <a:buNone/>
            </a:pPr>
            <a:r>
              <a:rPr lang="en-US" sz="1900" dirty="0" smtClean="0">
                <a:solidFill>
                  <a:schemeClr val="tx2"/>
                </a:solidFill>
              </a:rPr>
              <a:t>3) Good </a:t>
            </a:r>
            <a:r>
              <a:rPr lang="en-US" sz="1900" dirty="0">
                <a:solidFill>
                  <a:schemeClr val="tx2"/>
                </a:solidFill>
              </a:rPr>
              <a:t>agreement is found between our analysis and those of other groups           </a:t>
            </a:r>
            <a:r>
              <a:rPr lang="en-US" sz="1700" dirty="0">
                <a:solidFill>
                  <a:schemeClr val="tx2"/>
                </a:solidFill>
              </a:rPr>
              <a:t>(see the recent analysis by     </a:t>
            </a:r>
            <a:r>
              <a:rPr lang="en-US" sz="1700" dirty="0" err="1">
                <a:solidFill>
                  <a:schemeClr val="tx2"/>
                </a:solidFill>
              </a:rPr>
              <a:t>Abazajian</a:t>
            </a:r>
            <a:r>
              <a:rPr lang="en-US" sz="1700" dirty="0">
                <a:solidFill>
                  <a:schemeClr val="tx2"/>
                </a:solidFill>
              </a:rPr>
              <a:t> and </a:t>
            </a:r>
            <a:r>
              <a:rPr lang="en-US" sz="1700" dirty="0" err="1">
                <a:solidFill>
                  <a:schemeClr val="tx2"/>
                </a:solidFill>
              </a:rPr>
              <a:t>Kaplinghat</a:t>
            </a:r>
            <a:r>
              <a:rPr lang="en-US" sz="1700" dirty="0">
                <a:solidFill>
                  <a:schemeClr val="tx2"/>
                </a:solidFill>
              </a:rPr>
              <a:t>,           for example)</a:t>
            </a:r>
          </a:p>
          <a:p>
            <a:pPr marL="36576" indent="0">
              <a:buNone/>
            </a:pPr>
            <a:r>
              <a:rPr lang="en-US" sz="1900" dirty="0">
                <a:solidFill>
                  <a:schemeClr val="tx2"/>
                </a:solidFill>
              </a:rPr>
              <a:t> </a:t>
            </a:r>
          </a:p>
          <a:p>
            <a:pPr marL="36576" indent="0">
              <a:buNone/>
            </a:pPr>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66384"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2" name="Picture 11"/>
          <p:cNvPicPr>
            <a:picLocks noChangeAspect="1"/>
          </p:cNvPicPr>
          <p:nvPr/>
        </p:nvPicPr>
        <p:blipFill>
          <a:blip r:embed="rId2"/>
          <a:stretch>
            <a:fillRect/>
          </a:stretch>
        </p:blipFill>
        <p:spPr>
          <a:xfrm>
            <a:off x="4648200" y="1478320"/>
            <a:ext cx="4071938" cy="2667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3"/>
          <a:stretch>
            <a:fillRect/>
          </a:stretch>
        </p:blipFill>
        <p:spPr>
          <a:xfrm>
            <a:off x="3348038" y="3078520"/>
            <a:ext cx="4119562" cy="269398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4953000" y="3916720"/>
            <a:ext cx="4038600" cy="261937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340581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7540</TotalTime>
  <Words>4926</Words>
  <Application>Microsoft Macintosh PowerPoint</Application>
  <PresentationFormat>On-screen Show (4:3)</PresentationFormat>
  <Paragraphs>1212</Paragraphs>
  <Slides>60</Slides>
  <Notes>17</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Technic</vt:lpstr>
      <vt:lpstr>Gamma rays from dark matter in the Galactic center   and IN The inner galaxy</vt:lpstr>
      <vt:lpstr>Dark Matter in The Galactic Center</vt:lpstr>
      <vt:lpstr>Our Simple (but effective) Approach  to the Galactic Center</vt:lpstr>
      <vt:lpstr>Our Simple (but effective) Approach  to the Galactic Center</vt:lpstr>
      <vt:lpstr>Our Simple (but effective) Approach  to the Galactic Center</vt:lpstr>
      <vt:lpstr>Our Simple (but effective) Approach  to the Galactic Center</vt:lpstr>
      <vt:lpstr>Characteristics of the Observed Gamma Ray Residual</vt:lpstr>
      <vt:lpstr>Characteristics of the Observed Gamma Ray Residual</vt:lpstr>
      <vt:lpstr>Characteristics of the Observed Gamma Ray Residual</vt:lpstr>
      <vt:lpstr>The Dark Matter Interpretation</vt:lpstr>
      <vt:lpstr>PowerPoint Presentation</vt:lpstr>
      <vt:lpstr>PowerPoint Presentation</vt:lpstr>
      <vt:lpstr>PowerPoint Presentation</vt:lpstr>
      <vt:lpstr>PowerPoint Presentation</vt:lpstr>
      <vt:lpstr>Pulsar Basics</vt:lpstr>
      <vt:lpstr>Pulsar Basics</vt:lpstr>
      <vt:lpstr>Pulsar Basics</vt:lpstr>
      <vt:lpstr>Pulsar Basics</vt:lpstr>
      <vt:lpstr>Millisecond Pulsars as the Source of the Galactic Center Signal?</vt:lpstr>
      <vt:lpstr>Millisecond Pulsars as the Source of the Galactic Center Signal?</vt:lpstr>
      <vt:lpstr>Millisecond Pulsars as the Source of the Galactic Center Signal?</vt:lpstr>
      <vt:lpstr>Gamma Ray Observations of Millisecond Pulsars</vt:lpstr>
      <vt:lpstr>Gamma Ray Observations of Millisecond Pulsars</vt:lpstr>
      <vt:lpstr>Gamma Ray Observations of Millisecond Pulsars</vt:lpstr>
      <vt:lpstr>Gamma Ray Observations of Millisecond Pulsars</vt:lpstr>
      <vt:lpstr>PowerPoint Presentation</vt:lpstr>
      <vt:lpstr>PowerPoint Presentation</vt:lpstr>
      <vt:lpstr>PowerPoint Presentation</vt:lpstr>
      <vt:lpstr>PowerPoint Presentation</vt:lpstr>
      <vt:lpstr>PowerPoint Presentation</vt:lpstr>
      <vt:lpstr>The Fermi Bubbles and Synchrotron Haze</vt:lpstr>
      <vt:lpstr>Annihilation Products in the Fermi Bubbles?</vt:lpstr>
      <vt:lpstr>Spectral Analysis of the Fermi Bubbles</vt:lpstr>
      <vt:lpstr>Spectral Analysis of the Fermi Bubbles</vt:lpstr>
      <vt:lpstr>Spectral Analysis of the Fermi Bubbles</vt:lpstr>
      <vt:lpstr>The Bubbles At High Latitudes</vt:lpstr>
      <vt:lpstr>The Bubbles At High Latitudes</vt:lpstr>
      <vt:lpstr>The Bubbles At Low Latitudes</vt:lpstr>
      <vt:lpstr>Annihilation Products in the Fermi Bubbles?</vt:lpstr>
      <vt:lpstr>Annihilation Products in the Fermi Bubbles?</vt:lpstr>
      <vt:lpstr>Cross-Checks, Tests, and Questions</vt:lpstr>
      <vt:lpstr>Cross-Checks, Tests, and Questions</vt:lpstr>
      <vt:lpstr>Cross-Checks, Tests, and Questions</vt:lpstr>
      <vt:lpstr>Cross-Checks, Tests, and Questions</vt:lpstr>
      <vt:lpstr>Residuals </vt:lpstr>
      <vt:lpstr>Residuals </vt:lpstr>
      <vt:lpstr>Residuals </vt:lpstr>
      <vt:lpstr>Cross-Checks, Tests, and Questions</vt:lpstr>
      <vt:lpstr>Cross-Checks, Tests, and Questions</vt:lpstr>
      <vt:lpstr>Cross-Checks, Tests, and Questions</vt:lpstr>
      <vt:lpstr>PowerPoint Presentation</vt:lpstr>
      <vt:lpstr>PowerPoint Presentation</vt:lpstr>
      <vt:lpstr>PowerPoint Presentation</vt:lpstr>
      <vt:lpstr>PowerPoint Presentation</vt:lpstr>
      <vt:lpstr>PowerPoint Presentation</vt:lpstr>
      <vt:lpstr>PowerPoint Presentation</vt:lpstr>
      <vt:lpstr>What kind of WIMP might these experiments be observing? </vt:lpstr>
      <vt:lpstr>Three Simple Model Building Options </vt:lpstr>
      <vt:lpstr>PowerPoint Presentation</vt:lpstr>
      <vt:lpstr>PowerPoint Presentation</vt:lpstr>
    </vt:vector>
  </TitlesOfParts>
  <Company>Fermi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Searching for dark matter in the Discovery Age</dc:title>
  <dc:creator>Dan Hooper</dc:creator>
  <cp:lastModifiedBy>Dan Hooper</cp:lastModifiedBy>
  <cp:revision>217</cp:revision>
  <dcterms:created xsi:type="dcterms:W3CDTF">2012-02-23T03:31:27Z</dcterms:created>
  <dcterms:modified xsi:type="dcterms:W3CDTF">2013-04-15T16:36:38Z</dcterms:modified>
</cp:coreProperties>
</file>