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8"/>
  </p:notesMasterIdLst>
  <p:sldIdLst>
    <p:sldId id="256" r:id="rId2"/>
    <p:sldId id="268" r:id="rId3"/>
    <p:sldId id="274" r:id="rId4"/>
    <p:sldId id="269" r:id="rId5"/>
    <p:sldId id="270" r:id="rId6"/>
    <p:sldId id="271" r:id="rId7"/>
    <p:sldId id="285" r:id="rId8"/>
    <p:sldId id="272" r:id="rId9"/>
    <p:sldId id="280" r:id="rId10"/>
    <p:sldId id="281" r:id="rId11"/>
    <p:sldId id="257" r:id="rId12"/>
    <p:sldId id="283" r:id="rId13"/>
    <p:sldId id="267" r:id="rId14"/>
    <p:sldId id="273" r:id="rId15"/>
    <p:sldId id="275" r:id="rId16"/>
    <p:sldId id="277" r:id="rId17"/>
    <p:sldId id="286" r:id="rId18"/>
    <p:sldId id="276" r:id="rId19"/>
    <p:sldId id="279" r:id="rId20"/>
    <p:sldId id="263" r:id="rId21"/>
    <p:sldId id="262" r:id="rId22"/>
    <p:sldId id="287" r:id="rId23"/>
    <p:sldId id="278" r:id="rId24"/>
    <p:sldId id="289" r:id="rId25"/>
    <p:sldId id="290"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76"/>
    <p:restoredTop sz="76667"/>
  </p:normalViewPr>
  <p:slideViewPr>
    <p:cSldViewPr snapToGrid="0" snapToObjects="1">
      <p:cViewPr>
        <p:scale>
          <a:sx n="90" d="100"/>
          <a:sy n="90" d="100"/>
        </p:scale>
        <p:origin x="-144"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B0605-0F69-0B4E-BCF0-F3E096103FE3}" type="datetimeFigureOut">
              <a:rPr lang="en-US" smtClean="0"/>
              <a:t>7/31/17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BA7EB-4DEC-CC41-B6CC-AE70ED3A8430}" type="slidenum">
              <a:rPr lang="en-US" smtClean="0"/>
              <a:t>‹#›</a:t>
            </a:fld>
            <a:endParaRPr lang="en-US"/>
          </a:p>
        </p:txBody>
      </p:sp>
    </p:spTree>
    <p:extLst>
      <p:ext uri="{BB962C8B-B14F-4D97-AF65-F5344CB8AC3E}">
        <p14:creationId xmlns:p14="http://schemas.microsoft.com/office/powerpoint/2010/main" val="1500229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3</a:t>
            </a:fld>
            <a:endParaRPr lang="en-US"/>
          </a:p>
        </p:txBody>
      </p:sp>
    </p:spTree>
    <p:extLst>
      <p:ext uri="{BB962C8B-B14F-4D97-AF65-F5344CB8AC3E}">
        <p14:creationId xmlns:p14="http://schemas.microsoft.com/office/powerpoint/2010/main" val="2115384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1EBA7EB-4DEC-CC41-B6CC-AE70ED3A8430}" type="slidenum">
              <a:rPr lang="en-US" smtClean="0"/>
              <a:t>16</a:t>
            </a:fld>
            <a:endParaRPr lang="en-US"/>
          </a:p>
        </p:txBody>
      </p:sp>
    </p:spTree>
    <p:extLst>
      <p:ext uri="{BB962C8B-B14F-4D97-AF65-F5344CB8AC3E}">
        <p14:creationId xmlns:p14="http://schemas.microsoft.com/office/powerpoint/2010/main" val="505787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1EBA7EB-4DEC-CC41-B6CC-AE70ED3A8430}" type="slidenum">
              <a:rPr lang="en-US" smtClean="0"/>
              <a:t>17</a:t>
            </a:fld>
            <a:endParaRPr lang="en-US"/>
          </a:p>
        </p:txBody>
      </p:sp>
    </p:spTree>
    <p:extLst>
      <p:ext uri="{BB962C8B-B14F-4D97-AF65-F5344CB8AC3E}">
        <p14:creationId xmlns:p14="http://schemas.microsoft.com/office/powerpoint/2010/main" val="1817285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18</a:t>
            </a:fld>
            <a:endParaRPr lang="en-US"/>
          </a:p>
        </p:txBody>
      </p:sp>
    </p:spTree>
    <p:extLst>
      <p:ext uri="{BB962C8B-B14F-4D97-AF65-F5344CB8AC3E}">
        <p14:creationId xmlns:p14="http://schemas.microsoft.com/office/powerpoint/2010/main" val="754547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19</a:t>
            </a:fld>
            <a:endParaRPr lang="en-US"/>
          </a:p>
        </p:txBody>
      </p:sp>
    </p:spTree>
    <p:extLst>
      <p:ext uri="{BB962C8B-B14F-4D97-AF65-F5344CB8AC3E}">
        <p14:creationId xmlns:p14="http://schemas.microsoft.com/office/powerpoint/2010/main" val="1362450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ICA-AROMA motion-related</a:t>
            </a:r>
            <a:r>
              <a:rPr lang="en-US" baseline="0" dirty="0" smtClean="0"/>
              <a:t> criteria: </a:t>
            </a:r>
            <a:r>
              <a:rPr lang="en-US" sz="1200" kern="1200" dirty="0" smtClean="0">
                <a:solidFill>
                  <a:schemeClr val="tx1"/>
                </a:solidFill>
                <a:effectLst/>
                <a:latin typeface="+mn-lt"/>
                <a:ea typeface="+mn-ea"/>
                <a:cs typeface="+mn-cs"/>
              </a:rPr>
              <a:t>(1) more than 10% of IC voxels were located within CSF; (2) IC time series contained more than 35% high-frequency content, where high-frequency is defined as a fraction of the Nyquist frequency at which higher frequencies explain 50% of the total power between 0.01 Hz and the Nyquist frequency; and (3) ICs exceed a decision boundary from a two-dimensional linear discriminant analysis (LDA) classifier. For the classifier, a two-dimensional feature space was defined using (1) the proportion of IC voxels that overlapped the edges of the brain; and (2) the maximum absolute correlation between the IC time series and parameters in an expanded head motion model, which included 72 motion realignment parameters comprising the same as those in our 24HMP model plus 24 parameters from a single time-point back and forward. </a:t>
            </a:r>
            <a:r>
              <a:rPr lang="en-US" sz="1200" kern="1200" dirty="0" err="1" smtClean="0">
                <a:solidFill>
                  <a:schemeClr val="tx1"/>
                </a:solidFill>
                <a:effectLst/>
                <a:latin typeface="+mn-lt"/>
                <a:ea typeface="+mn-ea"/>
                <a:cs typeface="+mn-cs"/>
              </a:rPr>
              <a:t>Pruim</a:t>
            </a:r>
            <a:r>
              <a:rPr lang="en-US" sz="1200" kern="1200" dirty="0" smtClean="0">
                <a:solidFill>
                  <a:schemeClr val="tx1"/>
                </a:solidFill>
                <a:effectLst/>
                <a:latin typeface="+mn-lt"/>
                <a:ea typeface="+mn-ea"/>
                <a:cs typeface="+mn-cs"/>
              </a:rPr>
              <a:t> then defined a hyperplane using an LDA classifier trained on manually labelled ICs (labelled as either ‘Motion’, ‘Resting State Network’, or ‘Other’) from 30 </a:t>
            </a:r>
            <a:r>
              <a:rPr lang="en-US" sz="1200" kern="1200" dirty="0" err="1" smtClean="0">
                <a:solidFill>
                  <a:schemeClr val="tx1"/>
                </a:solidFill>
                <a:effectLst/>
                <a:latin typeface="+mn-lt"/>
                <a:ea typeface="+mn-ea"/>
                <a:cs typeface="+mn-cs"/>
              </a:rPr>
              <a:t>rs</a:t>
            </a:r>
            <a:r>
              <a:rPr lang="en-US" sz="1200" kern="1200" dirty="0" smtClean="0">
                <a:solidFill>
                  <a:schemeClr val="tx1"/>
                </a:solidFill>
                <a:effectLst/>
                <a:latin typeface="+mn-lt"/>
                <a:ea typeface="+mn-ea"/>
                <a:cs typeface="+mn-cs"/>
              </a:rPr>
              <a:t>-fMRI datasets. </a:t>
            </a:r>
            <a:endParaRPr lang="en-US" dirty="0" smtClean="0"/>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21</a:t>
            </a:fld>
            <a:endParaRPr lang="en-US"/>
          </a:p>
        </p:txBody>
      </p:sp>
    </p:spTree>
    <p:extLst>
      <p:ext uri="{BB962C8B-B14F-4D97-AF65-F5344CB8AC3E}">
        <p14:creationId xmlns:p14="http://schemas.microsoft.com/office/powerpoint/2010/main" val="428505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23</a:t>
            </a:fld>
            <a:endParaRPr lang="en-US"/>
          </a:p>
        </p:txBody>
      </p:sp>
    </p:spTree>
    <p:extLst>
      <p:ext uri="{BB962C8B-B14F-4D97-AF65-F5344CB8AC3E}">
        <p14:creationId xmlns:p14="http://schemas.microsoft.com/office/powerpoint/2010/main" val="16892772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24</a:t>
            </a:fld>
            <a:endParaRPr lang="en-US"/>
          </a:p>
        </p:txBody>
      </p:sp>
    </p:spTree>
    <p:extLst>
      <p:ext uri="{BB962C8B-B14F-4D97-AF65-F5344CB8AC3E}">
        <p14:creationId xmlns:p14="http://schemas.microsoft.com/office/powerpoint/2010/main" val="20926122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25</a:t>
            </a:fld>
            <a:endParaRPr lang="en-US"/>
          </a:p>
        </p:txBody>
      </p:sp>
    </p:spTree>
    <p:extLst>
      <p:ext uri="{BB962C8B-B14F-4D97-AF65-F5344CB8AC3E}">
        <p14:creationId xmlns:p14="http://schemas.microsoft.com/office/powerpoint/2010/main" val="1708253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-Why four vs different number of volumes removed? </a:t>
            </a:r>
          </a:p>
          <a:p>
            <a:endParaRPr lang="en-US" baseline="0" dirty="0" smtClean="0"/>
          </a:p>
          <a:p>
            <a:r>
              <a:rPr lang="en-US" baseline="0" dirty="0" smtClean="0"/>
              <a:t>Two-pass: get the benefit of the first volume (directly after anatomical scan or in general minimal movement since early in the scan) and also using an average volume (contains more volume and all volumes are more or less similarly different to it- but could be built from unaligned volumes) </a:t>
            </a:r>
          </a:p>
          <a:p>
            <a:r>
              <a:rPr lang="en-US" baseline="0" dirty="0" smtClean="0"/>
              <a:t>Rigid body= each image can be moved but not distorted to best align with all the other images</a:t>
            </a:r>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7</a:t>
            </a:fld>
            <a:endParaRPr lang="en-US"/>
          </a:p>
        </p:txBody>
      </p:sp>
    </p:spTree>
    <p:extLst>
      <p:ext uri="{BB962C8B-B14F-4D97-AF65-F5344CB8AC3E}">
        <p14:creationId xmlns:p14="http://schemas.microsoft.com/office/powerpoint/2010/main" val="35249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8</a:t>
            </a:fld>
            <a:endParaRPr lang="en-US"/>
          </a:p>
        </p:txBody>
      </p:sp>
    </p:spTree>
    <p:extLst>
      <p:ext uri="{BB962C8B-B14F-4D97-AF65-F5344CB8AC3E}">
        <p14:creationId xmlns:p14="http://schemas.microsoft.com/office/powerpoint/2010/main" val="188676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Van </a:t>
            </a:r>
            <a:r>
              <a:rPr lang="en-US" dirty="0" err="1" smtClean="0"/>
              <a:t>Dijk</a:t>
            </a:r>
            <a:r>
              <a:rPr lang="en-US" dirty="0" smtClean="0"/>
              <a:t>: Root mean square </a:t>
            </a:r>
            <a:r>
              <a:rPr lang="en-US" dirty="0" err="1" smtClean="0"/>
              <a:t>derivs</a:t>
            </a:r>
            <a:r>
              <a:rPr lang="en-US" dirty="0" smtClean="0"/>
              <a:t> of the translational realignment</a:t>
            </a:r>
          </a:p>
          <a:p>
            <a:r>
              <a:rPr lang="en-US" dirty="0" smtClean="0"/>
              <a:t>Power:</a:t>
            </a:r>
            <a:r>
              <a:rPr lang="en-US" baseline="0" dirty="0" smtClean="0"/>
              <a:t> summed absolute values of the </a:t>
            </a:r>
            <a:r>
              <a:rPr lang="en-US" baseline="0" dirty="0" err="1" smtClean="0"/>
              <a:t>derivs</a:t>
            </a:r>
            <a:r>
              <a:rPr lang="en-US" baseline="0" dirty="0" smtClean="0"/>
              <a:t> of the translational and rotational realignment estimates (after converting rotational estimates to displacement at 50 mm)</a:t>
            </a:r>
          </a:p>
          <a:p>
            <a:r>
              <a:rPr lang="en-US" baseline="0" dirty="0" err="1" smtClean="0"/>
              <a:t>Jenksinon</a:t>
            </a:r>
            <a:r>
              <a:rPr lang="en-US" baseline="0" dirty="0" smtClean="0"/>
              <a:t>: root mean squared volume to volume displacement of all voxels measured from 6 head motion parameters; threshold if FD &gt; .25 mm</a:t>
            </a:r>
          </a:p>
          <a:p>
            <a:endParaRPr lang="en-US" baseline="0" dirty="0" smtClean="0"/>
          </a:p>
          <a:p>
            <a:r>
              <a:rPr lang="en-US" baseline="0" dirty="0" smtClean="0"/>
              <a:t>-FD(Power) has values almost twice of FD(</a:t>
            </a:r>
            <a:r>
              <a:rPr lang="en-US" baseline="0" dirty="0" err="1" smtClean="0"/>
              <a:t>Jenk</a:t>
            </a:r>
            <a:r>
              <a:rPr lang="en-US" baseline="0" dirty="0" smtClean="0"/>
              <a:t>), and FD(</a:t>
            </a:r>
            <a:r>
              <a:rPr lang="en-US" baseline="0" dirty="0" err="1" smtClean="0"/>
              <a:t>Jenk</a:t>
            </a:r>
            <a:r>
              <a:rPr lang="en-US" baseline="0" dirty="0" smtClean="0"/>
              <a:t>) has almost twice of FD(</a:t>
            </a:r>
            <a:r>
              <a:rPr lang="en-US" baseline="0" dirty="0" err="1" smtClean="0"/>
              <a:t>VanDijk</a:t>
            </a:r>
            <a:r>
              <a:rPr lang="en-US" baseline="0" dirty="0" smtClean="0"/>
              <a:t>)</a:t>
            </a:r>
          </a:p>
          <a:p>
            <a:r>
              <a:rPr lang="en-US" baseline="0" dirty="0" smtClean="0"/>
              <a:t>-also depends on TR- determines how rapidly movements will be sampled and subdivided </a:t>
            </a:r>
          </a:p>
        </p:txBody>
      </p:sp>
      <p:sp>
        <p:nvSpPr>
          <p:cNvPr id="4" name="Slide Number Placeholder 3"/>
          <p:cNvSpPr>
            <a:spLocks noGrp="1"/>
          </p:cNvSpPr>
          <p:nvPr>
            <p:ph type="sldNum" sz="quarter" idx="10"/>
          </p:nvPr>
        </p:nvSpPr>
        <p:spPr/>
        <p:txBody>
          <a:bodyPr/>
          <a:lstStyle/>
          <a:p>
            <a:fld id="{E1EBA7EB-4DEC-CC41-B6CC-AE70ED3A8430}" type="slidenum">
              <a:rPr lang="en-US" smtClean="0"/>
              <a:t>9</a:t>
            </a:fld>
            <a:endParaRPr lang="en-US"/>
          </a:p>
        </p:txBody>
      </p:sp>
    </p:spTree>
    <p:extLst>
      <p:ext uri="{BB962C8B-B14F-4D97-AF65-F5344CB8AC3E}">
        <p14:creationId xmlns:p14="http://schemas.microsoft.com/office/powerpoint/2010/main" val="89859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10</a:t>
            </a:fld>
            <a:endParaRPr lang="en-US"/>
          </a:p>
        </p:txBody>
      </p:sp>
    </p:spTree>
    <p:extLst>
      <p:ext uri="{BB962C8B-B14F-4D97-AF65-F5344CB8AC3E}">
        <p14:creationId xmlns:p14="http://schemas.microsoft.com/office/powerpoint/2010/main" val="497045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 parameter:</a:t>
            </a:r>
            <a:r>
              <a:rPr lang="en-US" baseline="0" dirty="0" smtClean="0"/>
              <a:t> use from realignment</a:t>
            </a:r>
          </a:p>
          <a:p>
            <a:r>
              <a:rPr lang="en-US" baseline="0" dirty="0" smtClean="0"/>
              <a:t>	-translational axes x, y, z and rotational axes of pitch, roll, yaw are the basics; can also include temporal derivatives of each parameter (first-order backwards differences in head motion= 12 P) or these plus squares of both original and derivative time series (24) </a:t>
            </a:r>
            <a:endParaRPr lang="en-US" dirty="0" smtClean="0"/>
          </a:p>
          <a:p>
            <a:r>
              <a:rPr lang="en-US" dirty="0" err="1" smtClean="0"/>
              <a:t>CompCor</a:t>
            </a:r>
            <a:r>
              <a:rPr lang="en-US" dirty="0" smtClean="0"/>
              <a:t>:</a:t>
            </a:r>
            <a:r>
              <a:rPr lang="en-US" baseline="0" dirty="0" smtClean="0"/>
              <a:t> BOLD time series from voxels presumed to sample non-neuronal physio are summarized as temporal principal components and entered as nuisance parameters in linear regression</a:t>
            </a:r>
          </a:p>
          <a:p>
            <a:r>
              <a:rPr lang="en-US" baseline="0" dirty="0" smtClean="0"/>
              <a:t>	anatomical: noise related PC from WM and CSF voxel time course</a:t>
            </a:r>
          </a:p>
          <a:p>
            <a:r>
              <a:rPr lang="en-US" baseline="0" dirty="0" smtClean="0"/>
              <a:t>	-can do 5 leading PCs for each tissue (typical) or number that explains at least 50% of variance for each tissue- so amount would depend on subject; the latter has outperformed the former but also could cost a lot of </a:t>
            </a:r>
            <a:r>
              <a:rPr lang="en-US" baseline="0" dirty="0" err="1" smtClean="0"/>
              <a:t>tdOf</a:t>
            </a:r>
            <a:endParaRPr lang="en-US" baseline="0" dirty="0" smtClean="0"/>
          </a:p>
          <a:p>
            <a:r>
              <a:rPr lang="en-US" baseline="0" dirty="0" smtClean="0"/>
              <a:t>-automated selection of noise-related from spatial ICA</a:t>
            </a:r>
          </a:p>
          <a:p>
            <a:r>
              <a:rPr lang="en-US" baseline="0" dirty="0" smtClean="0"/>
              <a:t>	-Fix: select based on matches to a manually curated training set of noise components</a:t>
            </a:r>
          </a:p>
          <a:p>
            <a:r>
              <a:rPr lang="en-US" baseline="0" dirty="0" smtClean="0"/>
              <a:t>-AROMA: no straining set, automatic detection according to set of a priori criteria</a:t>
            </a:r>
            <a:endParaRPr lang="en-US" dirty="0" smtClean="0"/>
          </a:p>
          <a:p>
            <a:r>
              <a:rPr lang="en-US" dirty="0" smtClean="0"/>
              <a:t>Scrubbing: removing volumes</a:t>
            </a:r>
            <a:r>
              <a:rPr lang="en-US" baseline="0" dirty="0" smtClean="0"/>
              <a:t> for which FD exceeds pre-determined threshold;</a:t>
            </a:r>
          </a:p>
          <a:p>
            <a:r>
              <a:rPr lang="en-US" baseline="0" dirty="0" smtClean="0"/>
              <a:t>Adjacent volumes also optionally removed since large FDs can affect BOLD signal in later TP</a:t>
            </a:r>
          </a:p>
          <a:p>
            <a:r>
              <a:rPr lang="en-US" baseline="0" dirty="0" smtClean="0"/>
              <a:t>Spike regression: modeling influence of contaminated TP using separate delta functions, one for each </a:t>
            </a:r>
            <a:r>
              <a:rPr lang="en-US" baseline="0" dirty="0" smtClean="0"/>
              <a:t>contaminated </a:t>
            </a:r>
            <a:r>
              <a:rPr lang="en-US" baseline="0" dirty="0" smtClean="0"/>
              <a:t>TP, and removing effects via a linear </a:t>
            </a:r>
            <a:r>
              <a:rPr lang="en-US" baseline="0" dirty="0" smtClean="0"/>
              <a:t>regression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Despiking</a:t>
            </a:r>
            <a:r>
              <a:rPr lang="en-US" baseline="0" dirty="0" smtClean="0"/>
              <a:t>: </a:t>
            </a:r>
            <a:r>
              <a:rPr lang="en-US" dirty="0" smtClean="0"/>
              <a:t>Unsupervised method detects non-stationary events, caused by movement, as chains of scale invariant maximal or minimal wavelet coefficients, and </a:t>
            </a:r>
            <a:r>
              <a:rPr lang="en-US" dirty="0" err="1" smtClean="0"/>
              <a:t>despikes</a:t>
            </a:r>
            <a:r>
              <a:rPr lang="en-US" dirty="0" smtClean="0"/>
              <a:t> these from voxel time series;</a:t>
            </a:r>
            <a:r>
              <a:rPr lang="en-US" baseline="0" dirty="0" smtClean="0"/>
              <a:t> </a:t>
            </a:r>
            <a:r>
              <a:rPr lang="en-US" sz="1200" kern="1200" dirty="0" smtClean="0">
                <a:solidFill>
                  <a:schemeClr val="tx1"/>
                </a:solidFill>
                <a:effectLst/>
                <a:latin typeface="+mn-lt"/>
                <a:ea typeface="+mn-ea"/>
                <a:cs typeface="+mn-cs"/>
              </a:rPr>
              <a:t>decomposes voxel signals into wavelet space, identifies trains of “bad” high-amplitude wavelets that likely reflect motion artifact, and reconstitutes </a:t>
            </a:r>
            <a:r>
              <a:rPr lang="en-US" sz="1200" kern="1200" dirty="0" err="1" smtClean="0">
                <a:solidFill>
                  <a:schemeClr val="tx1"/>
                </a:solidFill>
                <a:effectLst/>
                <a:latin typeface="+mn-lt"/>
                <a:ea typeface="+mn-ea"/>
                <a:cs typeface="+mn-cs"/>
              </a:rPr>
              <a:t>denoised</a:t>
            </a:r>
            <a:r>
              <a:rPr lang="en-US" sz="1200" kern="1200" dirty="0" smtClean="0">
                <a:solidFill>
                  <a:schemeClr val="tx1"/>
                </a:solidFill>
                <a:effectLst/>
                <a:latin typeface="+mn-lt"/>
                <a:ea typeface="+mn-ea"/>
                <a:cs typeface="+mn-cs"/>
              </a:rPr>
              <a:t> voxel signals from the “good” wavelets *not clear if motion artifacts are fully</a:t>
            </a:r>
            <a:r>
              <a:rPr lang="en-US" sz="1200" kern="1200" baseline="0" dirty="0" smtClean="0">
                <a:solidFill>
                  <a:schemeClr val="tx1"/>
                </a:solidFill>
                <a:effectLst/>
                <a:latin typeface="+mn-lt"/>
                <a:ea typeface="+mn-ea"/>
                <a:cs typeface="+mn-cs"/>
              </a:rPr>
              <a:t> removed</a:t>
            </a:r>
            <a:endParaRPr lang="en-US" dirty="0" smtClean="0"/>
          </a:p>
          <a:p>
            <a:endParaRPr lang="en-US" baseline="0" dirty="0" smtClean="0"/>
          </a:p>
          <a:p>
            <a:endParaRPr lang="en-US" baseline="0" dirty="0" smtClean="0"/>
          </a:p>
          <a:p>
            <a:r>
              <a:rPr lang="en-US" baseline="0" dirty="0" smtClean="0"/>
              <a:t>For use in censoring: </a:t>
            </a:r>
          </a:p>
          <a:p>
            <a:r>
              <a:rPr lang="en-US" dirty="0" smtClean="0"/>
              <a:t>Van </a:t>
            </a:r>
            <a:r>
              <a:rPr lang="en-US" dirty="0" err="1" smtClean="0"/>
              <a:t>Dijk</a:t>
            </a:r>
            <a:r>
              <a:rPr lang="en-US" dirty="0" smtClean="0"/>
              <a:t>: Root mean square </a:t>
            </a:r>
            <a:r>
              <a:rPr lang="en-US" dirty="0" err="1" smtClean="0"/>
              <a:t>derivs</a:t>
            </a:r>
            <a:r>
              <a:rPr lang="en-US" dirty="0" smtClean="0"/>
              <a:t> of the translational realignment</a:t>
            </a:r>
          </a:p>
          <a:p>
            <a:endParaRPr lang="en-US" dirty="0" smtClean="0"/>
          </a:p>
          <a:p>
            <a:r>
              <a:rPr lang="en-US" dirty="0" smtClean="0"/>
              <a:t>In scrubbing typically use: </a:t>
            </a:r>
          </a:p>
          <a:p>
            <a:r>
              <a:rPr lang="en-US" dirty="0" smtClean="0"/>
              <a:t>Power:</a:t>
            </a:r>
            <a:r>
              <a:rPr lang="en-US" baseline="0" dirty="0" smtClean="0"/>
              <a:t> summed absolute values of the </a:t>
            </a:r>
            <a:r>
              <a:rPr lang="en-US" baseline="0" dirty="0" err="1" smtClean="0"/>
              <a:t>derivs</a:t>
            </a:r>
            <a:r>
              <a:rPr lang="en-US" baseline="0" dirty="0" smtClean="0"/>
              <a:t> of the translational and rotational realignment estimates (after converting rotational estimates to displacement at 50 mm); threshold is &gt; .2; contaminated volumes removed </a:t>
            </a:r>
          </a:p>
          <a:p>
            <a:endParaRPr lang="en-US" baseline="0" dirty="0" smtClean="0"/>
          </a:p>
          <a:p>
            <a:r>
              <a:rPr lang="en-US" baseline="0" dirty="0" smtClean="0"/>
              <a:t>In Spike Regression typically use: </a:t>
            </a:r>
          </a:p>
          <a:p>
            <a:r>
              <a:rPr lang="en-US" baseline="0" dirty="0" err="1" smtClean="0"/>
              <a:t>Jenksinon</a:t>
            </a:r>
            <a:r>
              <a:rPr lang="en-US" baseline="0" dirty="0" smtClean="0"/>
              <a:t>: root mean squared volume to volume displacement of all voxels measured from 6 head motion parameters; threshold if FD &gt; .25 mm; separate nuisance </a:t>
            </a:r>
            <a:r>
              <a:rPr lang="en-US" baseline="0" dirty="0" err="1" smtClean="0"/>
              <a:t>regressor</a:t>
            </a:r>
            <a:r>
              <a:rPr lang="en-US" baseline="0" dirty="0" smtClean="0"/>
              <a:t> generated that matches the length of BOLD time series, with value of ‘1’ at location of contaminated volume and ‘0’ elsewhere; volumes thus differ for participants </a:t>
            </a:r>
          </a:p>
          <a:p>
            <a:endParaRPr lang="en-US" baseline="0" dirty="0" smtClean="0"/>
          </a:p>
          <a:p>
            <a:endParaRPr lang="en-US" baseline="0" dirty="0" smtClean="0"/>
          </a:p>
          <a:p>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11</a:t>
            </a:fld>
            <a:endParaRPr lang="en-US"/>
          </a:p>
        </p:txBody>
      </p:sp>
    </p:spTree>
    <p:extLst>
      <p:ext uri="{BB962C8B-B14F-4D97-AF65-F5344CB8AC3E}">
        <p14:creationId xmlns:p14="http://schemas.microsoft.com/office/powerpoint/2010/main" val="332063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QC-FC values are higher for regional pairs</a:t>
            </a:r>
            <a:r>
              <a:rPr lang="en-US" baseline="0" dirty="0" smtClean="0"/>
              <a:t> separated by short distances- Pearson’s between subject specific FD (however you measured it) and FC estimates for each edge= edge specific QC-FC across entire sample; see if statistically significant at p&lt; .05 FDR corrected</a:t>
            </a:r>
          </a:p>
          <a:p>
            <a:endParaRPr lang="en-US" baseline="0" dirty="0" smtClean="0"/>
          </a:p>
          <a:p>
            <a:r>
              <a:rPr lang="en-US" baseline="0" dirty="0" smtClean="0"/>
              <a:t>QC-FC distance dependence: estimate distance between regions (can do Euclidean distance between stereotaxic coordinates of the volumetric centers of brain region pairs); for each edge, quantify association between this distance and QC-FC with Spearman’s rank correlation </a:t>
            </a:r>
            <a:r>
              <a:rPr lang="en-US" baseline="0" dirty="0" err="1" smtClean="0"/>
              <a:t>coeff</a:t>
            </a:r>
            <a:r>
              <a:rPr lang="en-US" baseline="0" dirty="0" smtClean="0"/>
              <a:t> (non-linearity sometimes occurs); then plot the correlations of each edge as function of distance metric</a:t>
            </a:r>
          </a:p>
          <a:p>
            <a:endParaRPr lang="en-US" baseline="0" dirty="0" smtClean="0"/>
          </a:p>
          <a:p>
            <a:r>
              <a:rPr lang="en-US" dirty="0" smtClean="0"/>
              <a:t>Motion-BOLD</a:t>
            </a:r>
            <a:r>
              <a:rPr lang="en-US" baseline="0" dirty="0" smtClean="0"/>
              <a:t> contrast: identifies regions showing sig motion contamination</a:t>
            </a:r>
          </a:p>
          <a:p>
            <a:endParaRPr lang="en-US" dirty="0" smtClean="0"/>
          </a:p>
          <a:p>
            <a:endParaRPr lang="en-US" dirty="0" smtClean="0"/>
          </a:p>
          <a:p>
            <a:r>
              <a:rPr lang="en-US" dirty="0" smtClean="0"/>
              <a:t>*high</a:t>
            </a:r>
            <a:r>
              <a:rPr lang="en-US" baseline="0" dirty="0" smtClean="0"/>
              <a:t> motion vs low motion contrasts (HLM): mean diff in FC b/ween HC split into high and low motion sub groups</a:t>
            </a:r>
          </a:p>
          <a:p>
            <a:endParaRPr lang="en-US" baseline="0" dirty="0" smtClean="0"/>
          </a:p>
          <a:p>
            <a:r>
              <a:rPr lang="en-US" dirty="0" smtClean="0"/>
              <a:t>No single approach has performed best</a:t>
            </a:r>
            <a:r>
              <a:rPr lang="en-US" baseline="0" dirty="0" smtClean="0"/>
              <a:t>; in general models that include expansion do better </a:t>
            </a:r>
            <a:r>
              <a:rPr lang="mr-IN" baseline="0" dirty="0" smtClean="0"/>
              <a:t>–</a:t>
            </a:r>
            <a:r>
              <a:rPr lang="en-US" baseline="0" dirty="0" smtClean="0"/>
              <a:t>on HLM and motion-bold, but reduced TRT</a:t>
            </a:r>
          </a:p>
          <a:p>
            <a:r>
              <a:rPr lang="en-US" baseline="0" dirty="0" smtClean="0"/>
              <a:t>	-that include 6 HMP and mean </a:t>
            </a:r>
            <a:r>
              <a:rPr lang="en-US" baseline="0" dirty="0" err="1" smtClean="0"/>
              <a:t>wm</a:t>
            </a:r>
            <a:r>
              <a:rPr lang="en-US" baseline="0" dirty="0" smtClean="0"/>
              <a:t>/CSF</a:t>
            </a:r>
          </a:p>
          <a:p>
            <a:r>
              <a:rPr lang="en-US" baseline="0" dirty="0" smtClean="0"/>
              <a:t>-adding volume censoring improve qc fc, distance depend, </a:t>
            </a:r>
            <a:r>
              <a:rPr lang="en-US" baseline="0" dirty="0" err="1" smtClean="0"/>
              <a:t>hlm</a:t>
            </a:r>
            <a:r>
              <a:rPr lang="en-US" baseline="0" dirty="0" smtClean="0"/>
              <a:t> contrasts and motion bold</a:t>
            </a:r>
          </a:p>
          <a:p>
            <a:r>
              <a:rPr lang="en-US" baseline="0" dirty="0" smtClean="0"/>
              <a:t>-</a:t>
            </a:r>
            <a:r>
              <a:rPr lang="en-US" baseline="0" dirty="0" err="1" smtClean="0"/>
              <a:t>gsr</a:t>
            </a:r>
            <a:r>
              <a:rPr lang="en-US" baseline="0" dirty="0" smtClean="0"/>
              <a:t> leads to improved motion bold and qc-fc but exaggerates distance dependence</a:t>
            </a:r>
          </a:p>
          <a:p>
            <a:r>
              <a:rPr lang="en-US" baseline="0" dirty="0" smtClean="0"/>
              <a:t>-expanding motion </a:t>
            </a:r>
            <a:r>
              <a:rPr lang="en-US" baseline="0" dirty="0" err="1" smtClean="0"/>
              <a:t>reg</a:t>
            </a:r>
            <a:r>
              <a:rPr lang="en-US" baseline="0" dirty="0" smtClean="0"/>
              <a:t> with </a:t>
            </a:r>
            <a:r>
              <a:rPr lang="en-US" baseline="0" dirty="0" err="1" smtClean="0"/>
              <a:t>acompcor</a:t>
            </a:r>
            <a:r>
              <a:rPr lang="en-US" baseline="0" dirty="0" smtClean="0"/>
              <a:t> reduced </a:t>
            </a:r>
            <a:r>
              <a:rPr lang="en-US" baseline="0" dirty="0" err="1" smtClean="0"/>
              <a:t>fd-dvars</a:t>
            </a:r>
            <a:r>
              <a:rPr lang="en-US" baseline="0" dirty="0" smtClean="0"/>
              <a:t> without </a:t>
            </a:r>
            <a:r>
              <a:rPr lang="en-US" baseline="0" dirty="0" err="1" smtClean="0"/>
              <a:t>gsr</a:t>
            </a:r>
            <a:r>
              <a:rPr lang="en-US" baseline="0" dirty="0" smtClean="0"/>
              <a:t> or scrubbing</a:t>
            </a:r>
          </a:p>
          <a:p>
            <a:r>
              <a:rPr lang="en-US" baseline="0" dirty="0" smtClean="0"/>
              <a:t>-</a:t>
            </a:r>
            <a:r>
              <a:rPr lang="en-US" baseline="0" dirty="0" err="1" smtClean="0"/>
              <a:t>ica</a:t>
            </a:r>
            <a:r>
              <a:rPr lang="en-US" baseline="0" dirty="0" smtClean="0"/>
              <a:t> aroma same as expanded motion </a:t>
            </a:r>
            <a:r>
              <a:rPr lang="en-US" baseline="0" dirty="0" err="1" smtClean="0"/>
              <a:t>reg</a:t>
            </a:r>
            <a:r>
              <a:rPr lang="en-US" baseline="0" dirty="0" smtClean="0"/>
              <a:t> with scrubbing, better than expanded motion with </a:t>
            </a:r>
            <a:r>
              <a:rPr lang="en-US" baseline="0" dirty="0" err="1" smtClean="0"/>
              <a:t>acompcor</a:t>
            </a:r>
            <a:r>
              <a:rPr lang="en-US" baseline="0" dirty="0" smtClean="0"/>
              <a:t> on </a:t>
            </a:r>
            <a:r>
              <a:rPr lang="en-US" baseline="0" dirty="0" err="1" smtClean="0"/>
              <a:t>hlm</a:t>
            </a:r>
            <a:r>
              <a:rPr lang="en-US" baseline="0" dirty="0" smtClean="0"/>
              <a:t> while reducing </a:t>
            </a:r>
            <a:r>
              <a:rPr lang="en-US" baseline="0" dirty="0" err="1" smtClean="0"/>
              <a:t>tdof</a:t>
            </a:r>
            <a:r>
              <a:rPr lang="en-US" baseline="0" dirty="0" smtClean="0"/>
              <a:t> loss</a:t>
            </a:r>
          </a:p>
          <a:p>
            <a:r>
              <a:rPr lang="en-US" baseline="0" dirty="0" smtClean="0"/>
              <a:t>-</a:t>
            </a:r>
            <a:r>
              <a:rPr lang="en-US" baseline="0" dirty="0" err="1" smtClean="0"/>
              <a:t>ica</a:t>
            </a:r>
            <a:r>
              <a:rPr lang="en-US" baseline="0" dirty="0" smtClean="0"/>
              <a:t> aroma and </a:t>
            </a:r>
            <a:r>
              <a:rPr lang="en-US" baseline="0" dirty="0" err="1" smtClean="0"/>
              <a:t>acompcor</a:t>
            </a:r>
            <a:r>
              <a:rPr lang="en-US" baseline="0" dirty="0" smtClean="0"/>
              <a:t> less at qc fc but had almost no qc fc distance dependence</a:t>
            </a:r>
          </a:p>
          <a:p>
            <a:r>
              <a:rPr lang="en-US" baseline="0" dirty="0" smtClean="0"/>
              <a:t>-generally trade off between modelling contributions of noise and limiting number of noise </a:t>
            </a:r>
            <a:r>
              <a:rPr lang="en-US" baseline="0" dirty="0" err="1" smtClean="0"/>
              <a:t>regressors</a:t>
            </a:r>
            <a:r>
              <a:rPr lang="en-US" baseline="0" dirty="0" smtClean="0"/>
              <a:t> to avoid overfitting and/or severe </a:t>
            </a:r>
            <a:r>
              <a:rPr lang="en-US" baseline="0" dirty="0" err="1" smtClean="0"/>
              <a:t>tDOF</a:t>
            </a:r>
            <a:r>
              <a:rPr lang="en-US" baseline="0" dirty="0" smtClean="0"/>
              <a:t>-loss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12</a:t>
            </a:fld>
            <a:endParaRPr lang="en-US"/>
          </a:p>
        </p:txBody>
      </p:sp>
    </p:spTree>
    <p:extLst>
      <p:ext uri="{BB962C8B-B14F-4D97-AF65-F5344CB8AC3E}">
        <p14:creationId xmlns:p14="http://schemas.microsoft.com/office/powerpoint/2010/main" val="551918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13</a:t>
            </a:fld>
            <a:endParaRPr lang="en-US"/>
          </a:p>
        </p:txBody>
      </p:sp>
    </p:spTree>
    <p:extLst>
      <p:ext uri="{BB962C8B-B14F-4D97-AF65-F5344CB8AC3E}">
        <p14:creationId xmlns:p14="http://schemas.microsoft.com/office/powerpoint/2010/main" val="716133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Exclusion of high-motion participants is the</a:t>
            </a:r>
            <a:r>
              <a:rPr lang="en-US" baseline="0" dirty="0" smtClean="0"/>
              <a:t> only step here that is somewhat controversial, but it should be done early on (if you’re going to do it), to avoid them impacting everyone else </a:t>
            </a:r>
          </a:p>
          <a:p>
            <a:r>
              <a:rPr lang="en-US" baseline="0" dirty="0" smtClean="0"/>
              <a:t>-Choose your threshold based on the FD calculation you use and previous literature; in my case, there’s no reason to suspect that high motion would be highly correlated except in the case of perhaps subjects with ADHD symptoms- in that case I can see if participants excluded had sig higher levels of ADHD and in that case would re-evaluate </a:t>
            </a:r>
          </a:p>
          <a:p>
            <a:r>
              <a:rPr lang="en-US" baseline="0" dirty="0" smtClean="0"/>
              <a:t>-Parkes et al 2017 found </a:t>
            </a:r>
          </a:p>
          <a:p>
            <a:endParaRPr lang="en-US" dirty="0" smtClean="0"/>
          </a:p>
          <a:p>
            <a:r>
              <a:rPr lang="en-US" dirty="0" smtClean="0"/>
              <a:t>-In other cases</a:t>
            </a:r>
            <a:r>
              <a:rPr lang="en-US" baseline="0" dirty="0" smtClean="0"/>
              <a:t> smoothing would generally come after noise correction</a:t>
            </a:r>
            <a:endParaRPr lang="en-US" dirty="0"/>
          </a:p>
        </p:txBody>
      </p:sp>
      <p:sp>
        <p:nvSpPr>
          <p:cNvPr id="4" name="Slide Number Placeholder 3"/>
          <p:cNvSpPr>
            <a:spLocks noGrp="1"/>
          </p:cNvSpPr>
          <p:nvPr>
            <p:ph type="sldNum" sz="quarter" idx="10"/>
          </p:nvPr>
        </p:nvSpPr>
        <p:spPr/>
        <p:txBody>
          <a:bodyPr/>
          <a:lstStyle/>
          <a:p>
            <a:fld id="{E1EBA7EB-4DEC-CC41-B6CC-AE70ED3A8430}" type="slidenum">
              <a:rPr lang="en-US" smtClean="0"/>
              <a:t>14</a:t>
            </a:fld>
            <a:endParaRPr lang="en-US"/>
          </a:p>
        </p:txBody>
      </p:sp>
    </p:spTree>
    <p:extLst>
      <p:ext uri="{BB962C8B-B14F-4D97-AF65-F5344CB8AC3E}">
        <p14:creationId xmlns:p14="http://schemas.microsoft.com/office/powerpoint/2010/main" val="1475026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62C49EF3-AAB0-204C-93AA-E9D1C0B2E23E}" type="datetimeFigureOut">
              <a:rPr lang="en-US" smtClean="0"/>
              <a:t>7/31/17</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6FC67974-E01B-8448-86F3-0E122FF87715}"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C49EF3-AAB0-204C-93AA-E9D1C0B2E23E}"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C49EF3-AAB0-204C-93AA-E9D1C0B2E23E}"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C49EF3-AAB0-204C-93AA-E9D1C0B2E23E}"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49EF3-AAB0-204C-93AA-E9D1C0B2E23E}" type="datetimeFigureOut">
              <a:rPr lang="en-US" smtClean="0"/>
              <a:t>7/31/17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C67974-E01B-8448-86F3-0E122FF87715}"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C49EF3-AAB0-204C-93AA-E9D1C0B2E23E}"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C49EF3-AAB0-204C-93AA-E9D1C0B2E23E}" type="datetimeFigureOut">
              <a:rPr lang="en-US" smtClean="0"/>
              <a:t>7/31/17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C49EF3-AAB0-204C-93AA-E9D1C0B2E23E}" type="datetimeFigureOut">
              <a:rPr lang="en-US" smtClean="0"/>
              <a:t>7/31/17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49EF3-AAB0-204C-93AA-E9D1C0B2E23E}" type="datetimeFigureOut">
              <a:rPr lang="en-US" smtClean="0"/>
              <a:t>7/31/17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49EF3-AAB0-204C-93AA-E9D1C0B2E23E}"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49EF3-AAB0-204C-93AA-E9D1C0B2E23E}" type="datetimeFigureOut">
              <a:rPr lang="en-US" smtClean="0"/>
              <a:t>7/31/17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C67974-E01B-8448-86F3-0E122FF8771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62C49EF3-AAB0-204C-93AA-E9D1C0B2E23E}" type="datetimeFigureOut">
              <a:rPr lang="en-US" smtClean="0"/>
              <a:t>7/31/17</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6FC67974-E01B-8448-86F3-0E122FF87715}" type="slidenum">
              <a:rPr lang="en-US" smtClean="0"/>
              <a:t>‹#›</a:t>
            </a:fld>
            <a:endParaRPr lang="en-US"/>
          </a:p>
        </p:txBody>
      </p:sp>
    </p:spTree>
    <p:extLst>
      <p:ext uri="{BB962C8B-B14F-4D97-AF65-F5344CB8AC3E}">
        <p14:creationId xmlns:p14="http://schemas.microsoft.com/office/powerpoint/2010/main" val="5374494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hyperlink" Target="http://web.mit.edu/swg/software.htm" TargetMode="External"/><Relationship Id="rId4" Type="http://schemas.openxmlformats.org/officeDocument/2006/relationships/hyperlink" Target="https://fsl.fmrib.ox.ac.uk/fsl/fslwiki" TargetMode="External"/><Relationship Id="rId1" Type="http://schemas.openxmlformats.org/officeDocument/2006/relationships/slideLayout" Target="../slideLayouts/slideLayout2.xml"/><Relationship Id="rId2" Type="http://schemas.openxmlformats.org/officeDocument/2006/relationships/hyperlink" Target="http://icatb.sourceforge.net/groupica.ht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643" y="758952"/>
            <a:ext cx="11389894" cy="4041648"/>
          </a:xfrm>
        </p:spPr>
        <p:txBody>
          <a:bodyPr>
            <a:normAutofit/>
          </a:bodyPr>
          <a:lstStyle/>
          <a:p>
            <a:r>
              <a:rPr lang="en-US" sz="5400" dirty="0" smtClean="0"/>
              <a:t>Navigating Resting State Streams: </a:t>
            </a:r>
            <a:r>
              <a:rPr lang="en-US" dirty="0" smtClean="0"/>
              <a:t/>
            </a:r>
            <a:br>
              <a:rPr lang="en-US" dirty="0" smtClean="0"/>
            </a:br>
            <a:r>
              <a:rPr lang="en-US" sz="4400" dirty="0" smtClean="0"/>
              <a:t>Making Sure You’re Up the Creek with the Right Paddle </a:t>
            </a:r>
            <a:endParaRPr lang="en-US" sz="4400" dirty="0"/>
          </a:p>
        </p:txBody>
      </p:sp>
      <p:sp>
        <p:nvSpPr>
          <p:cNvPr id="3" name="Subtitle 2"/>
          <p:cNvSpPr>
            <a:spLocks noGrp="1"/>
          </p:cNvSpPr>
          <p:nvPr>
            <p:ph type="subTitle" idx="1"/>
          </p:nvPr>
        </p:nvSpPr>
        <p:spPr>
          <a:xfrm>
            <a:off x="625643" y="4928936"/>
            <a:ext cx="9418320" cy="1691640"/>
          </a:xfrm>
        </p:spPr>
        <p:txBody>
          <a:bodyPr/>
          <a:lstStyle/>
          <a:p>
            <a:r>
              <a:rPr lang="en-US" dirty="0" smtClean="0"/>
              <a:t>8/1/17</a:t>
            </a:r>
          </a:p>
          <a:p>
            <a:r>
              <a:rPr lang="en-US" dirty="0" smtClean="0"/>
              <a:t>Hailey Dotterer &amp; </a:t>
            </a:r>
            <a:r>
              <a:rPr lang="en-US" dirty="0" err="1" smtClean="0"/>
              <a:t>NeuroInitiative</a:t>
            </a:r>
            <a:r>
              <a:rPr lang="en-US" dirty="0" smtClean="0"/>
              <a:t> </a:t>
            </a:r>
            <a:endParaRPr lang="en-US" dirty="0"/>
          </a:p>
        </p:txBody>
      </p:sp>
    </p:spTree>
    <p:extLst>
      <p:ext uri="{BB962C8B-B14F-4D97-AF65-F5344CB8AC3E}">
        <p14:creationId xmlns:p14="http://schemas.microsoft.com/office/powerpoint/2010/main" val="2097902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46586"/>
            <a:ext cx="9692640" cy="1325562"/>
          </a:xfrm>
        </p:spPr>
        <p:txBody>
          <a:bodyPr/>
          <a:lstStyle/>
          <a:p>
            <a:r>
              <a:rPr lang="en-US" dirty="0" smtClean="0"/>
              <a:t>Effects of Motion</a:t>
            </a:r>
            <a:endParaRPr lang="en-US" dirty="0"/>
          </a:p>
        </p:txBody>
      </p:sp>
      <p:sp>
        <p:nvSpPr>
          <p:cNvPr id="3" name="Content Placeholder 2"/>
          <p:cNvSpPr>
            <a:spLocks noGrp="1"/>
          </p:cNvSpPr>
          <p:nvPr>
            <p:ph idx="1"/>
          </p:nvPr>
        </p:nvSpPr>
        <p:spPr>
          <a:xfrm>
            <a:off x="1069367" y="1090865"/>
            <a:ext cx="9692640" cy="4604084"/>
          </a:xfrm>
        </p:spPr>
        <p:txBody>
          <a:bodyPr>
            <a:noAutofit/>
          </a:bodyPr>
          <a:lstStyle/>
          <a:p>
            <a:pPr lvl="1"/>
            <a:endParaRPr lang="en-US" sz="2000" dirty="0" smtClean="0"/>
          </a:p>
          <a:p>
            <a:r>
              <a:rPr lang="en-US" sz="2400" dirty="0" smtClean="0"/>
              <a:t>Three types of spurious motion variance: </a:t>
            </a:r>
          </a:p>
          <a:p>
            <a:pPr lvl="1"/>
            <a:r>
              <a:rPr lang="en-US" sz="2000" dirty="0" smtClean="0"/>
              <a:t>Increase in signal correlation between nearby voxels </a:t>
            </a:r>
          </a:p>
          <a:p>
            <a:pPr lvl="2"/>
            <a:r>
              <a:rPr lang="en-US" sz="1800" dirty="0" smtClean="0"/>
              <a:t>When similar disruption occurs between voxels</a:t>
            </a:r>
          </a:p>
          <a:p>
            <a:pPr lvl="2"/>
            <a:r>
              <a:rPr lang="en-US" sz="1800" dirty="0" smtClean="0"/>
              <a:t>Prominent</a:t>
            </a:r>
          </a:p>
          <a:p>
            <a:pPr lvl="1"/>
            <a:r>
              <a:rPr lang="en-US" sz="2000" dirty="0" smtClean="0"/>
              <a:t>Increase in signal correlation between distant voxels</a:t>
            </a:r>
          </a:p>
          <a:p>
            <a:pPr lvl="2"/>
            <a:r>
              <a:rPr lang="en-US" sz="1800" dirty="0" smtClean="0"/>
              <a:t>If signal disruption widespread and similar across brain</a:t>
            </a:r>
          </a:p>
          <a:p>
            <a:pPr lvl="2"/>
            <a:r>
              <a:rPr lang="en-US" sz="1800" dirty="0" smtClean="0"/>
              <a:t>Prominent</a:t>
            </a:r>
          </a:p>
          <a:p>
            <a:pPr lvl="1"/>
            <a:r>
              <a:rPr lang="en-US" sz="2000" dirty="0" smtClean="0"/>
              <a:t>Correlations go to zero or become negative</a:t>
            </a:r>
          </a:p>
          <a:p>
            <a:pPr lvl="2"/>
            <a:r>
              <a:rPr lang="en-US" sz="1800" dirty="0" smtClean="0"/>
              <a:t>Dissimilar disruptions, such as motion affecting only one of the voxels </a:t>
            </a:r>
          </a:p>
          <a:p>
            <a:pPr lvl="2"/>
            <a:r>
              <a:rPr lang="en-US" sz="1800" dirty="0" smtClean="0"/>
              <a:t>Typically occurs between distant voxels </a:t>
            </a:r>
          </a:p>
          <a:p>
            <a:pPr lvl="2"/>
            <a:r>
              <a:rPr lang="en-US" sz="1800" dirty="0" smtClean="0"/>
              <a:t>Less prominent</a:t>
            </a:r>
          </a:p>
          <a:p>
            <a:r>
              <a:rPr lang="en-US" sz="2400" dirty="0" smtClean="0"/>
              <a:t>Typically without </a:t>
            </a:r>
            <a:r>
              <a:rPr lang="en-US" sz="2400" dirty="0" err="1" smtClean="0"/>
              <a:t>denoising</a:t>
            </a:r>
            <a:r>
              <a:rPr lang="en-US" sz="2400" dirty="0" smtClean="0"/>
              <a:t>:</a:t>
            </a:r>
          </a:p>
          <a:p>
            <a:pPr lvl="1"/>
            <a:r>
              <a:rPr lang="en-US" sz="2000" dirty="0" smtClean="0"/>
              <a:t>Correlations at all distances are elevated by motion</a:t>
            </a:r>
          </a:p>
          <a:p>
            <a:pPr lvl="1"/>
            <a:r>
              <a:rPr lang="en-US" sz="2000" dirty="0" smtClean="0"/>
              <a:t>Correlations at short distances are more elevation than those at longer distances</a:t>
            </a:r>
            <a:endParaRPr lang="en-US" sz="2000" dirty="0"/>
          </a:p>
        </p:txBody>
      </p:sp>
      <p:sp>
        <p:nvSpPr>
          <p:cNvPr id="4"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5" name="Title 1"/>
          <p:cNvSpPr txBox="1">
            <a:spLocks/>
          </p:cNvSpPr>
          <p:nvPr/>
        </p:nvSpPr>
        <p:spPr>
          <a:xfrm>
            <a:off x="9838944" y="5532438"/>
            <a:ext cx="7199376"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1200" dirty="0" smtClean="0"/>
              <a:t>Power et al., 2015</a:t>
            </a:r>
            <a:endParaRPr lang="en-US" sz="1200" dirty="0"/>
          </a:p>
        </p:txBody>
      </p:sp>
    </p:spTree>
    <p:extLst>
      <p:ext uri="{BB962C8B-B14F-4D97-AF65-F5344CB8AC3E}">
        <p14:creationId xmlns:p14="http://schemas.microsoft.com/office/powerpoint/2010/main" val="438730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3204"/>
            <a:ext cx="10515600" cy="1325563"/>
          </a:xfrm>
        </p:spPr>
        <p:txBody>
          <a:bodyPr/>
          <a:lstStyle/>
          <a:p>
            <a:r>
              <a:rPr lang="en-US" dirty="0" smtClean="0"/>
              <a:t>De-Noising Options</a:t>
            </a:r>
            <a:endParaRPr lang="en-US" dirty="0"/>
          </a:p>
        </p:txBody>
      </p:sp>
      <p:sp>
        <p:nvSpPr>
          <p:cNvPr id="3" name="Content Placeholder 2"/>
          <p:cNvSpPr>
            <a:spLocks noGrp="1"/>
          </p:cNvSpPr>
          <p:nvPr>
            <p:ph idx="1"/>
          </p:nvPr>
        </p:nvSpPr>
        <p:spPr>
          <a:xfrm>
            <a:off x="600456" y="1742357"/>
            <a:ext cx="4392168" cy="4893647"/>
          </a:xfrm>
        </p:spPr>
        <p:txBody>
          <a:bodyPr>
            <a:normAutofit fontScale="92500" lnSpcReduction="10000"/>
          </a:bodyPr>
          <a:lstStyle/>
          <a:p>
            <a:r>
              <a:rPr lang="en-US" sz="2000" dirty="0" smtClean="0"/>
              <a:t>High-parameter confound strategies</a:t>
            </a:r>
          </a:p>
          <a:p>
            <a:pPr lvl="1"/>
            <a:r>
              <a:rPr lang="en-US" sz="1800" dirty="0" smtClean="0"/>
              <a:t>Expand realignment parameters or tissue-compartment signals </a:t>
            </a:r>
            <a:r>
              <a:rPr lang="en-US" sz="1200" dirty="0" smtClean="0">
                <a:solidFill>
                  <a:schemeClr val="accent2">
                    <a:lumMod val="50000"/>
                  </a:schemeClr>
                </a:solidFill>
              </a:rPr>
              <a:t>(Yan, Cheung et al., 2013a)</a:t>
            </a:r>
          </a:p>
          <a:p>
            <a:pPr lvl="2"/>
            <a:r>
              <a:rPr lang="en-US" sz="1600" dirty="0" smtClean="0"/>
              <a:t>e.g., include derivative or squares of original and derivative </a:t>
            </a:r>
            <a:r>
              <a:rPr lang="en-US" sz="1600" dirty="0" err="1" smtClean="0"/>
              <a:t>regressors</a:t>
            </a:r>
            <a:endParaRPr lang="en-US" sz="1600" dirty="0" smtClean="0"/>
          </a:p>
          <a:p>
            <a:r>
              <a:rPr lang="en-US" sz="2000" dirty="0" smtClean="0"/>
              <a:t>Regression of mean WM &amp; CSF</a:t>
            </a:r>
          </a:p>
          <a:p>
            <a:pPr lvl="1"/>
            <a:r>
              <a:rPr lang="en-US" dirty="0" smtClean="0"/>
              <a:t>Average time series from all WM or CSF voxels  </a:t>
            </a:r>
          </a:p>
          <a:p>
            <a:r>
              <a:rPr lang="en-US" sz="2000" dirty="0" smtClean="0"/>
              <a:t>Principal component analysis (PCA)</a:t>
            </a:r>
          </a:p>
          <a:p>
            <a:pPr lvl="1"/>
            <a:r>
              <a:rPr lang="en-US" sz="1800" dirty="0" smtClean="0"/>
              <a:t>i.e., </a:t>
            </a:r>
            <a:r>
              <a:rPr lang="en-US" sz="1800" dirty="0" err="1" smtClean="0"/>
              <a:t>CompCor</a:t>
            </a:r>
            <a:r>
              <a:rPr lang="en-US" sz="1800" dirty="0" smtClean="0"/>
              <a:t> </a:t>
            </a:r>
            <a:r>
              <a:rPr lang="en-US" sz="1200" dirty="0" smtClean="0">
                <a:solidFill>
                  <a:schemeClr val="accent2">
                    <a:lumMod val="50000"/>
                  </a:schemeClr>
                </a:solidFill>
              </a:rPr>
              <a:t>(</a:t>
            </a:r>
            <a:r>
              <a:rPr lang="en-US" sz="1200" dirty="0" err="1" smtClean="0">
                <a:solidFill>
                  <a:schemeClr val="accent2">
                    <a:lumMod val="50000"/>
                  </a:schemeClr>
                </a:solidFill>
              </a:rPr>
              <a:t>Muschelli</a:t>
            </a:r>
            <a:r>
              <a:rPr lang="en-US" sz="1200" dirty="0" smtClean="0">
                <a:solidFill>
                  <a:schemeClr val="accent2">
                    <a:lumMod val="50000"/>
                  </a:schemeClr>
                </a:solidFill>
              </a:rPr>
              <a:t> et al., 2014)</a:t>
            </a:r>
          </a:p>
          <a:p>
            <a:pPr lvl="2"/>
            <a:r>
              <a:rPr lang="en-US" sz="1600" dirty="0" smtClean="0"/>
              <a:t>Directions of variation based on anatomy or temporal variance (</a:t>
            </a:r>
            <a:r>
              <a:rPr lang="en-US" sz="1600" dirty="0" err="1" smtClean="0"/>
              <a:t>aCompCor</a:t>
            </a:r>
            <a:r>
              <a:rPr lang="en-US" sz="1600" dirty="0" smtClean="0"/>
              <a:t> or </a:t>
            </a:r>
            <a:r>
              <a:rPr lang="en-US" sz="1600" dirty="0" err="1" smtClean="0"/>
              <a:t>tCompCor</a:t>
            </a:r>
            <a:r>
              <a:rPr lang="en-US" sz="1600" dirty="0" smtClean="0"/>
              <a:t>)</a:t>
            </a:r>
          </a:p>
          <a:p>
            <a:pPr lvl="2"/>
            <a:r>
              <a:rPr lang="en-US" sz="1600" dirty="0" smtClean="0"/>
              <a:t>Orthogonal components instead of averaged signal </a:t>
            </a:r>
          </a:p>
        </p:txBody>
      </p:sp>
      <p:sp>
        <p:nvSpPr>
          <p:cNvPr id="4"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5" name="Rectangle 4"/>
          <p:cNvSpPr/>
          <p:nvPr/>
        </p:nvSpPr>
        <p:spPr>
          <a:xfrm>
            <a:off x="4992624" y="1742358"/>
            <a:ext cx="6096000" cy="4093428"/>
          </a:xfrm>
          <a:prstGeom prst="rect">
            <a:avLst/>
          </a:prstGeom>
        </p:spPr>
        <p:txBody>
          <a:bodyPr>
            <a:spAutoFit/>
          </a:bodyPr>
          <a:lstStyle/>
          <a:p>
            <a:pPr marL="285750" indent="-285750">
              <a:buFont typeface="Arial" charset="0"/>
              <a:buChar char="•"/>
            </a:pPr>
            <a:r>
              <a:rPr lang="en-US" sz="2000" dirty="0" smtClean="0"/>
              <a:t>Whole-brain independent component analysis (ICA) </a:t>
            </a:r>
          </a:p>
          <a:p>
            <a:pPr marL="742950" lvl="1" indent="-285750">
              <a:buFont typeface="Arial" charset="0"/>
              <a:buChar char="•"/>
            </a:pPr>
            <a:r>
              <a:rPr lang="en-US" dirty="0" smtClean="0"/>
              <a:t>Single-subject time series</a:t>
            </a:r>
          </a:p>
          <a:p>
            <a:pPr marL="742950" lvl="1" indent="-285750">
              <a:buFont typeface="Arial" charset="0"/>
              <a:buChar char="•"/>
            </a:pPr>
            <a:r>
              <a:rPr lang="en-US" dirty="0" smtClean="0"/>
              <a:t>Noise components chosen with classifier </a:t>
            </a:r>
            <a:r>
              <a:rPr lang="en-US" dirty="0">
                <a:solidFill>
                  <a:schemeClr val="accent2">
                    <a:lumMod val="50000"/>
                  </a:schemeClr>
                </a:solidFill>
              </a:rPr>
              <a:t>(ICA-FIX; </a:t>
            </a:r>
            <a:r>
              <a:rPr lang="en-US" sz="1200" dirty="0" err="1">
                <a:solidFill>
                  <a:schemeClr val="accent2">
                    <a:lumMod val="50000"/>
                  </a:schemeClr>
                </a:solidFill>
              </a:rPr>
              <a:t>Griffanti</a:t>
            </a:r>
            <a:r>
              <a:rPr lang="en-US" sz="1200" dirty="0">
                <a:solidFill>
                  <a:schemeClr val="accent2">
                    <a:lumMod val="50000"/>
                  </a:schemeClr>
                </a:solidFill>
              </a:rPr>
              <a:t> et al., 2014</a:t>
            </a:r>
            <a:r>
              <a:rPr lang="en-US" dirty="0">
                <a:solidFill>
                  <a:schemeClr val="accent2">
                    <a:lumMod val="50000"/>
                  </a:schemeClr>
                </a:solidFill>
              </a:rPr>
              <a:t>) </a:t>
            </a:r>
            <a:r>
              <a:rPr lang="en-US" dirty="0" smtClean="0"/>
              <a:t>or a priori heuristics </a:t>
            </a:r>
            <a:r>
              <a:rPr lang="en-US" dirty="0">
                <a:solidFill>
                  <a:schemeClr val="accent2">
                    <a:lumMod val="50000"/>
                  </a:schemeClr>
                </a:solidFill>
              </a:rPr>
              <a:t>(ICA-AROMA; </a:t>
            </a:r>
            <a:r>
              <a:rPr lang="en-US" sz="1200" dirty="0" err="1">
                <a:solidFill>
                  <a:schemeClr val="accent2">
                    <a:lumMod val="50000"/>
                  </a:schemeClr>
                </a:solidFill>
              </a:rPr>
              <a:t>Pruim</a:t>
            </a:r>
            <a:r>
              <a:rPr lang="en-US" sz="1200" dirty="0">
                <a:solidFill>
                  <a:schemeClr val="accent2">
                    <a:lumMod val="50000"/>
                  </a:schemeClr>
                </a:solidFill>
              </a:rPr>
              <a:t> et al., 2015</a:t>
            </a:r>
            <a:r>
              <a:rPr lang="en-US" dirty="0">
                <a:solidFill>
                  <a:schemeClr val="accent2">
                    <a:lumMod val="50000"/>
                  </a:schemeClr>
                </a:solidFill>
              </a:rPr>
              <a:t>)</a:t>
            </a:r>
          </a:p>
          <a:p>
            <a:pPr marL="285750" indent="-285750">
              <a:buFont typeface="Arial" charset="0"/>
              <a:buChar char="•"/>
            </a:pPr>
            <a:r>
              <a:rPr lang="en-US" sz="2000" dirty="0" smtClean="0"/>
              <a:t>Temporal censoring</a:t>
            </a:r>
          </a:p>
          <a:p>
            <a:pPr marL="742950" lvl="1" indent="-285750">
              <a:buFont typeface="Arial" charset="0"/>
              <a:buChar char="•"/>
            </a:pPr>
            <a:r>
              <a:rPr lang="en-US" dirty="0" smtClean="0"/>
              <a:t>Identify &amp; remove or de-weight volumes with artifact, can be followed by interpolation</a:t>
            </a:r>
          </a:p>
          <a:p>
            <a:pPr marL="1200150" lvl="2" indent="-285750">
              <a:buFont typeface="Arial" charset="0"/>
              <a:buChar char="•"/>
            </a:pPr>
            <a:r>
              <a:rPr lang="en-US" dirty="0" smtClean="0"/>
              <a:t>Scrubbing </a:t>
            </a:r>
            <a:r>
              <a:rPr lang="en-US" sz="1200" dirty="0" smtClean="0">
                <a:solidFill>
                  <a:schemeClr val="accent2">
                    <a:lumMod val="50000"/>
                  </a:schemeClr>
                </a:solidFill>
              </a:rPr>
              <a:t>(Power et al., 2015)</a:t>
            </a:r>
            <a:r>
              <a:rPr lang="en-US" sz="1200" dirty="0" smtClean="0"/>
              <a:t>; </a:t>
            </a:r>
            <a:r>
              <a:rPr lang="en-US" dirty="0" smtClean="0"/>
              <a:t>Spike regression </a:t>
            </a:r>
            <a:r>
              <a:rPr lang="en-US" sz="1200" dirty="0" smtClean="0"/>
              <a:t>(</a:t>
            </a:r>
            <a:r>
              <a:rPr lang="en-US" sz="1200" dirty="0" smtClean="0">
                <a:solidFill>
                  <a:schemeClr val="accent2">
                    <a:lumMod val="50000"/>
                  </a:schemeClr>
                </a:solidFill>
              </a:rPr>
              <a:t>Satterthwaite et al., 2013</a:t>
            </a:r>
            <a:r>
              <a:rPr lang="en-US" sz="1200" dirty="0" smtClean="0"/>
              <a:t>); </a:t>
            </a:r>
            <a:r>
              <a:rPr lang="en-US" dirty="0" smtClean="0"/>
              <a:t>De-spiking </a:t>
            </a:r>
            <a:r>
              <a:rPr lang="en-US" sz="1200" dirty="0" smtClean="0">
                <a:solidFill>
                  <a:schemeClr val="accent2">
                    <a:lumMod val="50000"/>
                  </a:schemeClr>
                </a:solidFill>
              </a:rPr>
              <a:t>(Patel et al., 2014) </a:t>
            </a:r>
          </a:p>
          <a:p>
            <a:pPr marL="285750" indent="-285750">
              <a:buFont typeface="Arial" charset="0"/>
              <a:buChar char="•"/>
            </a:pPr>
            <a:r>
              <a:rPr lang="en-US" sz="2000" dirty="0" smtClean="0"/>
              <a:t>Global signal regression </a:t>
            </a:r>
          </a:p>
          <a:p>
            <a:pPr marL="742950" lvl="1" indent="-285750">
              <a:buFont typeface="Arial" charset="0"/>
              <a:buChar char="•"/>
            </a:pPr>
            <a:r>
              <a:rPr lang="en-US" dirty="0" smtClean="0"/>
              <a:t>Regressing voxel-wise signal against mean signal averaged across brain </a:t>
            </a:r>
            <a:r>
              <a:rPr lang="en-US" sz="1200" dirty="0" smtClean="0">
                <a:solidFill>
                  <a:schemeClr val="accent2">
                    <a:lumMod val="50000"/>
                  </a:schemeClr>
                </a:solidFill>
              </a:rPr>
              <a:t>(Power et al., 2015) </a:t>
            </a:r>
          </a:p>
        </p:txBody>
      </p:sp>
    </p:spTree>
    <p:extLst>
      <p:ext uri="{BB962C8B-B14F-4D97-AF65-F5344CB8AC3E}">
        <p14:creationId xmlns:p14="http://schemas.microsoft.com/office/powerpoint/2010/main" val="2068599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73256"/>
            <a:ext cx="9692640" cy="1325562"/>
          </a:xfrm>
        </p:spPr>
        <p:txBody>
          <a:bodyPr/>
          <a:lstStyle/>
          <a:p>
            <a:r>
              <a:rPr lang="en-US" dirty="0" smtClean="0"/>
              <a:t>Quality Control </a:t>
            </a:r>
            <a:endParaRPr lang="en-US" dirty="0"/>
          </a:p>
        </p:txBody>
      </p:sp>
      <p:sp>
        <p:nvSpPr>
          <p:cNvPr id="3" name="Content Placeholder 2"/>
          <p:cNvSpPr>
            <a:spLocks noGrp="1"/>
          </p:cNvSpPr>
          <p:nvPr>
            <p:ph idx="1"/>
          </p:nvPr>
        </p:nvSpPr>
        <p:spPr>
          <a:xfrm>
            <a:off x="530352" y="1828800"/>
            <a:ext cx="10040112" cy="5029200"/>
          </a:xfrm>
        </p:spPr>
        <p:txBody>
          <a:bodyPr>
            <a:normAutofit fontScale="70000" lnSpcReduction="20000"/>
          </a:bodyPr>
          <a:lstStyle/>
          <a:p>
            <a:r>
              <a:rPr lang="en-US" sz="2800" dirty="0" smtClean="0"/>
              <a:t>QC-FC correlations</a:t>
            </a:r>
          </a:p>
          <a:p>
            <a:pPr lvl="1"/>
            <a:r>
              <a:rPr lang="en-US" sz="2400" dirty="0" smtClean="0"/>
              <a:t>Correlation between FD and FC at each pair of regions</a:t>
            </a:r>
          </a:p>
          <a:p>
            <a:r>
              <a:rPr lang="en-US" sz="2600" dirty="0" smtClean="0"/>
              <a:t>QC-FC distance dependence</a:t>
            </a:r>
          </a:p>
          <a:p>
            <a:pPr lvl="1"/>
            <a:r>
              <a:rPr lang="en-US" sz="2400" dirty="0" smtClean="0"/>
              <a:t>Dependence of QC-FC correlations on distance between brain regions</a:t>
            </a:r>
          </a:p>
          <a:p>
            <a:r>
              <a:rPr lang="en-US" sz="2600" dirty="0" smtClean="0"/>
              <a:t>Motion-BOLD contrasts</a:t>
            </a:r>
          </a:p>
          <a:p>
            <a:pPr lvl="1"/>
            <a:r>
              <a:rPr lang="en-US" sz="2400" dirty="0" smtClean="0"/>
              <a:t>SPM of association between FD and voxel-wise BOLD time course</a:t>
            </a:r>
          </a:p>
          <a:p>
            <a:r>
              <a:rPr lang="en-US" sz="2600" dirty="0" smtClean="0"/>
              <a:t>High-motion vs low-motion contrasts</a:t>
            </a:r>
          </a:p>
          <a:p>
            <a:pPr lvl="1"/>
            <a:r>
              <a:rPr lang="en-US" sz="2200" dirty="0" smtClean="0"/>
              <a:t>Mean differences in FC between high versus low motion subgroups</a:t>
            </a:r>
          </a:p>
          <a:p>
            <a:r>
              <a:rPr lang="en-US" sz="2400" dirty="0" smtClean="0"/>
              <a:t>FD-DVARs correlations</a:t>
            </a:r>
          </a:p>
          <a:p>
            <a:pPr lvl="1"/>
            <a:r>
              <a:rPr lang="en-US" sz="2200" dirty="0" smtClean="0"/>
              <a:t>Correlation between motion and change in signal intensity from one volume to the next (DVARS</a:t>
            </a:r>
            <a:r>
              <a:rPr lang="en-US" sz="2200" dirty="0"/>
              <a:t>; temporal derivative of root mean square variance over </a:t>
            </a:r>
            <a:r>
              <a:rPr lang="en-US" sz="2200" dirty="0" smtClean="0"/>
              <a:t>voxels</a:t>
            </a:r>
            <a:r>
              <a:rPr lang="en-US" sz="2200" dirty="0"/>
              <a:t>,</a:t>
            </a:r>
            <a:r>
              <a:rPr lang="en-US" sz="2200" dirty="0" smtClean="0"/>
              <a:t> calculated at every TP) </a:t>
            </a:r>
          </a:p>
          <a:p>
            <a:r>
              <a:rPr lang="en-US" sz="2400" dirty="0" err="1" smtClean="0"/>
              <a:t>tDOF</a:t>
            </a:r>
            <a:r>
              <a:rPr lang="en-US" sz="2400" dirty="0" smtClean="0"/>
              <a:t>-loss</a:t>
            </a:r>
          </a:p>
          <a:p>
            <a:pPr lvl="1"/>
            <a:r>
              <a:rPr lang="en-US" sz="2200" dirty="0" smtClean="0"/>
              <a:t>Loss in temporal degrees of freedom due to noise correction (number of nuisance </a:t>
            </a:r>
            <a:r>
              <a:rPr lang="en-US" sz="2200" dirty="0" err="1" smtClean="0"/>
              <a:t>regressors</a:t>
            </a:r>
            <a:r>
              <a:rPr lang="en-US" sz="2200" dirty="0" smtClean="0"/>
              <a:t> input to the GLM used to model noise)</a:t>
            </a:r>
          </a:p>
          <a:p>
            <a:r>
              <a:rPr lang="en-US" sz="2400" dirty="0" smtClean="0"/>
              <a:t>Test-retest reliability (TRT)</a:t>
            </a:r>
          </a:p>
          <a:p>
            <a:pPr lvl="1"/>
            <a:r>
              <a:rPr lang="en-US" sz="2200" dirty="0" smtClean="0"/>
              <a:t>If you have longitudinal data </a:t>
            </a:r>
            <a:r>
              <a:rPr lang="en-US" sz="2200" dirty="0" smtClean="0">
                <a:sym typeface="Wingdings"/>
              </a:rPr>
              <a:t>; intra-class correlation coefficients </a:t>
            </a:r>
            <a:endParaRPr lang="en-US" sz="2200" dirty="0" smtClean="0"/>
          </a:p>
        </p:txBody>
      </p:sp>
      <p:sp>
        <p:nvSpPr>
          <p:cNvPr id="4"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5" name="Title 1"/>
          <p:cNvSpPr txBox="1">
            <a:spLocks/>
          </p:cNvSpPr>
          <p:nvPr/>
        </p:nvSpPr>
        <p:spPr>
          <a:xfrm>
            <a:off x="9838944" y="5532438"/>
            <a:ext cx="7199376"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1200" dirty="0" smtClean="0"/>
              <a:t>Parkes et al., 2017</a:t>
            </a:r>
            <a:endParaRPr lang="en-US" sz="1200" dirty="0"/>
          </a:p>
        </p:txBody>
      </p:sp>
    </p:spTree>
    <p:extLst>
      <p:ext uri="{BB962C8B-B14F-4D97-AF65-F5344CB8AC3E}">
        <p14:creationId xmlns:p14="http://schemas.microsoft.com/office/powerpoint/2010/main" val="587085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79" y="-338011"/>
            <a:ext cx="10515600" cy="1325563"/>
          </a:xfrm>
        </p:spPr>
        <p:txBody>
          <a:bodyPr/>
          <a:lstStyle/>
          <a:p>
            <a:r>
              <a:rPr lang="en-US" dirty="0" smtClean="0"/>
              <a:t>Limitations of Methods </a:t>
            </a:r>
            <a:endParaRPr lang="en-US" dirty="0"/>
          </a:p>
        </p:txBody>
      </p:sp>
      <p:sp>
        <p:nvSpPr>
          <p:cNvPr id="3" name="Content Placeholder 2"/>
          <p:cNvSpPr>
            <a:spLocks noGrp="1"/>
          </p:cNvSpPr>
          <p:nvPr>
            <p:ph idx="1"/>
          </p:nvPr>
        </p:nvSpPr>
        <p:spPr>
          <a:xfrm>
            <a:off x="838200" y="987552"/>
            <a:ext cx="10515600" cy="5870448"/>
          </a:xfrm>
        </p:spPr>
        <p:txBody>
          <a:bodyPr>
            <a:normAutofit fontScale="92500" lnSpcReduction="20000"/>
          </a:bodyPr>
          <a:lstStyle/>
          <a:p>
            <a:r>
              <a:rPr lang="en-US" dirty="0" smtClean="0"/>
              <a:t>High-parameter confound strategies</a:t>
            </a:r>
          </a:p>
          <a:p>
            <a:pPr lvl="1"/>
            <a:r>
              <a:rPr lang="en-US" dirty="0" smtClean="0"/>
              <a:t>Rely on accurate realignment algorithms</a:t>
            </a:r>
          </a:p>
          <a:p>
            <a:pPr lvl="1"/>
            <a:r>
              <a:rPr lang="en-US" dirty="0" smtClean="0"/>
              <a:t>Regression-based only model linear motion-induced variation, dynamics are non-linear </a:t>
            </a:r>
          </a:p>
          <a:p>
            <a:pPr lvl="1"/>
            <a:r>
              <a:rPr lang="en-US" dirty="0" smtClean="0"/>
              <a:t>Large set of nuisance </a:t>
            </a:r>
            <a:r>
              <a:rPr lang="en-US" dirty="0" err="1" smtClean="0"/>
              <a:t>regressors</a:t>
            </a:r>
            <a:r>
              <a:rPr lang="en-US" dirty="0" smtClean="0"/>
              <a:t>-&gt; overfitting of data, removal of signal of interest</a:t>
            </a:r>
          </a:p>
          <a:p>
            <a:r>
              <a:rPr lang="en-US" dirty="0" smtClean="0"/>
              <a:t>Principal component analysis (PCA</a:t>
            </a:r>
            <a:r>
              <a:rPr lang="en-US" dirty="0" smtClean="0"/>
              <a:t>)</a:t>
            </a:r>
          </a:p>
          <a:p>
            <a:pPr lvl="1"/>
            <a:r>
              <a:rPr lang="en-US" dirty="0" smtClean="0"/>
              <a:t>Does not sufficiently correct for motion </a:t>
            </a:r>
            <a:endParaRPr lang="en-US" dirty="0" smtClean="0"/>
          </a:p>
          <a:p>
            <a:r>
              <a:rPr lang="en-US" dirty="0" smtClean="0"/>
              <a:t>Whole-brain independent component analysis (ICA) </a:t>
            </a:r>
          </a:p>
          <a:p>
            <a:pPr lvl="1"/>
            <a:r>
              <a:rPr lang="en-US" dirty="0" smtClean="0"/>
              <a:t>Labeling done by hand= time-consuming</a:t>
            </a:r>
          </a:p>
          <a:p>
            <a:pPr lvl="1"/>
            <a:r>
              <a:rPr lang="en-US" dirty="0" smtClean="0"/>
              <a:t>Labeling by classifier= may require re-training, classifiers could be biased to training set</a:t>
            </a:r>
          </a:p>
          <a:p>
            <a:r>
              <a:rPr lang="en-US" dirty="0" smtClean="0"/>
              <a:t>Temporal censoring</a:t>
            </a:r>
          </a:p>
          <a:p>
            <a:pPr lvl="1"/>
            <a:r>
              <a:rPr lang="en-US" dirty="0" smtClean="0"/>
              <a:t>Shorten time series, loss of temporal degrees of freedom</a:t>
            </a:r>
          </a:p>
          <a:p>
            <a:pPr lvl="2"/>
            <a:r>
              <a:rPr lang="en-US" dirty="0" err="1" smtClean="0"/>
              <a:t>tDoF</a:t>
            </a:r>
            <a:r>
              <a:rPr lang="en-US" dirty="0" smtClean="0"/>
              <a:t> determines estimation of accuracy of subject-level stats </a:t>
            </a:r>
          </a:p>
          <a:p>
            <a:pPr lvl="1"/>
            <a:r>
              <a:rPr lang="en-US" dirty="0" smtClean="0"/>
              <a:t>Removing volumes destroys autocorrelation structure, impacts frequency filtering, prevents examination of frequency characteristics or </a:t>
            </a:r>
            <a:r>
              <a:rPr lang="en-US" dirty="0" smtClean="0"/>
              <a:t>non-stationarity</a:t>
            </a:r>
          </a:p>
          <a:p>
            <a:pPr lvl="1"/>
            <a:r>
              <a:rPr lang="en-US" dirty="0" smtClean="0"/>
              <a:t>If interpolating data, must consider qualities of the interpolated TP and how to treat synthetic data compared to real data</a:t>
            </a:r>
            <a:endParaRPr lang="en-US" dirty="0" smtClean="0"/>
          </a:p>
          <a:p>
            <a:r>
              <a:rPr lang="en-US" dirty="0" smtClean="0"/>
              <a:t>Global signal regression </a:t>
            </a:r>
          </a:p>
          <a:p>
            <a:pPr lvl="1"/>
            <a:r>
              <a:rPr lang="en-US" dirty="0" smtClean="0"/>
              <a:t>Potential removal of important signal, introduces anti-correlations</a:t>
            </a:r>
          </a:p>
          <a:p>
            <a:pPr lvl="1"/>
            <a:r>
              <a:rPr lang="en-US" dirty="0" smtClean="0"/>
              <a:t>Biases group differences</a:t>
            </a:r>
          </a:p>
          <a:p>
            <a:pPr lvl="1"/>
            <a:r>
              <a:rPr lang="en-US" dirty="0" smtClean="0"/>
              <a:t>Increases distance-dependent artifact (i.e., increased connectivity in short-range connections, reduced in long-range</a:t>
            </a:r>
            <a:r>
              <a:rPr lang="en-US" dirty="0" smtClean="0"/>
              <a:t>)</a:t>
            </a:r>
            <a:endParaRPr lang="en-US" dirty="0" smtClean="0"/>
          </a:p>
        </p:txBody>
      </p:sp>
    </p:spTree>
    <p:extLst>
      <p:ext uri="{BB962C8B-B14F-4D97-AF65-F5344CB8AC3E}">
        <p14:creationId xmlns:p14="http://schemas.microsoft.com/office/powerpoint/2010/main" val="1233222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472" y="-100014"/>
            <a:ext cx="9692640" cy="1325562"/>
          </a:xfrm>
        </p:spPr>
        <p:txBody>
          <a:bodyPr/>
          <a:lstStyle/>
          <a:p>
            <a:r>
              <a:rPr lang="en-US" dirty="0" smtClean="0"/>
              <a:t>Functional Connectivity Processing</a:t>
            </a:r>
            <a:endParaRPr lang="en-US" dirty="0"/>
          </a:p>
        </p:txBody>
      </p:sp>
      <p:sp>
        <p:nvSpPr>
          <p:cNvPr id="3" name="Content Placeholder 2"/>
          <p:cNvSpPr>
            <a:spLocks noGrp="1"/>
          </p:cNvSpPr>
          <p:nvPr>
            <p:ph idx="1"/>
          </p:nvPr>
        </p:nvSpPr>
        <p:spPr>
          <a:xfrm>
            <a:off x="328613" y="1225548"/>
            <a:ext cx="10241851" cy="5732465"/>
          </a:xfrm>
        </p:spPr>
        <p:txBody>
          <a:bodyPr>
            <a:normAutofit fontScale="77500" lnSpcReduction="20000"/>
          </a:bodyPr>
          <a:lstStyle/>
          <a:p>
            <a:r>
              <a:rPr lang="en-US" sz="2600" dirty="0" smtClean="0"/>
              <a:t>Exclusion </a:t>
            </a:r>
            <a:r>
              <a:rPr lang="en-US" sz="2600" dirty="0"/>
              <a:t>of high-motion participants</a:t>
            </a:r>
          </a:p>
          <a:p>
            <a:pPr lvl="1"/>
            <a:r>
              <a:rPr lang="en-US" sz="2400" dirty="0" err="1"/>
              <a:t>mFD</a:t>
            </a:r>
            <a:r>
              <a:rPr lang="en-US" sz="2400" dirty="0"/>
              <a:t>(Jenkinson) &gt; .55 &amp; number of volumes with FD(Jenkinson) &lt; .25 results in &lt;4 minutes of data (Parkes et al., 2017)</a:t>
            </a:r>
            <a:endParaRPr lang="en-US" sz="2800" dirty="0" smtClean="0"/>
          </a:p>
          <a:p>
            <a:r>
              <a:rPr lang="en-US" sz="2800" dirty="0" smtClean="0"/>
              <a:t>Spatial smoothing</a:t>
            </a:r>
          </a:p>
          <a:p>
            <a:pPr lvl="1"/>
            <a:r>
              <a:rPr lang="en-US" sz="2400" dirty="0" smtClean="0"/>
              <a:t>6 or 8 mm typical</a:t>
            </a:r>
          </a:p>
          <a:p>
            <a:pPr lvl="1"/>
            <a:r>
              <a:rPr lang="en-US" sz="2400" dirty="0" smtClean="0"/>
              <a:t>Specifically at this stage due to decision to use ICA-AROMA</a:t>
            </a:r>
          </a:p>
          <a:p>
            <a:r>
              <a:rPr lang="en-US" sz="2600" dirty="0" smtClean="0"/>
              <a:t>Segmentation of structural image</a:t>
            </a:r>
          </a:p>
          <a:p>
            <a:pPr lvl="1"/>
            <a:r>
              <a:rPr lang="en-US" sz="2400" dirty="0" smtClean="0"/>
              <a:t>Include average time series from WM &amp; CSF as </a:t>
            </a:r>
            <a:r>
              <a:rPr lang="en-US" sz="2400" dirty="0" err="1" smtClean="0"/>
              <a:t>regressors</a:t>
            </a:r>
            <a:endParaRPr lang="en-US" sz="2400" dirty="0" smtClean="0"/>
          </a:p>
          <a:p>
            <a:r>
              <a:rPr lang="en-US" sz="2600" dirty="0" smtClean="0"/>
              <a:t>ICA-AROMA</a:t>
            </a:r>
            <a:endParaRPr lang="en-US" sz="2400" dirty="0" smtClean="0"/>
          </a:p>
          <a:p>
            <a:pPr lvl="1"/>
            <a:r>
              <a:rPr lang="en-US" sz="2400" dirty="0" smtClean="0"/>
              <a:t>Performs best on reducing distance dependence</a:t>
            </a:r>
          </a:p>
          <a:p>
            <a:pPr lvl="1"/>
            <a:r>
              <a:rPr lang="en-US" sz="2400" dirty="0" smtClean="0"/>
              <a:t>Performs fairly well on other benchmarks</a:t>
            </a:r>
          </a:p>
          <a:p>
            <a:pPr lvl="1"/>
            <a:r>
              <a:rPr lang="en-US" sz="2400" dirty="0" smtClean="0"/>
              <a:t>ICA that doesn’t require training set </a:t>
            </a:r>
          </a:p>
          <a:p>
            <a:r>
              <a:rPr lang="en-US" sz="2600" dirty="0" smtClean="0"/>
              <a:t>Bandpass filtering between .008-.08 HZ</a:t>
            </a:r>
          </a:p>
          <a:p>
            <a:pPr lvl="1"/>
            <a:r>
              <a:rPr lang="en-US" sz="2400" dirty="0" smtClean="0"/>
              <a:t>Typically correct for low-frequency drifts in data caused by non-experimental effects (high-pass)</a:t>
            </a:r>
          </a:p>
          <a:p>
            <a:pPr lvl="1"/>
            <a:r>
              <a:rPr lang="en-US" sz="2400" dirty="0" smtClean="0"/>
              <a:t>Resting-state networks often referred to as ‘low frequency’</a:t>
            </a:r>
          </a:p>
          <a:p>
            <a:pPr lvl="2"/>
            <a:r>
              <a:rPr lang="en-US" sz="2200" dirty="0" smtClean="0"/>
              <a:t>Recent evidence that intrinsic fluctuations more broadband, up to .8 </a:t>
            </a:r>
            <a:r>
              <a:rPr lang="en-US" sz="1500" dirty="0" smtClean="0"/>
              <a:t>(Chen &amp; Glover, 2015) </a:t>
            </a:r>
          </a:p>
          <a:p>
            <a:pPr lvl="1"/>
            <a:r>
              <a:rPr lang="en-US" sz="2500" dirty="0" smtClean="0"/>
              <a:t>Bandpass filtering important for addressing motion-related variability </a:t>
            </a:r>
            <a:r>
              <a:rPr lang="en-US" sz="1500" dirty="0" smtClean="0"/>
              <a:t>(Bright et al., 2017; </a:t>
            </a:r>
            <a:r>
              <a:rPr lang="en-US" sz="1500" dirty="0" err="1" smtClean="0"/>
              <a:t>Hallquist</a:t>
            </a:r>
            <a:r>
              <a:rPr lang="en-US" sz="1500" dirty="0" smtClean="0"/>
              <a:t> et al., 2013)</a:t>
            </a:r>
          </a:p>
          <a:p>
            <a:pPr lvl="1"/>
            <a:endParaRPr lang="en-US" sz="2400" dirty="0" smtClean="0"/>
          </a:p>
        </p:txBody>
      </p:sp>
      <p:sp>
        <p:nvSpPr>
          <p:cNvPr id="4"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Tree>
    <p:extLst>
      <p:ext uri="{BB962C8B-B14F-4D97-AF65-F5344CB8AC3E}">
        <p14:creationId xmlns:p14="http://schemas.microsoft.com/office/powerpoint/2010/main" val="732689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Now? </a:t>
            </a:r>
            <a:endParaRPr lang="en-US" dirty="0"/>
          </a:p>
        </p:txBody>
      </p:sp>
      <p:sp>
        <p:nvSpPr>
          <p:cNvPr id="3" name="Content Placeholder 2"/>
          <p:cNvSpPr>
            <a:spLocks noGrp="1"/>
          </p:cNvSpPr>
          <p:nvPr>
            <p:ph idx="1"/>
          </p:nvPr>
        </p:nvSpPr>
        <p:spPr>
          <a:xfrm>
            <a:off x="615101" y="2622898"/>
            <a:ext cx="10040112" cy="632842"/>
          </a:xfrm>
        </p:spPr>
        <p:txBody>
          <a:bodyPr>
            <a:normAutofit/>
          </a:bodyPr>
          <a:lstStyle/>
          <a:p>
            <a:pPr marL="0" indent="0" algn="ctr">
              <a:buNone/>
            </a:pPr>
            <a:r>
              <a:rPr lang="en-US" sz="3600" dirty="0" smtClean="0"/>
              <a:t>Back to goals of analyses!</a:t>
            </a:r>
          </a:p>
        </p:txBody>
      </p:sp>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Analytic Approaches</a:t>
            </a:r>
            <a:endParaRPr lang="en-US" sz="2000" dirty="0"/>
          </a:p>
        </p:txBody>
      </p:sp>
    </p:spTree>
    <p:extLst>
      <p:ext uri="{BB962C8B-B14F-4D97-AF65-F5344CB8AC3E}">
        <p14:creationId xmlns:p14="http://schemas.microsoft.com/office/powerpoint/2010/main" val="569116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Analytic Approaches</a:t>
            </a:r>
            <a:endParaRPr lang="en-US" sz="2000" dirty="0"/>
          </a:p>
        </p:txBody>
      </p:sp>
      <p:sp>
        <p:nvSpPr>
          <p:cNvPr id="6" name="Rectangle 5"/>
          <p:cNvSpPr/>
          <p:nvPr/>
        </p:nvSpPr>
        <p:spPr>
          <a:xfrm>
            <a:off x="489205" y="1438878"/>
            <a:ext cx="10531510" cy="4401205"/>
          </a:xfrm>
          <a:prstGeom prst="rect">
            <a:avLst/>
          </a:prstGeom>
        </p:spPr>
        <p:txBody>
          <a:bodyPr wrap="square">
            <a:spAutoFit/>
          </a:bodyPr>
          <a:lstStyle/>
          <a:p>
            <a:pPr marL="457200" indent="-457200">
              <a:buFont typeface="Arial" charset="0"/>
              <a:buChar char="•"/>
            </a:pPr>
            <a:endParaRPr lang="en-US" sz="3200" dirty="0" smtClean="0"/>
          </a:p>
          <a:p>
            <a:pPr marL="800100" lvl="1" indent="-342900">
              <a:buFont typeface="Arial" charset="0"/>
              <a:buChar char="•"/>
            </a:pPr>
            <a:r>
              <a:rPr lang="en-US" sz="2400" dirty="0" smtClean="0"/>
              <a:t>Regional Homogeneity (</a:t>
            </a:r>
            <a:r>
              <a:rPr lang="en-US" sz="2400" dirty="0" err="1" smtClean="0"/>
              <a:t>ReHo</a:t>
            </a:r>
            <a:r>
              <a:rPr lang="en-US" sz="2400" dirty="0" smtClean="0"/>
              <a:t>) </a:t>
            </a:r>
            <a:r>
              <a:rPr lang="en-US" sz="1100" dirty="0" smtClean="0"/>
              <a:t>(</a:t>
            </a:r>
            <a:r>
              <a:rPr lang="en-US" sz="1100" dirty="0" err="1" smtClean="0"/>
              <a:t>Zang</a:t>
            </a:r>
            <a:r>
              <a:rPr lang="en-US" sz="1100" dirty="0" smtClean="0"/>
              <a:t> et al., 2004)</a:t>
            </a:r>
          </a:p>
          <a:p>
            <a:pPr marL="1257300" lvl="2" indent="-342900">
              <a:buFont typeface="Arial" charset="0"/>
              <a:buChar char="•"/>
            </a:pPr>
            <a:r>
              <a:rPr lang="en-US" sz="2400" dirty="0" smtClean="0"/>
              <a:t>Calculate the Kendall coefficient of concordance</a:t>
            </a:r>
          </a:p>
          <a:p>
            <a:pPr marL="1257300" lvl="2" indent="-342900">
              <a:buFont typeface="Arial" charset="0"/>
              <a:buChar char="•"/>
            </a:pPr>
            <a:r>
              <a:rPr lang="en-US" sz="2400" dirty="0" smtClean="0"/>
              <a:t>Similarity or synchronization of time courses within a cluster (i.e., neighboring voxels)</a:t>
            </a:r>
          </a:p>
          <a:p>
            <a:pPr marL="800100" lvl="1" indent="-342900">
              <a:buFont typeface="Arial" charset="0"/>
              <a:buChar char="•"/>
            </a:pPr>
            <a:r>
              <a:rPr lang="en-US" sz="2400" dirty="0" smtClean="0"/>
              <a:t>Amplitude of Low Frequency Fluctuation (ALFF)</a:t>
            </a:r>
            <a:r>
              <a:rPr lang="en-US" sz="1100" dirty="0" smtClean="0"/>
              <a:t> (</a:t>
            </a:r>
            <a:r>
              <a:rPr lang="en-US" sz="1100" dirty="0" err="1" smtClean="0"/>
              <a:t>Biswal</a:t>
            </a:r>
            <a:r>
              <a:rPr lang="en-US" sz="1100" dirty="0" smtClean="0"/>
              <a:t> et al., 1995; </a:t>
            </a:r>
            <a:r>
              <a:rPr lang="en-US" sz="1100" dirty="0" err="1" smtClean="0"/>
              <a:t>Zang</a:t>
            </a:r>
            <a:r>
              <a:rPr lang="en-US" sz="1100" dirty="0" smtClean="0"/>
              <a:t> et al., 2007) </a:t>
            </a:r>
          </a:p>
          <a:p>
            <a:pPr marL="1257300" lvl="2" indent="-342900">
              <a:buFont typeface="Arial" charset="0"/>
              <a:buChar char="•"/>
            </a:pPr>
            <a:r>
              <a:rPr lang="en-US" sz="2400" dirty="0" smtClean="0"/>
              <a:t>Magnitude of the fluctuation of the voxels within clusters</a:t>
            </a:r>
          </a:p>
          <a:p>
            <a:pPr marL="1257300" lvl="2" indent="-342900">
              <a:buFont typeface="Arial" charset="0"/>
              <a:buChar char="•"/>
            </a:pPr>
            <a:r>
              <a:rPr lang="en-US" sz="2400" dirty="0" smtClean="0"/>
              <a:t>Fractional ALFF (</a:t>
            </a:r>
            <a:r>
              <a:rPr lang="en-US" sz="2400" dirty="0" err="1" smtClean="0"/>
              <a:t>fALFF</a:t>
            </a:r>
            <a:r>
              <a:rPr lang="en-US" sz="2400" dirty="0" smtClean="0"/>
              <a:t>)= inclusion of information in </a:t>
            </a:r>
            <a:r>
              <a:rPr lang="en-US" sz="2400" dirty="0" smtClean="0"/>
              <a:t>frequencies </a:t>
            </a:r>
            <a:r>
              <a:rPr lang="en-US" sz="2400" dirty="0" smtClean="0"/>
              <a:t>outside of the normal range </a:t>
            </a:r>
            <a:r>
              <a:rPr lang="en-US" sz="1100" dirty="0" smtClean="0"/>
              <a:t>(Zou et al., 2008)</a:t>
            </a:r>
          </a:p>
          <a:p>
            <a:pPr marL="800100" lvl="1" indent="-342900">
              <a:buFont typeface="Arial" charset="0"/>
              <a:buChar char="•"/>
            </a:pPr>
            <a:r>
              <a:rPr lang="en-US" sz="2400" dirty="0" smtClean="0"/>
              <a:t>Used to localize abnormal spontaneous brain activity in different disorders (i.e., ADHD, schizophrenia) </a:t>
            </a:r>
          </a:p>
        </p:txBody>
      </p:sp>
      <p:sp>
        <p:nvSpPr>
          <p:cNvPr id="2" name="Rectangle 1"/>
          <p:cNvSpPr/>
          <p:nvPr/>
        </p:nvSpPr>
        <p:spPr>
          <a:xfrm>
            <a:off x="586923" y="443325"/>
            <a:ext cx="9829935" cy="1323439"/>
          </a:xfrm>
          <a:prstGeom prst="rect">
            <a:avLst/>
          </a:prstGeom>
        </p:spPr>
        <p:txBody>
          <a:bodyPr wrap="none">
            <a:spAutoFit/>
          </a:bodyPr>
          <a:lstStyle/>
          <a:p>
            <a:pPr algn="ctr"/>
            <a:r>
              <a:rPr lang="en-US" sz="4000" dirty="0"/>
              <a:t>Interest in </a:t>
            </a:r>
            <a:r>
              <a:rPr lang="en-US" sz="4000" dirty="0" smtClean="0"/>
              <a:t>:</a:t>
            </a:r>
          </a:p>
          <a:p>
            <a:pPr algn="ctr"/>
            <a:r>
              <a:rPr lang="en-US" sz="4000" dirty="0"/>
              <a:t>D</a:t>
            </a:r>
            <a:r>
              <a:rPr lang="en-US" sz="4000" dirty="0" smtClean="0"/>
              <a:t>epicting </a:t>
            </a:r>
            <a:r>
              <a:rPr lang="en-US" sz="4000" dirty="0"/>
              <a:t>local features of BOLD signal?</a:t>
            </a:r>
          </a:p>
        </p:txBody>
      </p:sp>
    </p:spTree>
    <p:extLst>
      <p:ext uri="{BB962C8B-B14F-4D97-AF65-F5344CB8AC3E}">
        <p14:creationId xmlns:p14="http://schemas.microsoft.com/office/powerpoint/2010/main" val="211302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Analytic Approaches</a:t>
            </a:r>
            <a:endParaRPr lang="en-US" sz="2000" dirty="0"/>
          </a:p>
        </p:txBody>
      </p:sp>
      <p:sp>
        <p:nvSpPr>
          <p:cNvPr id="4" name="Rectangle 3"/>
          <p:cNvSpPr/>
          <p:nvPr/>
        </p:nvSpPr>
        <p:spPr>
          <a:xfrm>
            <a:off x="-713232" y="2068809"/>
            <a:ext cx="11465899" cy="5324535"/>
          </a:xfrm>
          <a:prstGeom prst="rect">
            <a:avLst/>
          </a:prstGeom>
        </p:spPr>
        <p:txBody>
          <a:bodyPr wrap="square">
            <a:spAutoFit/>
          </a:bodyPr>
          <a:lstStyle/>
          <a:p>
            <a:pPr marL="1257300" lvl="2" indent="-342900">
              <a:buFont typeface="Arial" charset="0"/>
              <a:buChar char="•"/>
            </a:pPr>
            <a:r>
              <a:rPr lang="en-US" sz="2000" dirty="0" smtClean="0"/>
              <a:t>Non-model-driven methods</a:t>
            </a:r>
          </a:p>
          <a:p>
            <a:pPr marL="1714500" lvl="3" indent="-342900">
              <a:buFont typeface="Arial" charset="0"/>
              <a:buChar char="•"/>
            </a:pPr>
            <a:r>
              <a:rPr lang="en-US" sz="2000" dirty="0" smtClean="0"/>
              <a:t>ICA: decomposes data into independent components with principal components analysis (within participants)</a:t>
            </a:r>
          </a:p>
          <a:p>
            <a:pPr marL="1714500" lvl="3" indent="-342900">
              <a:buFont typeface="Arial" charset="0"/>
              <a:buChar char="•"/>
            </a:pPr>
            <a:r>
              <a:rPr lang="en-US" sz="2000" dirty="0" smtClean="0"/>
              <a:t>Spatial ICA= components are maximally spatially independent (but there can be spatial overlap), time courses must not be highly co-linear </a:t>
            </a:r>
          </a:p>
          <a:p>
            <a:pPr marL="1714500" lvl="3" indent="-342900">
              <a:buFont typeface="Arial" charset="0"/>
              <a:buChar char="•"/>
            </a:pPr>
            <a:r>
              <a:rPr lang="en-US" sz="2000" dirty="0" smtClean="0"/>
              <a:t>Temporal ICA= components are orthogonal time courses, spatial independence not required</a:t>
            </a:r>
          </a:p>
          <a:p>
            <a:pPr marL="1714500" lvl="3" indent="-342900">
              <a:buFont typeface="Arial" charset="0"/>
              <a:buChar char="•"/>
            </a:pPr>
            <a:r>
              <a:rPr lang="en-US" sz="2000" dirty="0" smtClean="0"/>
              <a:t>Group ICA: Starts with group-level ICA, then generates subject-specific versions </a:t>
            </a:r>
            <a:r>
              <a:rPr lang="en-US" sz="1200" dirty="0" smtClean="0"/>
              <a:t>(Calhoun et al., 2001)</a:t>
            </a:r>
          </a:p>
          <a:p>
            <a:pPr marL="1714500" lvl="3" indent="-342900">
              <a:buFont typeface="Arial" charset="0"/>
              <a:buChar char="•"/>
            </a:pPr>
            <a:r>
              <a:rPr lang="en-US" sz="2000" dirty="0" smtClean="0"/>
              <a:t>Tools</a:t>
            </a:r>
          </a:p>
          <a:p>
            <a:pPr marL="2171700" lvl="4" indent="-342900">
              <a:buFont typeface="Arial" charset="0"/>
              <a:buChar char="•"/>
            </a:pPr>
            <a:r>
              <a:rPr lang="en-US" sz="2000" dirty="0"/>
              <a:t>Group ICA of fMRI </a:t>
            </a:r>
            <a:r>
              <a:rPr lang="en-US" sz="2000" dirty="0" err="1"/>
              <a:t>ToolBox</a:t>
            </a:r>
            <a:r>
              <a:rPr lang="en-US" sz="2000" dirty="0"/>
              <a:t>; GIFT (see </a:t>
            </a:r>
            <a:r>
              <a:rPr lang="en-US" sz="2000" dirty="0" smtClean="0"/>
              <a:t>Links)</a:t>
            </a:r>
            <a:endParaRPr lang="en-US" sz="2000" dirty="0"/>
          </a:p>
          <a:p>
            <a:pPr marL="2171700" lvl="4" indent="-342900">
              <a:buFont typeface="Arial" charset="0"/>
              <a:buChar char="•"/>
            </a:pPr>
            <a:r>
              <a:rPr lang="en-US" sz="2000" dirty="0"/>
              <a:t>Multivariate Exploratory Linear Optimized Decomposition into Independent Components; MELODIC </a:t>
            </a:r>
            <a:r>
              <a:rPr lang="en-US" sz="1200" dirty="0"/>
              <a:t>(Beckman et al., 2004) </a:t>
            </a:r>
          </a:p>
          <a:p>
            <a:pPr marL="2171700" lvl="4" indent="-342900">
              <a:buFont typeface="Arial" charset="0"/>
              <a:buChar char="•"/>
            </a:pPr>
            <a:r>
              <a:rPr lang="en-US" sz="2000" dirty="0"/>
              <a:t>MATLAB Toolbox for Functional Connectivity </a:t>
            </a:r>
            <a:r>
              <a:rPr lang="en-US" sz="1200" dirty="0"/>
              <a:t>(Zhou et al., 2009)</a:t>
            </a:r>
          </a:p>
          <a:p>
            <a:pPr marL="2171700" lvl="4" indent="-342900">
              <a:buFont typeface="Arial" charset="0"/>
              <a:buChar char="•"/>
            </a:pPr>
            <a:r>
              <a:rPr lang="en-US" sz="2000" dirty="0"/>
              <a:t>Functional Connectivity Toolbox (see </a:t>
            </a:r>
            <a:r>
              <a:rPr lang="en-US" sz="2000" dirty="0" smtClean="0"/>
              <a:t>Links)</a:t>
            </a:r>
            <a:endParaRPr lang="en-US" sz="2000" dirty="0"/>
          </a:p>
          <a:p>
            <a:pPr marL="2171700" lvl="4" indent="-342900">
              <a:buFont typeface="Arial" charset="0"/>
              <a:buChar char="•"/>
            </a:pPr>
            <a:endParaRPr lang="en-US" sz="2000" dirty="0"/>
          </a:p>
          <a:p>
            <a:pPr marL="1257300" lvl="2" indent="-342900">
              <a:buFont typeface="Arial" charset="0"/>
              <a:buChar char="•"/>
            </a:pPr>
            <a:endParaRPr lang="en-US" sz="2000" dirty="0" smtClean="0"/>
          </a:p>
        </p:txBody>
      </p:sp>
      <p:sp>
        <p:nvSpPr>
          <p:cNvPr id="6" name="Rectangle 5"/>
          <p:cNvSpPr/>
          <p:nvPr/>
        </p:nvSpPr>
        <p:spPr>
          <a:xfrm>
            <a:off x="215004" y="363115"/>
            <a:ext cx="11311710" cy="1815882"/>
          </a:xfrm>
          <a:prstGeom prst="rect">
            <a:avLst/>
          </a:prstGeom>
        </p:spPr>
        <p:txBody>
          <a:bodyPr wrap="square">
            <a:spAutoFit/>
          </a:bodyPr>
          <a:lstStyle/>
          <a:p>
            <a:pPr algn="ctr"/>
            <a:r>
              <a:rPr lang="en-US" sz="4000" dirty="0"/>
              <a:t>Interest in </a:t>
            </a:r>
            <a:r>
              <a:rPr lang="en-US" sz="4000" dirty="0" smtClean="0"/>
              <a:t>:</a:t>
            </a:r>
          </a:p>
          <a:p>
            <a:pPr algn="ctr"/>
            <a:r>
              <a:rPr lang="en-US" sz="3600" dirty="0" smtClean="0"/>
              <a:t>Measuring </a:t>
            </a:r>
            <a:r>
              <a:rPr lang="en-US" sz="3600" dirty="0"/>
              <a:t>functional </a:t>
            </a:r>
            <a:r>
              <a:rPr lang="en-US" sz="3600" dirty="0" smtClean="0"/>
              <a:t>relationships </a:t>
            </a:r>
            <a:r>
              <a:rPr lang="en-US" sz="3600" dirty="0"/>
              <a:t>between </a:t>
            </a:r>
            <a:r>
              <a:rPr lang="en-US" sz="3600" dirty="0" smtClean="0"/>
              <a:t>regions</a:t>
            </a:r>
            <a:r>
              <a:rPr lang="en-US" sz="3600" dirty="0"/>
              <a:t>?</a:t>
            </a:r>
          </a:p>
        </p:txBody>
      </p:sp>
    </p:spTree>
    <p:extLst>
      <p:ext uri="{BB962C8B-B14F-4D97-AF65-F5344CB8AC3E}">
        <p14:creationId xmlns:p14="http://schemas.microsoft.com/office/powerpoint/2010/main" val="1209608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Analytic Approaches</a:t>
            </a:r>
            <a:endParaRPr lang="en-US" sz="2000" dirty="0"/>
          </a:p>
        </p:txBody>
      </p:sp>
      <p:sp>
        <p:nvSpPr>
          <p:cNvPr id="4" name="Rectangle 3"/>
          <p:cNvSpPr/>
          <p:nvPr/>
        </p:nvSpPr>
        <p:spPr>
          <a:xfrm>
            <a:off x="-859536" y="1855994"/>
            <a:ext cx="12143232" cy="4985980"/>
          </a:xfrm>
          <a:prstGeom prst="rect">
            <a:avLst/>
          </a:prstGeom>
        </p:spPr>
        <p:txBody>
          <a:bodyPr wrap="square">
            <a:spAutoFit/>
          </a:bodyPr>
          <a:lstStyle/>
          <a:p>
            <a:pPr marL="1257300" lvl="2" indent="-342900">
              <a:buFont typeface="Arial" charset="0"/>
              <a:buChar char="•"/>
            </a:pPr>
            <a:endParaRPr lang="en-US" sz="2000" dirty="0" smtClean="0"/>
          </a:p>
          <a:p>
            <a:pPr marL="1257300" lvl="2" indent="-342900">
              <a:buFont typeface="Arial" charset="0"/>
              <a:buChar char="•"/>
            </a:pPr>
            <a:r>
              <a:rPr lang="en-US" sz="2000" dirty="0" smtClean="0"/>
              <a:t>Model-driven methods (generally use ROIs)</a:t>
            </a:r>
          </a:p>
          <a:p>
            <a:pPr marL="1714500" lvl="3" indent="-342900">
              <a:buFont typeface="Arial" charset="0"/>
              <a:buChar char="•"/>
            </a:pPr>
            <a:r>
              <a:rPr lang="en-US" sz="2000" dirty="0" smtClean="0"/>
              <a:t>Seed-based correlation analysis (SCA) </a:t>
            </a:r>
            <a:r>
              <a:rPr lang="en-US" sz="1200" dirty="0"/>
              <a:t>(e.g., </a:t>
            </a:r>
            <a:r>
              <a:rPr lang="en-US" sz="1200" dirty="0" err="1" smtClean="0"/>
              <a:t>Biswal</a:t>
            </a:r>
            <a:r>
              <a:rPr lang="en-US" sz="1200" dirty="0" smtClean="0"/>
              <a:t> et al., 1995)</a:t>
            </a:r>
          </a:p>
          <a:p>
            <a:pPr marL="2171700" lvl="4" indent="-342900">
              <a:buFont typeface="Arial" charset="0"/>
              <a:buChar char="•"/>
            </a:pPr>
            <a:r>
              <a:rPr lang="en-US" sz="2000" dirty="0" smtClean="0"/>
              <a:t>Whole-brain, voxel-wise functional connectivity maps of covariance with the seed region</a:t>
            </a:r>
          </a:p>
          <a:p>
            <a:pPr marL="1714500" lvl="3" indent="-342900">
              <a:buFont typeface="Arial" charset="0"/>
              <a:buChar char="•"/>
            </a:pPr>
            <a:r>
              <a:rPr lang="en-US" sz="2000" dirty="0" smtClean="0"/>
              <a:t>Structural equation modeling </a:t>
            </a:r>
          </a:p>
          <a:p>
            <a:pPr marL="2171700" lvl="4" indent="-342900">
              <a:buFont typeface="Arial" charset="0"/>
              <a:buChar char="•"/>
            </a:pPr>
            <a:r>
              <a:rPr lang="en-US" dirty="0" smtClean="0"/>
              <a:t>Doesn’t take into account features of fMRI (e.g., temporal variations in connections)</a:t>
            </a:r>
          </a:p>
          <a:p>
            <a:pPr marL="1714500" lvl="3" indent="-342900">
              <a:buFont typeface="Arial" charset="0"/>
              <a:buChar char="•"/>
            </a:pPr>
            <a:r>
              <a:rPr lang="en-US" sz="2000" dirty="0" smtClean="0"/>
              <a:t>Granger causality </a:t>
            </a:r>
            <a:r>
              <a:rPr lang="en-US" sz="1200" dirty="0" smtClean="0"/>
              <a:t>(</a:t>
            </a:r>
            <a:r>
              <a:rPr lang="en-US" sz="1200" dirty="0" err="1" smtClean="0"/>
              <a:t>Roebreck</a:t>
            </a:r>
            <a:r>
              <a:rPr lang="en-US" sz="1200" dirty="0" smtClean="0"/>
              <a:t> et al., 2005; </a:t>
            </a:r>
            <a:r>
              <a:rPr lang="en-US" sz="1200" dirty="0" err="1" smtClean="0"/>
              <a:t>Sridharan</a:t>
            </a:r>
            <a:r>
              <a:rPr lang="en-US" sz="1200" dirty="0" smtClean="0"/>
              <a:t> et al., 2008)</a:t>
            </a:r>
          </a:p>
          <a:p>
            <a:pPr marL="1714500" lvl="3" indent="-342900">
              <a:buFont typeface="Arial" charset="0"/>
              <a:buChar char="•"/>
            </a:pPr>
            <a:r>
              <a:rPr lang="en-US" sz="2000" dirty="0" smtClean="0"/>
              <a:t>Bayesian network (BN) modeling approaches </a:t>
            </a:r>
            <a:r>
              <a:rPr lang="en-US" sz="1200" dirty="0" smtClean="0"/>
              <a:t>(e.g., Li et al., 2008)</a:t>
            </a:r>
          </a:p>
          <a:p>
            <a:pPr marL="1714500" lvl="3" indent="-342900">
              <a:buFont typeface="Arial" charset="0"/>
              <a:buChar char="•"/>
            </a:pPr>
            <a:r>
              <a:rPr lang="en-US" sz="2000" dirty="0" smtClean="0"/>
              <a:t>Dynamic causal </a:t>
            </a:r>
            <a:r>
              <a:rPr lang="en-US" sz="2000" dirty="0"/>
              <a:t>m</a:t>
            </a:r>
            <a:r>
              <a:rPr lang="en-US" sz="2000" dirty="0" smtClean="0"/>
              <a:t>odeling (DCM) </a:t>
            </a:r>
            <a:r>
              <a:rPr lang="en-US" sz="1200" dirty="0" smtClean="0"/>
              <a:t>(</a:t>
            </a:r>
            <a:r>
              <a:rPr lang="en-US" sz="1200" dirty="0" err="1" smtClean="0"/>
              <a:t>Friston</a:t>
            </a:r>
            <a:r>
              <a:rPr lang="en-US" sz="1200" dirty="0" smtClean="0"/>
              <a:t> et al., 2014)</a:t>
            </a:r>
          </a:p>
          <a:p>
            <a:pPr marL="1714500" lvl="3" indent="-342900">
              <a:buFont typeface="Arial" charset="0"/>
              <a:buChar char="•"/>
            </a:pPr>
            <a:r>
              <a:rPr lang="en-US" sz="2000" dirty="0" smtClean="0"/>
              <a:t>Group </a:t>
            </a:r>
            <a:r>
              <a:rPr lang="en-US" sz="2000" dirty="0"/>
              <a:t>Iterative </a:t>
            </a:r>
            <a:r>
              <a:rPr lang="en-US" sz="2000" dirty="0" smtClean="0"/>
              <a:t>Multiple Model </a:t>
            </a:r>
            <a:r>
              <a:rPr lang="en-US" sz="2000" dirty="0"/>
              <a:t>Estimation (GIMME) </a:t>
            </a:r>
            <a:r>
              <a:rPr lang="nb-NO" sz="1200" dirty="0" smtClean="0"/>
              <a:t>(</a:t>
            </a:r>
            <a:r>
              <a:rPr lang="nb-NO" sz="1200" dirty="0" err="1" smtClean="0"/>
              <a:t>Beltz</a:t>
            </a:r>
            <a:r>
              <a:rPr lang="nb-NO" sz="1200" dirty="0" smtClean="0"/>
              <a:t> &amp; Molenaar 2016; Gates &amp; Molenaar, 2012)</a:t>
            </a:r>
          </a:p>
          <a:p>
            <a:pPr marL="1714500" lvl="3" indent="-342900">
              <a:buFont typeface="Arial" charset="0"/>
              <a:buChar char="•"/>
            </a:pPr>
            <a:r>
              <a:rPr lang="en-US" sz="2000" dirty="0" smtClean="0"/>
              <a:t>If </a:t>
            </a:r>
            <a:r>
              <a:rPr lang="en-US" sz="2000" dirty="0"/>
              <a:t>interested in effective connectivity, recommend reading Cole et al., 2010 &amp; Ramsey et al., 2010 </a:t>
            </a:r>
            <a:endParaRPr lang="en-US" sz="2000" dirty="0" smtClean="0"/>
          </a:p>
          <a:p>
            <a:pPr marL="1257300" lvl="2" indent="-342900">
              <a:buFont typeface="Arial" charset="0"/>
              <a:buChar char="•"/>
            </a:pPr>
            <a:r>
              <a:rPr lang="en-US" sz="2000" dirty="0" smtClean="0"/>
              <a:t>Be mindful of you select ROIs </a:t>
            </a:r>
          </a:p>
          <a:p>
            <a:pPr marL="1714500" lvl="3" indent="-342900">
              <a:buFont typeface="Arial" charset="0"/>
              <a:buChar char="•"/>
            </a:pPr>
            <a:r>
              <a:rPr lang="en-US" sz="2000" dirty="0" smtClean="0"/>
              <a:t>Surface-based </a:t>
            </a:r>
            <a:r>
              <a:rPr lang="en-US" sz="2000" dirty="0" err="1" smtClean="0"/>
              <a:t>parcellations</a:t>
            </a:r>
            <a:r>
              <a:rPr lang="en-US" sz="2000" dirty="0" smtClean="0"/>
              <a:t>, atlases, subject-specific maps, coordinates from previous work</a:t>
            </a:r>
          </a:p>
        </p:txBody>
      </p:sp>
      <p:sp>
        <p:nvSpPr>
          <p:cNvPr id="6" name="Rectangle 5"/>
          <p:cNvSpPr/>
          <p:nvPr/>
        </p:nvSpPr>
        <p:spPr>
          <a:xfrm>
            <a:off x="215004" y="363115"/>
            <a:ext cx="11311710" cy="1815882"/>
          </a:xfrm>
          <a:prstGeom prst="rect">
            <a:avLst/>
          </a:prstGeom>
        </p:spPr>
        <p:txBody>
          <a:bodyPr wrap="square">
            <a:spAutoFit/>
          </a:bodyPr>
          <a:lstStyle/>
          <a:p>
            <a:pPr algn="ctr"/>
            <a:r>
              <a:rPr lang="en-US" sz="4000" dirty="0"/>
              <a:t>Interest in </a:t>
            </a:r>
            <a:r>
              <a:rPr lang="en-US" sz="4000" dirty="0" smtClean="0"/>
              <a:t>:</a:t>
            </a:r>
          </a:p>
          <a:p>
            <a:pPr algn="ctr"/>
            <a:r>
              <a:rPr lang="en-US" sz="3600" dirty="0" smtClean="0"/>
              <a:t>Measuring </a:t>
            </a:r>
            <a:r>
              <a:rPr lang="en-US" sz="3600" dirty="0"/>
              <a:t>functional </a:t>
            </a:r>
            <a:r>
              <a:rPr lang="en-US" sz="3600" dirty="0" smtClean="0"/>
              <a:t>relationships </a:t>
            </a:r>
            <a:r>
              <a:rPr lang="en-US" sz="3600" dirty="0"/>
              <a:t>between </a:t>
            </a:r>
            <a:r>
              <a:rPr lang="en-US" sz="3600" dirty="0" smtClean="0"/>
              <a:t>regions</a:t>
            </a:r>
            <a:r>
              <a:rPr lang="en-US" sz="3600" dirty="0"/>
              <a:t>?</a:t>
            </a:r>
          </a:p>
        </p:txBody>
      </p:sp>
    </p:spTree>
    <p:extLst>
      <p:ext uri="{BB962C8B-B14F-4D97-AF65-F5344CB8AC3E}">
        <p14:creationId xmlns:p14="http://schemas.microsoft.com/office/powerpoint/2010/main" val="9066399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Analytic Approaches</a:t>
            </a:r>
            <a:endParaRPr lang="en-US" sz="2000" dirty="0"/>
          </a:p>
        </p:txBody>
      </p:sp>
      <p:sp>
        <p:nvSpPr>
          <p:cNvPr id="4" name="Rectangle 3"/>
          <p:cNvSpPr/>
          <p:nvPr/>
        </p:nvSpPr>
        <p:spPr>
          <a:xfrm>
            <a:off x="718506" y="2372216"/>
            <a:ext cx="9906822" cy="3970318"/>
          </a:xfrm>
          <a:prstGeom prst="rect">
            <a:avLst/>
          </a:prstGeom>
        </p:spPr>
        <p:txBody>
          <a:bodyPr wrap="square">
            <a:spAutoFit/>
          </a:bodyPr>
          <a:lstStyle/>
          <a:p>
            <a:pPr marL="800100" lvl="1" indent="-342900">
              <a:buFont typeface="Arial" charset="0"/>
              <a:buChar char="•"/>
            </a:pPr>
            <a:r>
              <a:rPr lang="en-US" sz="3600" dirty="0" smtClean="0"/>
              <a:t>Analyses with extracted values (e.g., SEM) </a:t>
            </a:r>
          </a:p>
          <a:p>
            <a:pPr marL="800100" lvl="1" indent="-342900">
              <a:buFont typeface="Arial" charset="0"/>
              <a:buChar char="•"/>
            </a:pPr>
            <a:r>
              <a:rPr lang="en-US" sz="3600" dirty="0" smtClean="0"/>
              <a:t>Joint ICA </a:t>
            </a:r>
            <a:r>
              <a:rPr lang="en-US" sz="1200" dirty="0" smtClean="0"/>
              <a:t>(Calhoun et al., 2009)</a:t>
            </a:r>
          </a:p>
          <a:p>
            <a:pPr marL="1714500" lvl="3" indent="-342900">
              <a:buFont typeface="Arial" charset="0"/>
              <a:buChar char="•"/>
            </a:pPr>
            <a:r>
              <a:rPr lang="en-US" sz="3600" dirty="0" smtClean="0"/>
              <a:t>Extracts maximally spatially independent maps for each modality that are coupled together by a shared loading parameter</a:t>
            </a:r>
          </a:p>
        </p:txBody>
      </p:sp>
      <p:sp>
        <p:nvSpPr>
          <p:cNvPr id="6" name="Rectangle 5"/>
          <p:cNvSpPr/>
          <p:nvPr/>
        </p:nvSpPr>
        <p:spPr>
          <a:xfrm>
            <a:off x="215004" y="443325"/>
            <a:ext cx="11311710" cy="1323439"/>
          </a:xfrm>
          <a:prstGeom prst="rect">
            <a:avLst/>
          </a:prstGeom>
        </p:spPr>
        <p:txBody>
          <a:bodyPr wrap="square">
            <a:spAutoFit/>
          </a:bodyPr>
          <a:lstStyle/>
          <a:p>
            <a:pPr algn="ctr"/>
            <a:r>
              <a:rPr lang="en-US" sz="4000" dirty="0"/>
              <a:t>Interest in </a:t>
            </a:r>
            <a:r>
              <a:rPr lang="en-US" sz="4000" dirty="0" smtClean="0"/>
              <a:t>:</a:t>
            </a:r>
          </a:p>
          <a:p>
            <a:pPr algn="ctr"/>
            <a:r>
              <a:rPr lang="en-US" sz="4000" dirty="0" smtClean="0"/>
              <a:t>Examining </a:t>
            </a:r>
            <a:r>
              <a:rPr lang="en-US" sz="4000" dirty="0"/>
              <a:t>relationships across </a:t>
            </a:r>
            <a:r>
              <a:rPr lang="en-US" sz="4000" dirty="0" smtClean="0"/>
              <a:t>modalities?</a:t>
            </a:r>
            <a:endParaRPr lang="en-US" sz="4000" dirty="0"/>
          </a:p>
        </p:txBody>
      </p:sp>
    </p:spTree>
    <p:extLst>
      <p:ext uri="{BB962C8B-B14F-4D97-AF65-F5344CB8AC3E}">
        <p14:creationId xmlns:p14="http://schemas.microsoft.com/office/powerpoint/2010/main" val="1718630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47806"/>
            <a:ext cx="9692640" cy="1325562"/>
          </a:xfrm>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sz="2800" dirty="0" smtClean="0"/>
              <a:t>Brief Introduction to Resting State</a:t>
            </a:r>
          </a:p>
          <a:p>
            <a:r>
              <a:rPr lang="en-US" sz="2800" dirty="0" smtClean="0"/>
              <a:t>Identifying Goals of Analyses</a:t>
            </a:r>
          </a:p>
          <a:p>
            <a:r>
              <a:rPr lang="en-US" sz="2800" dirty="0" smtClean="0"/>
              <a:t>Proposed Steps Based on Goals</a:t>
            </a:r>
          </a:p>
          <a:p>
            <a:r>
              <a:rPr lang="en-US" sz="2800" dirty="0" smtClean="0"/>
              <a:t>Analytic Approaches</a:t>
            </a:r>
          </a:p>
          <a:p>
            <a:r>
              <a:rPr lang="en-US" sz="2800" dirty="0" smtClean="0"/>
              <a:t>DPABI Toolbox</a:t>
            </a:r>
          </a:p>
          <a:p>
            <a:endParaRPr lang="en-US" sz="2800" dirty="0" smtClean="0"/>
          </a:p>
          <a:p>
            <a:endParaRPr lang="en-US" sz="2800" i="1" dirty="0"/>
          </a:p>
        </p:txBody>
      </p:sp>
      <p:sp>
        <p:nvSpPr>
          <p:cNvPr id="4" name="Rectangle 3"/>
          <p:cNvSpPr/>
          <p:nvPr/>
        </p:nvSpPr>
        <p:spPr>
          <a:xfrm>
            <a:off x="2139696" y="6180137"/>
            <a:ext cx="5731463" cy="369332"/>
          </a:xfrm>
          <a:prstGeom prst="rect">
            <a:avLst/>
          </a:prstGeom>
        </p:spPr>
        <p:txBody>
          <a:bodyPr wrap="square">
            <a:spAutoFit/>
          </a:bodyPr>
          <a:lstStyle/>
          <a:p>
            <a:r>
              <a:rPr lang="en-US" i="1" smtClean="0"/>
              <a:t>Discussion is welcome and expected throughout!</a:t>
            </a:r>
            <a:endParaRPr lang="en-US" i="1" dirty="0"/>
          </a:p>
        </p:txBody>
      </p:sp>
    </p:spTree>
    <p:extLst>
      <p:ext uri="{BB962C8B-B14F-4D97-AF65-F5344CB8AC3E}">
        <p14:creationId xmlns:p14="http://schemas.microsoft.com/office/powerpoint/2010/main" val="1303922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272" y="-593265"/>
            <a:ext cx="9692640" cy="1325562"/>
          </a:xfrm>
        </p:spPr>
        <p:txBody>
          <a:bodyPr/>
          <a:lstStyle/>
          <a:p>
            <a:r>
              <a:rPr lang="en-US" dirty="0" smtClean="0"/>
              <a:t>Suggested Toolbox: DPABI</a:t>
            </a:r>
            <a:endParaRPr lang="en-US" dirty="0"/>
          </a:p>
        </p:txBody>
      </p:sp>
      <p:sp>
        <p:nvSpPr>
          <p:cNvPr id="3" name="Content Placeholder 2"/>
          <p:cNvSpPr>
            <a:spLocks noGrp="1"/>
          </p:cNvSpPr>
          <p:nvPr>
            <p:ph idx="1"/>
          </p:nvPr>
        </p:nvSpPr>
        <p:spPr>
          <a:xfrm>
            <a:off x="398272" y="1168400"/>
            <a:ext cx="3548086" cy="5023853"/>
          </a:xfrm>
        </p:spPr>
        <p:txBody>
          <a:bodyPr>
            <a:normAutofit fontScale="92500"/>
          </a:bodyPr>
          <a:lstStyle/>
          <a:p>
            <a:r>
              <a:rPr lang="en-US" sz="2800" dirty="0" smtClean="0"/>
              <a:t>Data Processing Assistant for Resting-State fMRI</a:t>
            </a:r>
          </a:p>
          <a:p>
            <a:r>
              <a:rPr lang="en-US" sz="2800" dirty="0" smtClean="0"/>
              <a:t>Based on </a:t>
            </a:r>
            <a:r>
              <a:rPr lang="en-US" sz="2800" dirty="0" err="1" smtClean="0"/>
              <a:t>Matlab</a:t>
            </a:r>
            <a:r>
              <a:rPr lang="en-US" sz="2800" dirty="0" smtClean="0"/>
              <a:t>, SPM, REST, </a:t>
            </a:r>
            <a:r>
              <a:rPr lang="en-US" sz="2800" dirty="0" err="1" smtClean="0"/>
              <a:t>MRIcroN’s</a:t>
            </a:r>
            <a:r>
              <a:rPr lang="en-US" sz="2800" dirty="0" smtClean="0"/>
              <a:t> dcm2nii</a:t>
            </a:r>
          </a:p>
          <a:p>
            <a:r>
              <a:rPr lang="en-US" sz="2800" dirty="0" smtClean="0"/>
              <a:t>Many options described above included</a:t>
            </a:r>
          </a:p>
          <a:p>
            <a:r>
              <a:rPr lang="en-US" sz="2800" dirty="0" smtClean="0"/>
              <a:t>Free and available online</a:t>
            </a:r>
          </a:p>
        </p:txBody>
      </p:sp>
      <p:pic>
        <p:nvPicPr>
          <p:cNvPr id="4" name="Picture 15" descr="DPARSFA_OriginalSp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6332" y="884787"/>
            <a:ext cx="4930267" cy="56585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3798" y="433137"/>
            <a:ext cx="4191507" cy="6858000"/>
          </a:xfrm>
          <a:prstGeom prst="rect">
            <a:avLst/>
          </a:prstGeom>
        </p:spPr>
      </p:pic>
    </p:spTree>
    <p:extLst>
      <p:ext uri="{BB962C8B-B14F-4D97-AF65-F5344CB8AC3E}">
        <p14:creationId xmlns:p14="http://schemas.microsoft.com/office/powerpoint/2010/main" val="692099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081" y="-201399"/>
            <a:ext cx="10192512" cy="1325562"/>
          </a:xfrm>
        </p:spPr>
        <p:txBody>
          <a:bodyPr/>
          <a:lstStyle/>
          <a:p>
            <a:r>
              <a:rPr lang="en-US" dirty="0" smtClean="0"/>
              <a:t>Full Pre-Processing Pipeline: </a:t>
            </a:r>
            <a:endParaRPr lang="en-US" dirty="0"/>
          </a:p>
        </p:txBody>
      </p:sp>
      <p:sp>
        <p:nvSpPr>
          <p:cNvPr id="3" name="Content Placeholder 2"/>
          <p:cNvSpPr>
            <a:spLocks noGrp="1"/>
          </p:cNvSpPr>
          <p:nvPr>
            <p:ph idx="1"/>
          </p:nvPr>
        </p:nvSpPr>
        <p:spPr>
          <a:xfrm>
            <a:off x="365760" y="1158888"/>
            <a:ext cx="9491472" cy="5112045"/>
          </a:xfrm>
        </p:spPr>
        <p:txBody>
          <a:bodyPr>
            <a:normAutofit fontScale="85000" lnSpcReduction="10000"/>
          </a:bodyPr>
          <a:lstStyle/>
          <a:p>
            <a:r>
              <a:rPr lang="en-US" dirty="0" smtClean="0"/>
              <a:t>Removal of first four volumes</a:t>
            </a:r>
          </a:p>
          <a:p>
            <a:r>
              <a:rPr lang="en-US" dirty="0" smtClean="0"/>
              <a:t>Slice-timing correction</a:t>
            </a:r>
          </a:p>
          <a:p>
            <a:r>
              <a:rPr lang="en-US" dirty="0" smtClean="0"/>
              <a:t>Two-pass rigid body realignment</a:t>
            </a:r>
          </a:p>
          <a:p>
            <a:r>
              <a:rPr lang="en-US" dirty="0" smtClean="0"/>
              <a:t>Co-registration </a:t>
            </a:r>
          </a:p>
          <a:p>
            <a:r>
              <a:rPr lang="en-US" dirty="0" smtClean="0"/>
              <a:t>Normalization to MNI space</a:t>
            </a:r>
          </a:p>
          <a:p>
            <a:r>
              <a:rPr lang="en-US" dirty="0" smtClean="0"/>
              <a:t>Inspection of processed EPI data </a:t>
            </a:r>
            <a:r>
              <a:rPr lang="en-US" dirty="0" smtClean="0"/>
              <a:t>(Determination of participants to exclude)</a:t>
            </a:r>
          </a:p>
          <a:p>
            <a:r>
              <a:rPr lang="en-US" dirty="0" smtClean="0"/>
              <a:t>Removal </a:t>
            </a:r>
            <a:r>
              <a:rPr lang="en-US" dirty="0" smtClean="0"/>
              <a:t>of participants with high proportion of motion based on spike regression parameters</a:t>
            </a:r>
          </a:p>
          <a:p>
            <a:r>
              <a:rPr lang="en-US" dirty="0" smtClean="0"/>
              <a:t>Smoothing with 6 mm kernel</a:t>
            </a:r>
          </a:p>
          <a:p>
            <a:r>
              <a:rPr lang="en-US" dirty="0" smtClean="0"/>
              <a:t>ICA-AROMA + WM &amp; CSF nuisance </a:t>
            </a:r>
            <a:r>
              <a:rPr lang="en-US" dirty="0" err="1" smtClean="0"/>
              <a:t>regressors</a:t>
            </a:r>
            <a:r>
              <a:rPr lang="en-US" dirty="0" smtClean="0"/>
              <a:t> </a:t>
            </a:r>
          </a:p>
          <a:p>
            <a:pPr lvl="1"/>
            <a:r>
              <a:rPr lang="en-US" dirty="0" smtClean="0"/>
              <a:t>WM &amp; CSF from segmentation of T1 weighted images from group-specific template using DARTEL</a:t>
            </a:r>
          </a:p>
          <a:p>
            <a:pPr lvl="2"/>
            <a:r>
              <a:rPr lang="en-US" dirty="0" err="1" smtClean="0"/>
              <a:t>Binarized</a:t>
            </a:r>
            <a:r>
              <a:rPr lang="en-US" dirty="0" smtClean="0"/>
              <a:t> tissue masks for each after thresholding tissue probability maps</a:t>
            </a:r>
          </a:p>
          <a:p>
            <a:pPr lvl="1"/>
            <a:r>
              <a:rPr lang="en-US" dirty="0" smtClean="0"/>
              <a:t>If comparing groups, include </a:t>
            </a:r>
            <a:r>
              <a:rPr lang="en-US" dirty="0" err="1" smtClean="0"/>
              <a:t>tDOF</a:t>
            </a:r>
            <a:r>
              <a:rPr lang="en-US" dirty="0" smtClean="0"/>
              <a:t>-loss as covariate</a:t>
            </a:r>
          </a:p>
          <a:p>
            <a:r>
              <a:rPr lang="en-US" dirty="0" smtClean="0"/>
              <a:t>Review Quality Control</a:t>
            </a:r>
          </a:p>
          <a:p>
            <a:pPr lvl="1"/>
            <a:r>
              <a:rPr lang="en-US" dirty="0" smtClean="0"/>
              <a:t>Report QC-FC correlations, QC-FC distance dependence, Group differences in FC between high versus low motion participants </a:t>
            </a:r>
          </a:p>
        </p:txBody>
      </p:sp>
    </p:spTree>
    <p:extLst>
      <p:ext uri="{BB962C8B-B14F-4D97-AF65-F5344CB8AC3E}">
        <p14:creationId xmlns:p14="http://schemas.microsoft.com/office/powerpoint/2010/main" val="1212937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781"/>
            <a:ext cx="9692640" cy="1325562"/>
          </a:xfrm>
        </p:spPr>
        <p:txBody>
          <a:bodyPr>
            <a:normAutofit/>
          </a:bodyPr>
          <a:lstStyle/>
          <a:p>
            <a:r>
              <a:rPr lang="en-US" sz="2400" dirty="0" smtClean="0"/>
              <a:t>Links</a:t>
            </a:r>
            <a:endParaRPr lang="en-US" sz="2400" dirty="0"/>
          </a:p>
        </p:txBody>
      </p:sp>
      <p:sp>
        <p:nvSpPr>
          <p:cNvPr id="3" name="Content Placeholder 2"/>
          <p:cNvSpPr>
            <a:spLocks noGrp="1"/>
          </p:cNvSpPr>
          <p:nvPr>
            <p:ph idx="1"/>
          </p:nvPr>
        </p:nvSpPr>
        <p:spPr>
          <a:xfrm>
            <a:off x="304800" y="850232"/>
            <a:ext cx="9552432" cy="5791200"/>
          </a:xfrm>
        </p:spPr>
        <p:txBody>
          <a:bodyPr>
            <a:normAutofit/>
          </a:bodyPr>
          <a:lstStyle/>
          <a:p>
            <a:r>
              <a:rPr lang="en-US" dirty="0" smtClean="0"/>
              <a:t>GIFT: </a:t>
            </a:r>
            <a:r>
              <a:rPr lang="en-US" u="sng" dirty="0">
                <a:hlinkClick r:id="rId2"/>
              </a:rPr>
              <a:t>http://</a:t>
            </a:r>
            <a:r>
              <a:rPr lang="en-US" u="sng" dirty="0" smtClean="0">
                <a:hlinkClick r:id="rId2"/>
              </a:rPr>
              <a:t>icatb.sourceforge.net/groupica.htm</a:t>
            </a:r>
            <a:endParaRPr lang="en-US" u="sng" dirty="0" smtClean="0"/>
          </a:p>
          <a:p>
            <a:r>
              <a:rPr lang="en-US" dirty="0" smtClean="0"/>
              <a:t>Functional Connectivity Toolbox: </a:t>
            </a:r>
            <a:r>
              <a:rPr lang="en-US" dirty="0">
                <a:hlinkClick r:id="rId3"/>
              </a:rPr>
              <a:t>http://web.mit.edu/swg/software.htm</a:t>
            </a:r>
            <a:r>
              <a:rPr lang="en-US" dirty="0"/>
              <a:t> </a:t>
            </a:r>
            <a:endParaRPr lang="en-US" dirty="0" smtClean="0"/>
          </a:p>
          <a:p>
            <a:r>
              <a:rPr lang="en-US" dirty="0"/>
              <a:t>MELODIC: </a:t>
            </a:r>
            <a:r>
              <a:rPr lang="en-US" dirty="0">
                <a:hlinkClick r:id="rId4"/>
              </a:rPr>
              <a:t>https://</a:t>
            </a:r>
            <a:r>
              <a:rPr lang="en-US" dirty="0" smtClean="0">
                <a:hlinkClick r:id="rId4"/>
              </a:rPr>
              <a:t>fsl.fmrib.ox.ac.uk/fsl/fslwiki</a:t>
            </a:r>
            <a:endParaRPr lang="en-US" dirty="0" smtClean="0"/>
          </a:p>
          <a:p>
            <a:r>
              <a:rPr lang="en-US" dirty="0" smtClean="0"/>
              <a:t>ICA-AROMA</a:t>
            </a:r>
            <a:r>
              <a:rPr lang="en-US" dirty="0"/>
              <a:t>: https://</a:t>
            </a:r>
            <a:r>
              <a:rPr lang="en-US" dirty="0" err="1"/>
              <a:t>fsl.fmrib.ox.ac.uk</a:t>
            </a:r>
            <a:r>
              <a:rPr lang="en-US" dirty="0"/>
              <a:t>/</a:t>
            </a:r>
            <a:r>
              <a:rPr lang="en-US" dirty="0" err="1"/>
              <a:t>fsl</a:t>
            </a:r>
            <a:r>
              <a:rPr lang="en-US" dirty="0"/>
              <a:t>/</a:t>
            </a:r>
            <a:r>
              <a:rPr lang="en-US" dirty="0" err="1"/>
              <a:t>fslwiki</a:t>
            </a:r>
            <a:r>
              <a:rPr lang="en-US" dirty="0"/>
              <a:t>/</a:t>
            </a:r>
            <a:r>
              <a:rPr lang="en-US" dirty="0" err="1"/>
              <a:t>OtherSoftware</a:t>
            </a:r>
            <a:endParaRPr lang="en-US" dirty="0"/>
          </a:p>
          <a:p>
            <a:r>
              <a:rPr lang="en-US" dirty="0" smtClean="0"/>
              <a:t>J-ICA</a:t>
            </a:r>
            <a:r>
              <a:rPr lang="en-US" dirty="0"/>
              <a:t>: http://</a:t>
            </a:r>
            <a:r>
              <a:rPr lang="en-US" dirty="0" err="1"/>
              <a:t>mialab.mrn.org</a:t>
            </a:r>
            <a:r>
              <a:rPr lang="en-US" dirty="0"/>
              <a:t>/software/fit/</a:t>
            </a:r>
          </a:p>
          <a:p>
            <a:r>
              <a:rPr lang="en-US" dirty="0" smtClean="0"/>
              <a:t>DPABI: </a:t>
            </a:r>
            <a:r>
              <a:rPr lang="en-US" u="sng" dirty="0"/>
              <a:t> </a:t>
            </a:r>
            <a:r>
              <a:rPr lang="en-US" dirty="0"/>
              <a:t>http://</a:t>
            </a:r>
            <a:r>
              <a:rPr lang="en-US" dirty="0" err="1"/>
              <a:t>rfmri.org</a:t>
            </a:r>
            <a:r>
              <a:rPr lang="en-US" dirty="0"/>
              <a:t>/</a:t>
            </a:r>
            <a:r>
              <a:rPr lang="en-US" dirty="0" err="1"/>
              <a:t>dpabi</a:t>
            </a:r>
            <a:endParaRPr lang="en-US" dirty="0" smtClean="0"/>
          </a:p>
          <a:p>
            <a:r>
              <a:rPr lang="en-US" dirty="0"/>
              <a:t>Graphical Causal Models: http://</a:t>
            </a:r>
            <a:r>
              <a:rPr lang="en-US" dirty="0" err="1"/>
              <a:t>www.phil.cmu.edu</a:t>
            </a:r>
            <a:r>
              <a:rPr lang="en-US" dirty="0"/>
              <a:t>/projects/tetrad/</a:t>
            </a:r>
            <a:endParaRPr lang="en-US" dirty="0" smtClean="0"/>
          </a:p>
          <a:p>
            <a:endParaRPr lang="en-US" dirty="0"/>
          </a:p>
        </p:txBody>
      </p:sp>
    </p:spTree>
    <p:extLst>
      <p:ext uri="{BB962C8B-B14F-4D97-AF65-F5344CB8AC3E}">
        <p14:creationId xmlns:p14="http://schemas.microsoft.com/office/powerpoint/2010/main" val="153803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781"/>
            <a:ext cx="9692640" cy="1325562"/>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0" y="662781"/>
            <a:ext cx="11201400" cy="6352382"/>
          </a:xfrm>
        </p:spPr>
        <p:txBody>
          <a:bodyPr>
            <a:normAutofit fontScale="62500" lnSpcReduction="20000"/>
          </a:bodyPr>
          <a:lstStyle/>
          <a:p>
            <a:r>
              <a:rPr lang="en-US" dirty="0"/>
              <a:t>Beckmann C. F., Smith S. M. (2004). Probabilistic independent component analysis for functional magnetic resonance imaging. IEEE Trans. Med. Imaging 23, </a:t>
            </a:r>
            <a:r>
              <a:rPr lang="en-US" dirty="0" smtClean="0"/>
              <a:t>137–15210.1109/TMI.2003.822821</a:t>
            </a:r>
          </a:p>
          <a:p>
            <a:r>
              <a:rPr lang="en-US" dirty="0" err="1"/>
              <a:t>Beltz</a:t>
            </a:r>
            <a:r>
              <a:rPr lang="en-US" dirty="0"/>
              <a:t>, A. M., &amp; </a:t>
            </a:r>
            <a:r>
              <a:rPr lang="en-US" dirty="0" err="1"/>
              <a:t>Molenaar</a:t>
            </a:r>
            <a:r>
              <a:rPr lang="en-US" dirty="0"/>
              <a:t>, P. C. (2016). Dealing with multiple solutions in structural vector autoregressive models. </a:t>
            </a:r>
            <a:r>
              <a:rPr lang="en-US" i="1" dirty="0"/>
              <a:t>Multivariate behavioral research</a:t>
            </a:r>
            <a:r>
              <a:rPr lang="en-US" dirty="0"/>
              <a:t>, </a:t>
            </a:r>
            <a:r>
              <a:rPr lang="en-US" i="1" dirty="0"/>
              <a:t>51</a:t>
            </a:r>
            <a:r>
              <a:rPr lang="en-US" dirty="0"/>
              <a:t>(2-3), 357-373.</a:t>
            </a:r>
            <a:endParaRPr lang="en-US" dirty="0" smtClean="0"/>
          </a:p>
          <a:p>
            <a:r>
              <a:rPr lang="en-US" dirty="0" err="1"/>
              <a:t>Biswal</a:t>
            </a:r>
            <a:r>
              <a:rPr lang="en-US" dirty="0"/>
              <a:t> B., </a:t>
            </a:r>
            <a:r>
              <a:rPr lang="en-US" dirty="0" err="1"/>
              <a:t>Yetkin</a:t>
            </a:r>
            <a:r>
              <a:rPr lang="en-US" dirty="0"/>
              <a:t> F. Z., Haughton V. M., Hyde J. S. (1995). Functional connectivity in the motor cortex of resting human brain using echo-planar MRI. </a:t>
            </a:r>
            <a:r>
              <a:rPr lang="en-US" dirty="0" err="1"/>
              <a:t>Magn</a:t>
            </a:r>
            <a:r>
              <a:rPr lang="en-US" dirty="0"/>
              <a:t>. </a:t>
            </a:r>
            <a:r>
              <a:rPr lang="en-US" dirty="0" err="1"/>
              <a:t>Reson</a:t>
            </a:r>
            <a:r>
              <a:rPr lang="en-US" dirty="0"/>
              <a:t>. Med. 34, </a:t>
            </a:r>
            <a:r>
              <a:rPr lang="en-US" dirty="0" smtClean="0"/>
              <a:t>537–54110.1002/mrm.1910340409</a:t>
            </a:r>
          </a:p>
          <a:p>
            <a:r>
              <a:rPr lang="en-US" dirty="0" smtClean="0"/>
              <a:t>Calhoun </a:t>
            </a:r>
            <a:r>
              <a:rPr lang="en-US" dirty="0"/>
              <a:t>V. D., </a:t>
            </a:r>
            <a:r>
              <a:rPr lang="en-US" dirty="0" err="1"/>
              <a:t>Adali</a:t>
            </a:r>
            <a:r>
              <a:rPr lang="en-US" dirty="0"/>
              <a:t> T., </a:t>
            </a:r>
            <a:r>
              <a:rPr lang="en-US" dirty="0" err="1"/>
              <a:t>Pearlson</a:t>
            </a:r>
            <a:r>
              <a:rPr lang="en-US" dirty="0"/>
              <a:t> G. D., </a:t>
            </a:r>
            <a:r>
              <a:rPr lang="en-US" dirty="0" err="1"/>
              <a:t>Pekar</a:t>
            </a:r>
            <a:r>
              <a:rPr lang="en-US" dirty="0"/>
              <a:t> J. J. (2001). A method for making group inferences from functional MRI data using independent component analysis. Hum. Brain Mapp. 14, </a:t>
            </a:r>
            <a:r>
              <a:rPr lang="en-US" dirty="0" smtClean="0"/>
              <a:t>140–15110.1002/hbm.1048</a:t>
            </a:r>
          </a:p>
          <a:p>
            <a:r>
              <a:rPr lang="en-US" dirty="0"/>
              <a:t>Calhoun, V. D., Liu, J., &amp; </a:t>
            </a:r>
            <a:r>
              <a:rPr lang="en-US" dirty="0" err="1"/>
              <a:t>Adalı</a:t>
            </a:r>
            <a:r>
              <a:rPr lang="en-US" dirty="0"/>
              <a:t>, T. (2009). A review of group ICA for fMRI data and ICA for joint inference of imaging, genetic, and ERP data. </a:t>
            </a:r>
            <a:r>
              <a:rPr lang="en-US" i="1" dirty="0" err="1"/>
              <a:t>Neuroimage</a:t>
            </a:r>
            <a:r>
              <a:rPr lang="en-US" dirty="0"/>
              <a:t>, </a:t>
            </a:r>
            <a:r>
              <a:rPr lang="en-US" i="1" dirty="0"/>
              <a:t>45</a:t>
            </a:r>
            <a:r>
              <a:rPr lang="en-US" dirty="0"/>
              <a:t>(1), S163-S172</a:t>
            </a:r>
            <a:r>
              <a:rPr lang="en-US" dirty="0" smtClean="0"/>
              <a:t>.</a:t>
            </a:r>
          </a:p>
          <a:p>
            <a:r>
              <a:rPr lang="en-US" dirty="0"/>
              <a:t>Chen, J. E., &amp; Glover, G. H. (2015). BOLD fractional contribution to resting-state functional connectivity above 0.1 Hz. </a:t>
            </a:r>
            <a:r>
              <a:rPr lang="en-US" i="1" dirty="0" err="1"/>
              <a:t>NeuroImage</a:t>
            </a:r>
            <a:r>
              <a:rPr lang="en-US" dirty="0"/>
              <a:t>, </a:t>
            </a:r>
            <a:r>
              <a:rPr lang="en-US" i="1" dirty="0"/>
              <a:t>107</a:t>
            </a:r>
            <a:r>
              <a:rPr lang="en-US" dirty="0"/>
              <a:t>, 207-218.</a:t>
            </a:r>
            <a:endParaRPr lang="en-US" dirty="0" smtClean="0"/>
          </a:p>
          <a:p>
            <a:r>
              <a:rPr lang="en-US" dirty="0" smtClean="0"/>
              <a:t>Cole</a:t>
            </a:r>
            <a:r>
              <a:rPr lang="en-US" dirty="0"/>
              <a:t>, D. M., Smith, S. M., &amp; Beckmann, C. F. (2010). Advances and pitfalls in the analysis and interpretation of resting-state FMRI data. </a:t>
            </a:r>
            <a:r>
              <a:rPr lang="en-US" i="1" dirty="0"/>
              <a:t>Frontiers in systems neuroscience</a:t>
            </a:r>
            <a:r>
              <a:rPr lang="en-US" dirty="0"/>
              <a:t>, </a:t>
            </a:r>
            <a:r>
              <a:rPr lang="en-US" i="1" dirty="0"/>
              <a:t>4</a:t>
            </a:r>
            <a:r>
              <a:rPr lang="en-US" dirty="0"/>
              <a:t>.</a:t>
            </a:r>
            <a:endParaRPr lang="en-US" dirty="0" smtClean="0"/>
          </a:p>
          <a:p>
            <a:r>
              <a:rPr lang="en-US" dirty="0" smtClean="0"/>
              <a:t>Fox</a:t>
            </a:r>
            <a:r>
              <a:rPr lang="en-US" dirty="0"/>
              <a:t>, M.D., </a:t>
            </a:r>
            <a:r>
              <a:rPr lang="en-US" dirty="0" err="1"/>
              <a:t>Raichle</a:t>
            </a:r>
            <a:r>
              <a:rPr lang="en-US" dirty="0"/>
              <a:t>, M.E., 2007. Spontaneous fluctuations in brain activity observed with functional magnetic resonance imaging. Nat Rev </a:t>
            </a:r>
            <a:r>
              <a:rPr lang="en-US" dirty="0" err="1"/>
              <a:t>Neurosci</a:t>
            </a:r>
            <a:r>
              <a:rPr lang="en-US" dirty="0"/>
              <a:t> 8, 700–711. doi:10.1038/nrn2201</a:t>
            </a:r>
          </a:p>
          <a:p>
            <a:r>
              <a:rPr lang="en-US" dirty="0"/>
              <a:t>Fox, M.D., Snyder, A.Z., Vincent, J.L., </a:t>
            </a:r>
            <a:r>
              <a:rPr lang="en-US" dirty="0" err="1"/>
              <a:t>Raichle</a:t>
            </a:r>
            <a:r>
              <a:rPr lang="en-US" dirty="0"/>
              <a:t>, M.E., 2007. Intrinsic Fluctuations within Cortical Systems Account for </a:t>
            </a:r>
            <a:r>
              <a:rPr lang="en-US" dirty="0" err="1"/>
              <a:t>Intertrial</a:t>
            </a:r>
            <a:r>
              <a:rPr lang="en-US" dirty="0"/>
              <a:t> Variability in Human Behavior. Neuron 56, 171– 184. </a:t>
            </a:r>
            <a:r>
              <a:rPr lang="en-US" dirty="0" smtClean="0"/>
              <a:t>doi:10.1016/j.neuron.2007.08.023</a:t>
            </a:r>
          </a:p>
          <a:p>
            <a:r>
              <a:rPr lang="en-US" dirty="0" err="1" smtClean="0"/>
              <a:t>Friston</a:t>
            </a:r>
            <a:r>
              <a:rPr lang="en-US" dirty="0"/>
              <a:t>, K. J., </a:t>
            </a:r>
            <a:r>
              <a:rPr lang="en-US" dirty="0" err="1"/>
              <a:t>Kahan</a:t>
            </a:r>
            <a:r>
              <a:rPr lang="en-US" dirty="0"/>
              <a:t>, J., </a:t>
            </a:r>
            <a:r>
              <a:rPr lang="en-US" dirty="0" err="1"/>
              <a:t>Biswal</a:t>
            </a:r>
            <a:r>
              <a:rPr lang="en-US" dirty="0"/>
              <a:t>, B., &amp; </a:t>
            </a:r>
            <a:r>
              <a:rPr lang="en-US" dirty="0" err="1"/>
              <a:t>Razi</a:t>
            </a:r>
            <a:r>
              <a:rPr lang="en-US" dirty="0"/>
              <a:t>, A. (2014). A DCM for resting state fMRI. </a:t>
            </a:r>
            <a:r>
              <a:rPr lang="en-US" i="1" dirty="0" err="1"/>
              <a:t>Neuroimage</a:t>
            </a:r>
            <a:r>
              <a:rPr lang="en-US" dirty="0"/>
              <a:t>, </a:t>
            </a:r>
            <a:r>
              <a:rPr lang="en-US" i="1" dirty="0"/>
              <a:t>94</a:t>
            </a:r>
            <a:r>
              <a:rPr lang="en-US" dirty="0"/>
              <a:t>, 396-407</a:t>
            </a:r>
            <a:r>
              <a:rPr lang="en-US" dirty="0" smtClean="0"/>
              <a:t>.</a:t>
            </a:r>
          </a:p>
          <a:p>
            <a:r>
              <a:rPr lang="en-US" dirty="0"/>
              <a:t>Gates, K. M., &amp; </a:t>
            </a:r>
            <a:r>
              <a:rPr lang="en-US" dirty="0" err="1"/>
              <a:t>Molenaar</a:t>
            </a:r>
            <a:r>
              <a:rPr lang="en-US" dirty="0"/>
              <a:t>, P. C. (2012). Group search algorithm recovers effective connectivity maps for individuals in homogeneous and heterogeneous samples. </a:t>
            </a:r>
            <a:r>
              <a:rPr lang="en-US" i="1" dirty="0" err="1"/>
              <a:t>Neuroimage</a:t>
            </a:r>
            <a:r>
              <a:rPr lang="en-US" dirty="0"/>
              <a:t>, </a:t>
            </a:r>
            <a:r>
              <a:rPr lang="en-US" i="1" dirty="0"/>
              <a:t>63</a:t>
            </a:r>
            <a:r>
              <a:rPr lang="en-US" dirty="0"/>
              <a:t>(1), 310-319.</a:t>
            </a:r>
            <a:endParaRPr lang="en-US" dirty="0" smtClean="0"/>
          </a:p>
          <a:p>
            <a:r>
              <a:rPr lang="en-US" dirty="0" err="1"/>
              <a:t>Griffanti</a:t>
            </a:r>
            <a:r>
              <a:rPr lang="en-US" dirty="0"/>
              <a:t>, L., </a:t>
            </a:r>
            <a:r>
              <a:rPr lang="en-US" dirty="0" err="1"/>
              <a:t>Salimi-Khorshidi</a:t>
            </a:r>
            <a:r>
              <a:rPr lang="en-US" dirty="0"/>
              <a:t>, G., Beckmann, C.F., </a:t>
            </a:r>
            <a:r>
              <a:rPr lang="en-US" dirty="0" err="1"/>
              <a:t>Auerbach</a:t>
            </a:r>
            <a:r>
              <a:rPr lang="en-US" dirty="0"/>
              <a:t>, E.J., </a:t>
            </a:r>
            <a:r>
              <a:rPr lang="en-US" dirty="0" err="1"/>
              <a:t>Douaud</a:t>
            </a:r>
            <a:r>
              <a:rPr lang="en-US" dirty="0"/>
              <a:t>, G., Sexton, C.E., </a:t>
            </a:r>
            <a:r>
              <a:rPr lang="en-US" dirty="0" err="1"/>
              <a:t>Zsoldos</a:t>
            </a:r>
            <a:r>
              <a:rPr lang="en-US" dirty="0"/>
              <a:t>, E., </a:t>
            </a:r>
            <a:r>
              <a:rPr lang="en-US" dirty="0" err="1"/>
              <a:t>Ebmeier</a:t>
            </a:r>
            <a:r>
              <a:rPr lang="en-US" dirty="0"/>
              <a:t>, K.P., </a:t>
            </a:r>
            <a:r>
              <a:rPr lang="en-US" dirty="0" err="1"/>
              <a:t>Filippini</a:t>
            </a:r>
            <a:r>
              <a:rPr lang="en-US" dirty="0"/>
              <a:t>, N., Mackay, C.E., Moeller, S., Xu, J., </a:t>
            </a:r>
            <a:r>
              <a:rPr lang="en-US" dirty="0" err="1"/>
              <a:t>Yacoub</a:t>
            </a:r>
            <a:r>
              <a:rPr lang="en-US" dirty="0"/>
              <a:t>, E., </a:t>
            </a:r>
            <a:r>
              <a:rPr lang="en-US" dirty="0" err="1"/>
              <a:t>Baselli</a:t>
            </a:r>
            <a:r>
              <a:rPr lang="en-US" dirty="0"/>
              <a:t>, G., </a:t>
            </a:r>
            <a:r>
              <a:rPr lang="en-US" dirty="0" err="1"/>
              <a:t>Ugurbil</a:t>
            </a:r>
            <a:r>
              <a:rPr lang="en-US" dirty="0"/>
              <a:t>, K., Miller, K.L., Smith, S.M., 2014. ICA-based artefact removal and accelerated fMRI acquisition for improved resting state network imaging. </a:t>
            </a:r>
            <a:r>
              <a:rPr lang="en-US" dirty="0" err="1"/>
              <a:t>NeuroImage</a:t>
            </a:r>
            <a:r>
              <a:rPr lang="en-US" dirty="0"/>
              <a:t> 95, 232–247. </a:t>
            </a:r>
            <a:r>
              <a:rPr lang="en-US" dirty="0" smtClean="0"/>
              <a:t>doi:10.1016/j.neuroimage.2014.03.034</a:t>
            </a:r>
          </a:p>
          <a:p>
            <a:r>
              <a:rPr lang="en-US" dirty="0" err="1"/>
              <a:t>Hallquist</a:t>
            </a:r>
            <a:r>
              <a:rPr lang="en-US" dirty="0"/>
              <a:t>, M. N., Hwang, K., &amp; Luna, B. (2013). The nuisance of nuisance regression: spectral misspecification in a common approach to resting-state fMRI preprocessing reintroduces noise and obscures functional connectivity. </a:t>
            </a:r>
            <a:r>
              <a:rPr lang="en-US" i="1" dirty="0" err="1"/>
              <a:t>Neuroimage</a:t>
            </a:r>
            <a:r>
              <a:rPr lang="en-US" dirty="0"/>
              <a:t>, </a:t>
            </a:r>
            <a:r>
              <a:rPr lang="en-US" i="1" dirty="0"/>
              <a:t>82</a:t>
            </a:r>
            <a:r>
              <a:rPr lang="en-US" dirty="0"/>
              <a:t>, 208-225. </a:t>
            </a:r>
            <a:endParaRPr lang="en-US" dirty="0" smtClean="0"/>
          </a:p>
          <a:p>
            <a:r>
              <a:rPr lang="en-US" dirty="0" smtClean="0"/>
              <a:t>Jenkinson</a:t>
            </a:r>
            <a:r>
              <a:rPr lang="en-US" dirty="0"/>
              <a:t>, M., Bannister, P., Brady, M., Smith, S., 2002. Improved Optimization for the Robust and Accurate Linear Registration and Motion Correction of Brain Images. </a:t>
            </a:r>
            <a:r>
              <a:rPr lang="en-US" dirty="0" err="1"/>
              <a:t>NeuroImage</a:t>
            </a:r>
            <a:r>
              <a:rPr lang="en-US" dirty="0"/>
              <a:t> 17, 825–841. doi:10.1006/nimg.2002.1132</a:t>
            </a:r>
          </a:p>
          <a:p>
            <a:endParaRPr lang="en-US" dirty="0" smtClean="0"/>
          </a:p>
        </p:txBody>
      </p:sp>
    </p:spTree>
    <p:extLst>
      <p:ext uri="{BB962C8B-B14F-4D97-AF65-F5344CB8AC3E}">
        <p14:creationId xmlns:p14="http://schemas.microsoft.com/office/powerpoint/2010/main" val="29956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781"/>
            <a:ext cx="9692640" cy="1325562"/>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0" y="662780"/>
            <a:ext cx="11029950" cy="6195220"/>
          </a:xfrm>
        </p:spPr>
        <p:txBody>
          <a:bodyPr anchor="t">
            <a:normAutofit fontScale="77500" lnSpcReduction="20000"/>
          </a:bodyPr>
          <a:lstStyle/>
          <a:p>
            <a:pPr>
              <a:lnSpc>
                <a:spcPct val="120000"/>
              </a:lnSpc>
            </a:pPr>
            <a:r>
              <a:rPr lang="en-US" dirty="0"/>
              <a:t>Li, J., Wang, Z. J., Palmer, S. J., &amp; McKeown, M. J. (2008). Dynamic Bayesian network modeling of fMRI: a comparison of group-analysis methods. </a:t>
            </a:r>
            <a:r>
              <a:rPr lang="en-US" i="1" dirty="0" err="1"/>
              <a:t>Neuroimage</a:t>
            </a:r>
            <a:r>
              <a:rPr lang="en-US" dirty="0"/>
              <a:t>, </a:t>
            </a:r>
            <a:r>
              <a:rPr lang="en-US" i="1" dirty="0"/>
              <a:t>41</a:t>
            </a:r>
            <a:r>
              <a:rPr lang="en-US" dirty="0"/>
              <a:t>(2), </a:t>
            </a:r>
            <a:r>
              <a:rPr lang="en-US" dirty="0" smtClean="0"/>
              <a:t>398-407.</a:t>
            </a:r>
          </a:p>
          <a:p>
            <a:pPr>
              <a:lnSpc>
                <a:spcPct val="120000"/>
              </a:lnSpc>
            </a:pPr>
            <a:r>
              <a:rPr lang="en-US" dirty="0" err="1" smtClean="0"/>
              <a:t>Magalhães</a:t>
            </a:r>
            <a:r>
              <a:rPr lang="en-US" dirty="0"/>
              <a:t>, R., Marques, P., </a:t>
            </a:r>
            <a:r>
              <a:rPr lang="en-US" dirty="0" err="1"/>
              <a:t>Soares</a:t>
            </a:r>
            <a:r>
              <a:rPr lang="en-US" dirty="0"/>
              <a:t>, J., Alves, V., &amp; Sousa, N. (2015). The impact of normalization and segmentation on resting-state brain networks. </a:t>
            </a:r>
            <a:r>
              <a:rPr lang="en-US" i="1" dirty="0"/>
              <a:t>Brain connectivity</a:t>
            </a:r>
            <a:r>
              <a:rPr lang="en-US" dirty="0"/>
              <a:t>, </a:t>
            </a:r>
            <a:r>
              <a:rPr lang="en-US" i="1" dirty="0"/>
              <a:t>5</a:t>
            </a:r>
            <a:r>
              <a:rPr lang="en-US" dirty="0"/>
              <a:t>(3), 166-176</a:t>
            </a:r>
            <a:r>
              <a:rPr lang="en-US" dirty="0" smtClean="0"/>
              <a:t>.</a:t>
            </a:r>
          </a:p>
          <a:p>
            <a:pPr>
              <a:lnSpc>
                <a:spcPct val="120000"/>
              </a:lnSpc>
            </a:pPr>
            <a:r>
              <a:rPr lang="en-US" dirty="0" smtClean="0"/>
              <a:t>Patel</a:t>
            </a:r>
            <a:r>
              <a:rPr lang="en-US" dirty="0"/>
              <a:t>, A.X., </a:t>
            </a:r>
            <a:r>
              <a:rPr lang="en-US" dirty="0" err="1"/>
              <a:t>Kundu</a:t>
            </a:r>
            <a:r>
              <a:rPr lang="en-US" dirty="0"/>
              <a:t>, P., </a:t>
            </a:r>
            <a:r>
              <a:rPr lang="en-US" dirty="0" err="1"/>
              <a:t>Rubinov</a:t>
            </a:r>
            <a:r>
              <a:rPr lang="en-US" dirty="0"/>
              <a:t>, M., Jones, P.S., </a:t>
            </a:r>
            <a:r>
              <a:rPr lang="en-US" dirty="0" err="1"/>
              <a:t>Vértes</a:t>
            </a:r>
            <a:r>
              <a:rPr lang="en-US" dirty="0"/>
              <a:t>, P.E., </a:t>
            </a:r>
            <a:r>
              <a:rPr lang="en-US" dirty="0" err="1"/>
              <a:t>Ersche</a:t>
            </a:r>
            <a:r>
              <a:rPr lang="en-US" dirty="0"/>
              <a:t>, K.D., Suckling, J., </a:t>
            </a:r>
            <a:r>
              <a:rPr lang="en-US" dirty="0" err="1"/>
              <a:t>Bullmore</a:t>
            </a:r>
            <a:r>
              <a:rPr lang="en-US" dirty="0"/>
              <a:t>, E.T., 2014. A wavelet method for modeling and </a:t>
            </a:r>
            <a:r>
              <a:rPr lang="en-US" dirty="0" err="1"/>
              <a:t>despiking</a:t>
            </a:r>
            <a:r>
              <a:rPr lang="en-US" dirty="0"/>
              <a:t> motion artifacts from resting-state fMRI time series. </a:t>
            </a:r>
            <a:r>
              <a:rPr lang="en-US" dirty="0" err="1"/>
              <a:t>NeuroImage</a:t>
            </a:r>
            <a:r>
              <a:rPr lang="en-US" dirty="0"/>
              <a:t> 95, 287–304. </a:t>
            </a:r>
            <a:r>
              <a:rPr lang="en-US" dirty="0" smtClean="0"/>
              <a:t>doi:10.1016/j.neuroimage.2014.03.012</a:t>
            </a:r>
          </a:p>
          <a:p>
            <a:pPr>
              <a:lnSpc>
                <a:spcPct val="120000"/>
              </a:lnSpc>
            </a:pPr>
            <a:r>
              <a:rPr lang="en-US" dirty="0"/>
              <a:t>Power, J.D., Barnes, K.A., Snyder, A.Z., </a:t>
            </a:r>
            <a:r>
              <a:rPr lang="en-US" dirty="0" err="1"/>
              <a:t>Schlaggar</a:t>
            </a:r>
            <a:r>
              <a:rPr lang="en-US" dirty="0"/>
              <a:t>, B.L., Petersen, S.E., 2012. Spurious but systematic correlations in functional connectivity MRI networks arise from subject motion. </a:t>
            </a:r>
            <a:r>
              <a:rPr lang="en-US" dirty="0" err="1"/>
              <a:t>NeuroImage</a:t>
            </a:r>
            <a:r>
              <a:rPr lang="en-US" dirty="0"/>
              <a:t> 59, 2142–2154. </a:t>
            </a:r>
            <a:r>
              <a:rPr lang="en-US" dirty="0" smtClean="0"/>
              <a:t>doi:10.1016/j.neuroimage.2011.10.018</a:t>
            </a:r>
          </a:p>
          <a:p>
            <a:pPr>
              <a:lnSpc>
                <a:spcPct val="120000"/>
              </a:lnSpc>
            </a:pPr>
            <a:r>
              <a:rPr lang="en-US" dirty="0" smtClean="0"/>
              <a:t>Power</a:t>
            </a:r>
            <a:r>
              <a:rPr lang="en-US" dirty="0"/>
              <a:t>, J.D., </a:t>
            </a:r>
            <a:r>
              <a:rPr lang="en-US" dirty="0" err="1"/>
              <a:t>Schlaggar</a:t>
            </a:r>
            <a:r>
              <a:rPr lang="en-US" dirty="0"/>
              <a:t>, B.L., Petersen, S.E., 2015. Recent progress and outstanding issues in motion correction in resting state fMRI. </a:t>
            </a:r>
            <a:r>
              <a:rPr lang="en-US" dirty="0" err="1"/>
              <a:t>NeuroImage</a:t>
            </a:r>
            <a:r>
              <a:rPr lang="en-US" dirty="0"/>
              <a:t> 105, 536–551. doi:10.1016/j.neuroimage.2014.10.044</a:t>
            </a:r>
          </a:p>
          <a:p>
            <a:pPr>
              <a:lnSpc>
                <a:spcPct val="120000"/>
              </a:lnSpc>
            </a:pPr>
            <a:r>
              <a:rPr lang="en-US" dirty="0" err="1"/>
              <a:t>Pruim</a:t>
            </a:r>
            <a:r>
              <a:rPr lang="en-US" dirty="0"/>
              <a:t>, R.H.R., </a:t>
            </a:r>
            <a:r>
              <a:rPr lang="en-US" dirty="0" err="1"/>
              <a:t>Mennes</a:t>
            </a:r>
            <a:r>
              <a:rPr lang="en-US" dirty="0"/>
              <a:t>, M., </a:t>
            </a:r>
            <a:r>
              <a:rPr lang="en-US" dirty="0" err="1"/>
              <a:t>Buitelaar</a:t>
            </a:r>
            <a:r>
              <a:rPr lang="en-US" dirty="0"/>
              <a:t>, J.K., Beckmann, C.F., 2015a. Evaluation of ICAAROMA and alternative strategies for motion artifact removal in resting state fMRI. </a:t>
            </a:r>
            <a:r>
              <a:rPr lang="en-US" dirty="0" err="1"/>
              <a:t>NeuroImage</a:t>
            </a:r>
            <a:r>
              <a:rPr lang="en-US" dirty="0"/>
              <a:t> 112, 278–287. doi:10.1016/j.neuroimage.2015.02.063</a:t>
            </a:r>
          </a:p>
          <a:p>
            <a:pPr>
              <a:lnSpc>
                <a:spcPct val="120000"/>
              </a:lnSpc>
            </a:pPr>
            <a:r>
              <a:rPr lang="en-US" dirty="0" err="1"/>
              <a:t>Pruim</a:t>
            </a:r>
            <a:r>
              <a:rPr lang="en-US" dirty="0"/>
              <a:t>, R.H.R., </a:t>
            </a:r>
            <a:r>
              <a:rPr lang="en-US" dirty="0" err="1"/>
              <a:t>Mennes</a:t>
            </a:r>
            <a:r>
              <a:rPr lang="en-US" dirty="0"/>
              <a:t>, M., van </a:t>
            </a:r>
            <a:r>
              <a:rPr lang="en-US" dirty="0" err="1"/>
              <a:t>Rooij</a:t>
            </a:r>
            <a:r>
              <a:rPr lang="en-US" dirty="0"/>
              <a:t>, D., </a:t>
            </a:r>
            <a:r>
              <a:rPr lang="en-US" dirty="0" err="1"/>
              <a:t>Llera</a:t>
            </a:r>
            <a:r>
              <a:rPr lang="en-US" dirty="0"/>
              <a:t>, A., </a:t>
            </a:r>
            <a:r>
              <a:rPr lang="en-US" dirty="0" err="1"/>
              <a:t>Buitelaar</a:t>
            </a:r>
            <a:r>
              <a:rPr lang="en-US" dirty="0"/>
              <a:t>, J.K., Beckmann, C.F., 2015b. ICA-AROMA: A robust ICA-based strategy for removing motion artifacts from fMRI data. </a:t>
            </a:r>
            <a:r>
              <a:rPr lang="en-US" dirty="0" err="1"/>
              <a:t>NeuroImage</a:t>
            </a:r>
            <a:r>
              <a:rPr lang="en-US" dirty="0"/>
              <a:t> 112, 267–277. </a:t>
            </a:r>
            <a:r>
              <a:rPr lang="en-US" dirty="0" smtClean="0"/>
              <a:t>doi:10.1016/j.neuroimage.2015.02.064</a:t>
            </a:r>
          </a:p>
          <a:p>
            <a:pPr>
              <a:lnSpc>
                <a:spcPct val="120000"/>
              </a:lnSpc>
            </a:pPr>
            <a:r>
              <a:rPr lang="en-US" dirty="0" smtClean="0"/>
              <a:t>Ramsey </a:t>
            </a:r>
            <a:r>
              <a:rPr lang="en-US" dirty="0"/>
              <a:t>J. D., Hanson S. J., Hanson C., </a:t>
            </a:r>
            <a:r>
              <a:rPr lang="en-US" dirty="0" err="1"/>
              <a:t>Halchenko</a:t>
            </a:r>
            <a:r>
              <a:rPr lang="en-US" dirty="0"/>
              <a:t> Y. O., </a:t>
            </a:r>
            <a:r>
              <a:rPr lang="en-US" dirty="0" err="1"/>
              <a:t>Poldrack</a:t>
            </a:r>
            <a:r>
              <a:rPr lang="en-US" dirty="0"/>
              <a:t> R. A., </a:t>
            </a:r>
            <a:r>
              <a:rPr lang="en-US" dirty="0" err="1"/>
              <a:t>Glymour</a:t>
            </a:r>
            <a:r>
              <a:rPr lang="en-US" dirty="0"/>
              <a:t> C. (2010). Six problems for causal inference from fMRI. </a:t>
            </a:r>
            <a:r>
              <a:rPr lang="en-US" dirty="0" err="1"/>
              <a:t>Neuroimage</a:t>
            </a:r>
            <a:r>
              <a:rPr lang="en-US" dirty="0"/>
              <a:t> 49, 1545–155810.1016/j.neuroimage.2009.08.065</a:t>
            </a:r>
          </a:p>
          <a:p>
            <a:pPr>
              <a:lnSpc>
                <a:spcPct val="120000"/>
              </a:lnSpc>
            </a:pPr>
            <a:r>
              <a:rPr lang="en-US" dirty="0" err="1"/>
              <a:t>Roebroeck</a:t>
            </a:r>
            <a:r>
              <a:rPr lang="en-US" dirty="0"/>
              <a:t> A., </a:t>
            </a:r>
            <a:r>
              <a:rPr lang="en-US" dirty="0" err="1"/>
              <a:t>Formisano</a:t>
            </a:r>
            <a:r>
              <a:rPr lang="en-US" dirty="0"/>
              <a:t> E., Goebel R. (2005). Mapping directed influence over the brain using Granger causality and fMRI. </a:t>
            </a:r>
            <a:r>
              <a:rPr lang="en-US" dirty="0" err="1"/>
              <a:t>Neuroimage</a:t>
            </a:r>
            <a:r>
              <a:rPr lang="en-US" dirty="0"/>
              <a:t> 25, </a:t>
            </a:r>
            <a:r>
              <a:rPr lang="en-US" dirty="0" smtClean="0"/>
              <a:t>230–24210.1016/j.neuroimage.2004.11.017</a:t>
            </a:r>
            <a:endParaRPr lang="en-US" dirty="0"/>
          </a:p>
        </p:txBody>
      </p:sp>
    </p:spTree>
    <p:extLst>
      <p:ext uri="{BB962C8B-B14F-4D97-AF65-F5344CB8AC3E}">
        <p14:creationId xmlns:p14="http://schemas.microsoft.com/office/powerpoint/2010/main" val="4700742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781"/>
            <a:ext cx="9692640" cy="1325562"/>
          </a:xfrm>
        </p:spPr>
        <p:txBody>
          <a:bodyPr>
            <a:normAutofit/>
          </a:bodyPr>
          <a:lstStyle/>
          <a:p>
            <a:r>
              <a:rPr lang="en-US" sz="2400" dirty="0" smtClean="0"/>
              <a:t>References</a:t>
            </a:r>
            <a:endParaRPr lang="en-US" sz="2400" dirty="0"/>
          </a:p>
        </p:txBody>
      </p:sp>
      <p:sp>
        <p:nvSpPr>
          <p:cNvPr id="3" name="Content Placeholder 2"/>
          <p:cNvSpPr>
            <a:spLocks noGrp="1"/>
          </p:cNvSpPr>
          <p:nvPr>
            <p:ph idx="1"/>
          </p:nvPr>
        </p:nvSpPr>
        <p:spPr>
          <a:xfrm>
            <a:off x="0" y="662781"/>
            <a:ext cx="9857232" cy="6195219"/>
          </a:xfrm>
        </p:spPr>
        <p:txBody>
          <a:bodyPr anchor="t">
            <a:normAutofit fontScale="70000" lnSpcReduction="20000"/>
          </a:bodyPr>
          <a:lstStyle/>
          <a:p>
            <a:pPr>
              <a:lnSpc>
                <a:spcPct val="120000"/>
              </a:lnSpc>
            </a:pPr>
            <a:r>
              <a:rPr lang="en-US" dirty="0"/>
              <a:t>Smith, S.M., Fox, P.T., Miller, K.L., </a:t>
            </a:r>
            <a:r>
              <a:rPr lang="en-US" dirty="0" err="1"/>
              <a:t>Glahn</a:t>
            </a:r>
            <a:r>
              <a:rPr lang="en-US" dirty="0"/>
              <a:t>, D.C., Fox, P.M., Mackay, C.E., </a:t>
            </a:r>
            <a:r>
              <a:rPr lang="en-US" dirty="0" err="1"/>
              <a:t>Filippini</a:t>
            </a:r>
            <a:r>
              <a:rPr lang="en-US" dirty="0"/>
              <a:t>, N., Watkins, K.E., Toro, R., Laird, A.R., Beckmann, C.F., 2009. Correspondence of the brain's functional architecture during activation and rest. Proceedings of the National Academy of Sciences 106, 13040–13045. </a:t>
            </a:r>
            <a:r>
              <a:rPr lang="en-US" dirty="0" smtClean="0"/>
              <a:t>doi:10.1073/pnas.0905267106</a:t>
            </a:r>
          </a:p>
          <a:p>
            <a:pPr>
              <a:lnSpc>
                <a:spcPct val="120000"/>
              </a:lnSpc>
            </a:pPr>
            <a:r>
              <a:rPr lang="en-US" dirty="0" err="1" smtClean="0"/>
              <a:t>Sridharan</a:t>
            </a:r>
            <a:r>
              <a:rPr lang="en-US" dirty="0"/>
              <a:t>, D., Levitin, D. J., &amp; Menon, V. (2008). A critical role for the right </a:t>
            </a:r>
            <a:r>
              <a:rPr lang="en-US" dirty="0" err="1"/>
              <a:t>fronto</a:t>
            </a:r>
            <a:r>
              <a:rPr lang="en-US" dirty="0"/>
              <a:t>-insular cortex in switching between central-executive and default-mode networks. </a:t>
            </a:r>
            <a:r>
              <a:rPr lang="en-US" i="1" dirty="0"/>
              <a:t>Proceedings of the National Academy of Sciences</a:t>
            </a:r>
            <a:r>
              <a:rPr lang="en-US" dirty="0"/>
              <a:t>, </a:t>
            </a:r>
            <a:r>
              <a:rPr lang="en-US" i="1" dirty="0"/>
              <a:t>105</a:t>
            </a:r>
            <a:r>
              <a:rPr lang="en-US" dirty="0"/>
              <a:t>(34), 12569-12574.</a:t>
            </a:r>
          </a:p>
          <a:p>
            <a:pPr>
              <a:lnSpc>
                <a:spcPct val="120000"/>
              </a:lnSpc>
            </a:pPr>
            <a:r>
              <a:rPr lang="en-US" dirty="0"/>
              <a:t>Van </a:t>
            </a:r>
            <a:r>
              <a:rPr lang="en-US" dirty="0" err="1"/>
              <a:t>Dijk</a:t>
            </a:r>
            <a:r>
              <a:rPr lang="en-US" dirty="0"/>
              <a:t>, K.R.A., </a:t>
            </a:r>
            <a:r>
              <a:rPr lang="en-US" dirty="0" err="1"/>
              <a:t>Sabuncu</a:t>
            </a:r>
            <a:r>
              <a:rPr lang="en-US" dirty="0"/>
              <a:t>, M.R., Buckner, R.L., 2012. The influence of head motion on intrinsic functional connectivity MRI. </a:t>
            </a:r>
            <a:r>
              <a:rPr lang="en-US" dirty="0" err="1"/>
              <a:t>NeuroImage</a:t>
            </a:r>
            <a:r>
              <a:rPr lang="en-US" dirty="0"/>
              <a:t> 59, 431–438. doi:10.1016/j.neuroimage.2011.07.044</a:t>
            </a:r>
          </a:p>
          <a:p>
            <a:pPr>
              <a:lnSpc>
                <a:spcPct val="120000"/>
              </a:lnSpc>
            </a:pPr>
            <a:r>
              <a:rPr lang="en-US" dirty="0"/>
              <a:t>Yan, C.-G., Cheung, B., Kelly, C., </a:t>
            </a:r>
            <a:r>
              <a:rPr lang="en-US" dirty="0" err="1"/>
              <a:t>Colcombe</a:t>
            </a:r>
            <a:r>
              <a:rPr lang="en-US" dirty="0"/>
              <a:t>, S., Craddock, R.C., Di Martino, A., Li, Q., </a:t>
            </a:r>
            <a:r>
              <a:rPr lang="en-US" dirty="0" err="1"/>
              <a:t>Zuo</a:t>
            </a:r>
            <a:r>
              <a:rPr lang="en-US" dirty="0"/>
              <a:t>, X.-N., Castellanos, F.X., </a:t>
            </a:r>
            <a:r>
              <a:rPr lang="en-US" dirty="0" err="1"/>
              <a:t>Milham</a:t>
            </a:r>
            <a:r>
              <a:rPr lang="en-US" dirty="0"/>
              <a:t>, M.P., 2013a. A comprehensive assessment of regional variation in the impact of head </a:t>
            </a:r>
            <a:r>
              <a:rPr lang="en-US" dirty="0" err="1"/>
              <a:t>micromovements</a:t>
            </a:r>
            <a:r>
              <a:rPr lang="en-US" dirty="0"/>
              <a:t> on functional </a:t>
            </a:r>
            <a:r>
              <a:rPr lang="en-US" dirty="0" err="1"/>
              <a:t>connectomics</a:t>
            </a:r>
            <a:r>
              <a:rPr lang="en-US" dirty="0"/>
              <a:t>. </a:t>
            </a:r>
            <a:r>
              <a:rPr lang="en-US" dirty="0" err="1"/>
              <a:t>NeuroImage</a:t>
            </a:r>
            <a:r>
              <a:rPr lang="en-US" dirty="0"/>
              <a:t> 76, 183–201. doi:10.1016/j.neuroimage.2013.03.004</a:t>
            </a:r>
          </a:p>
          <a:p>
            <a:pPr>
              <a:lnSpc>
                <a:spcPct val="120000"/>
              </a:lnSpc>
            </a:pPr>
            <a:r>
              <a:rPr lang="en-US" dirty="0"/>
              <a:t>Yan, C.-G., Craddock, R.C., </a:t>
            </a:r>
            <a:r>
              <a:rPr lang="en-US" dirty="0" err="1"/>
              <a:t>Milham</a:t>
            </a:r>
            <a:r>
              <a:rPr lang="en-US" dirty="0"/>
              <a:t>, M.P., He, Y., 2013b. Addressing head motion dependencies for small-world topologies in functional </a:t>
            </a:r>
            <a:r>
              <a:rPr lang="en-US" dirty="0" err="1"/>
              <a:t>connectomics</a:t>
            </a:r>
            <a:r>
              <a:rPr lang="en-US" dirty="0"/>
              <a:t> 1–19. doi:10.3389/fnhum.2013.00910/abstract</a:t>
            </a:r>
          </a:p>
          <a:p>
            <a:pPr>
              <a:lnSpc>
                <a:spcPct val="120000"/>
              </a:lnSpc>
            </a:pPr>
            <a:r>
              <a:rPr lang="en-US" dirty="0"/>
              <a:t>Yan, C. G., Wang, X. D., </a:t>
            </a:r>
            <a:r>
              <a:rPr lang="en-US" dirty="0" err="1"/>
              <a:t>Zuo</a:t>
            </a:r>
            <a:r>
              <a:rPr lang="en-US" dirty="0"/>
              <a:t>, X. N., &amp; </a:t>
            </a:r>
            <a:r>
              <a:rPr lang="en-US" dirty="0" err="1"/>
              <a:t>Zang</a:t>
            </a:r>
            <a:r>
              <a:rPr lang="en-US" dirty="0"/>
              <a:t>, Y. F. (2016). DPABI: data processing &amp; analysis for (resting-state) brain imaging. </a:t>
            </a:r>
            <a:r>
              <a:rPr lang="en-US" i="1" dirty="0" err="1"/>
              <a:t>Neuroinformatics</a:t>
            </a:r>
            <a:r>
              <a:rPr lang="en-US" dirty="0"/>
              <a:t>, </a:t>
            </a:r>
            <a:r>
              <a:rPr lang="en-US" i="1" dirty="0"/>
              <a:t>14</a:t>
            </a:r>
            <a:r>
              <a:rPr lang="en-US" dirty="0"/>
              <a:t>(3), 339-351.</a:t>
            </a:r>
          </a:p>
          <a:p>
            <a:pPr>
              <a:lnSpc>
                <a:spcPct val="120000"/>
              </a:lnSpc>
            </a:pPr>
            <a:r>
              <a:rPr lang="en-US" dirty="0" err="1"/>
              <a:t>Zang</a:t>
            </a:r>
            <a:r>
              <a:rPr lang="en-US" dirty="0"/>
              <a:t> Y, Jiang T, Lu Y, He Y, Tian L (2004) Regional homogeneity approach to fMRI data analysis. </a:t>
            </a:r>
            <a:r>
              <a:rPr lang="en-US" dirty="0" err="1"/>
              <a:t>Neuroimage</a:t>
            </a:r>
            <a:r>
              <a:rPr lang="en-US" dirty="0"/>
              <a:t> 22: 394–400.Y. </a:t>
            </a:r>
            <a:r>
              <a:rPr lang="en-US" dirty="0" err="1"/>
              <a:t>ZangT</a:t>
            </a:r>
            <a:r>
              <a:rPr lang="en-US" dirty="0"/>
              <a:t>. </a:t>
            </a:r>
            <a:r>
              <a:rPr lang="en-US" dirty="0" err="1"/>
              <a:t>JiangY</a:t>
            </a:r>
            <a:r>
              <a:rPr lang="en-US" dirty="0"/>
              <a:t>. </a:t>
            </a:r>
            <a:r>
              <a:rPr lang="en-US" dirty="0" err="1"/>
              <a:t>LuY</a:t>
            </a:r>
            <a:r>
              <a:rPr lang="en-US" dirty="0"/>
              <a:t>. </a:t>
            </a:r>
            <a:r>
              <a:rPr lang="en-US" dirty="0" err="1"/>
              <a:t>HeL</a:t>
            </a:r>
            <a:r>
              <a:rPr lang="en-US" dirty="0"/>
              <a:t>. Tian2004Regional homogeneity approach to fMRI data analysis.Neuroimage22394400</a:t>
            </a:r>
          </a:p>
          <a:p>
            <a:pPr>
              <a:lnSpc>
                <a:spcPct val="120000"/>
              </a:lnSpc>
            </a:pPr>
            <a:r>
              <a:rPr lang="en-US" dirty="0" err="1"/>
              <a:t>Zang</a:t>
            </a:r>
            <a:r>
              <a:rPr lang="en-US" dirty="0"/>
              <a:t> Y. F., He Y., Zhu C. Z., Cao Q. J., Sui M. Q., Liang M., Tian L. X., Jiang T. Z., Wang Y. F. (2007). Altered baseline brain activity in children with ADHD revealed by resting-state functional MRI. Brain Dev. 29, 83–9110.1016/j.braindev.2006.07.002</a:t>
            </a:r>
          </a:p>
          <a:p>
            <a:pPr>
              <a:lnSpc>
                <a:spcPct val="120000"/>
              </a:lnSpc>
            </a:pPr>
            <a:r>
              <a:rPr lang="en-US" dirty="0"/>
              <a:t>Zou Q. H., Zhu C. Z., Yang Y., </a:t>
            </a:r>
            <a:r>
              <a:rPr lang="en-US" dirty="0" err="1"/>
              <a:t>Zuo</a:t>
            </a:r>
            <a:r>
              <a:rPr lang="en-US" dirty="0"/>
              <a:t> X. N., Long X. Y., Cao Q. J., Wang Y. F., </a:t>
            </a:r>
            <a:r>
              <a:rPr lang="en-US" dirty="0" err="1"/>
              <a:t>Zang</a:t>
            </a:r>
            <a:r>
              <a:rPr lang="en-US" dirty="0"/>
              <a:t> Y. F. (2008). An improved approach to detection of amplitude of low-frequency fluctuation (ALFF) for resting-state MRI: fractional ALFF. J. </a:t>
            </a:r>
            <a:r>
              <a:rPr lang="en-US" dirty="0" err="1"/>
              <a:t>Neurosci</a:t>
            </a:r>
            <a:r>
              <a:rPr lang="en-US" dirty="0"/>
              <a:t>. Methods 172, 137–14110.1016/j.jneumeth.2008.04.012 </a:t>
            </a:r>
          </a:p>
        </p:txBody>
      </p:sp>
    </p:spTree>
    <p:extLst>
      <p:ext uri="{BB962C8B-B14F-4D97-AF65-F5344CB8AC3E}">
        <p14:creationId xmlns:p14="http://schemas.microsoft.com/office/powerpoint/2010/main" val="18451461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3425" y="-328616"/>
            <a:ext cx="10192512" cy="802640"/>
          </a:xfrm>
        </p:spPr>
        <p:txBody>
          <a:bodyPr>
            <a:normAutofit/>
          </a:bodyPr>
          <a:lstStyle/>
          <a:p>
            <a:r>
              <a:rPr lang="en-US" sz="2800" dirty="0" smtClean="0"/>
              <a:t>Reviews of Streams</a:t>
            </a:r>
            <a:endParaRPr lang="en-US" sz="2800" dirty="0"/>
          </a:p>
        </p:txBody>
      </p:sp>
      <p:sp>
        <p:nvSpPr>
          <p:cNvPr id="3" name="Content Placeholder 2"/>
          <p:cNvSpPr>
            <a:spLocks noGrp="1"/>
          </p:cNvSpPr>
          <p:nvPr>
            <p:ph idx="1"/>
          </p:nvPr>
        </p:nvSpPr>
        <p:spPr>
          <a:xfrm>
            <a:off x="142873" y="554035"/>
            <a:ext cx="10987090" cy="6146803"/>
          </a:xfrm>
        </p:spPr>
        <p:txBody>
          <a:bodyPr>
            <a:noAutofit/>
          </a:bodyPr>
          <a:lstStyle/>
          <a:p>
            <a:r>
              <a:rPr lang="en-US" sz="1100" dirty="0" err="1"/>
              <a:t>Ciric</a:t>
            </a:r>
            <a:r>
              <a:rPr lang="en-US" sz="1100" dirty="0"/>
              <a:t>, R., Wolf, D.H., Power, J.D., </a:t>
            </a:r>
            <a:r>
              <a:rPr lang="en-US" sz="1100" dirty="0" err="1"/>
              <a:t>Roalf</a:t>
            </a:r>
            <a:r>
              <a:rPr lang="en-US" sz="1100" dirty="0"/>
              <a:t>, D.R., Baum, G., </a:t>
            </a:r>
            <a:r>
              <a:rPr lang="en-US" sz="1100" dirty="0" err="1"/>
              <a:t>Ruparel</a:t>
            </a:r>
            <a:r>
              <a:rPr lang="en-US" sz="1100" dirty="0"/>
              <a:t>, K., Shinohara, R.T., Elliott, M.A., </a:t>
            </a:r>
            <a:r>
              <a:rPr lang="en-US" sz="1100" dirty="0" err="1"/>
              <a:t>Eickhoff</a:t>
            </a:r>
            <a:r>
              <a:rPr lang="en-US" sz="1100" dirty="0"/>
              <a:t>, S.B., </a:t>
            </a:r>
            <a:r>
              <a:rPr lang="en-US" sz="1100" dirty="0" err="1"/>
              <a:t>Davatzikos</a:t>
            </a:r>
            <a:r>
              <a:rPr lang="en-US" sz="1100" dirty="0"/>
              <a:t>, C., Gur, R.C., Gur, R.E., Bassett, D.S., Satterthwaite, T.D., 2017. Benchmarking of participant-level confound regression strategies for the control of motion artifact in studies of functional connectivity. </a:t>
            </a:r>
            <a:r>
              <a:rPr lang="en-US" sz="1100" dirty="0" err="1"/>
              <a:t>NeuroImage</a:t>
            </a:r>
            <a:r>
              <a:rPr lang="en-US" sz="1100" dirty="0"/>
              <a:t> 1–22. </a:t>
            </a:r>
            <a:r>
              <a:rPr lang="en-US" sz="1100" dirty="0" smtClean="0"/>
              <a:t>doi:10.1016/j.neuroimage.2017.03.020</a:t>
            </a:r>
          </a:p>
          <a:p>
            <a:r>
              <a:rPr lang="en-US" sz="1100" dirty="0"/>
              <a:t>Bright, M. G., </a:t>
            </a:r>
            <a:r>
              <a:rPr lang="en-US" sz="1100" dirty="0" err="1"/>
              <a:t>Tench</a:t>
            </a:r>
            <a:r>
              <a:rPr lang="en-US" sz="1100" dirty="0"/>
              <a:t>, C. R., &amp; Murphy, K. (2017). Potential pitfalls when </a:t>
            </a:r>
            <a:r>
              <a:rPr lang="en-US" sz="1100" dirty="0" err="1"/>
              <a:t>denoising</a:t>
            </a:r>
            <a:r>
              <a:rPr lang="en-US" sz="1100" dirty="0"/>
              <a:t> resting state fMRI data using nuisance regression. </a:t>
            </a:r>
            <a:r>
              <a:rPr lang="en-US" sz="1100" i="1" dirty="0" err="1"/>
              <a:t>NeuroImage</a:t>
            </a:r>
            <a:r>
              <a:rPr lang="en-US" sz="1100" dirty="0"/>
              <a:t>, </a:t>
            </a:r>
            <a:r>
              <a:rPr lang="en-US" sz="1100" i="1" dirty="0"/>
              <a:t>154</a:t>
            </a:r>
            <a:r>
              <a:rPr lang="en-US" sz="1100" dirty="0"/>
              <a:t>, 159-168</a:t>
            </a:r>
            <a:r>
              <a:rPr lang="en-US" sz="1100" dirty="0" smtClean="0"/>
              <a:t>.</a:t>
            </a:r>
          </a:p>
          <a:p>
            <a:pPr lvl="1"/>
            <a:r>
              <a:rPr lang="en-US" sz="900" dirty="0" smtClean="0"/>
              <a:t>Excellent review of outstanding issues in general</a:t>
            </a:r>
          </a:p>
          <a:p>
            <a:r>
              <a:rPr lang="en-US" sz="1100" dirty="0" smtClean="0"/>
              <a:t>Burgess</a:t>
            </a:r>
            <a:r>
              <a:rPr lang="en-US" sz="1100" dirty="0"/>
              <a:t>, G. C., </a:t>
            </a:r>
            <a:r>
              <a:rPr lang="en-US" sz="1100" dirty="0" err="1"/>
              <a:t>Kandala</a:t>
            </a:r>
            <a:r>
              <a:rPr lang="en-US" sz="1100" dirty="0"/>
              <a:t>, S., Nolan, D., </a:t>
            </a:r>
            <a:r>
              <a:rPr lang="en-US" sz="1100" dirty="0" err="1"/>
              <a:t>Laumann</a:t>
            </a:r>
            <a:r>
              <a:rPr lang="en-US" sz="1100" dirty="0"/>
              <a:t>, T. O., Power, J. D., </a:t>
            </a:r>
            <a:r>
              <a:rPr lang="en-US" sz="1100" dirty="0" err="1"/>
              <a:t>Adeyemo</a:t>
            </a:r>
            <a:r>
              <a:rPr lang="en-US" sz="1100" dirty="0"/>
              <a:t>, B., ... &amp; </a:t>
            </a:r>
            <a:r>
              <a:rPr lang="en-US" sz="1100" dirty="0" err="1"/>
              <a:t>Barch</a:t>
            </a:r>
            <a:r>
              <a:rPr lang="en-US" sz="1100" dirty="0"/>
              <a:t>, D. M. (2016). Evaluation of </a:t>
            </a:r>
            <a:r>
              <a:rPr lang="en-US" sz="1100" dirty="0" err="1"/>
              <a:t>denoising</a:t>
            </a:r>
            <a:r>
              <a:rPr lang="en-US" sz="1100" dirty="0"/>
              <a:t> strategies to address motion-correlated artifacts in resting-state functional magnetic resonance imaging data from the human connectome project. </a:t>
            </a:r>
            <a:r>
              <a:rPr lang="en-US" sz="1100" i="1" dirty="0"/>
              <a:t>Brain connectivity</a:t>
            </a:r>
            <a:r>
              <a:rPr lang="en-US" sz="1100" dirty="0"/>
              <a:t>, </a:t>
            </a:r>
            <a:r>
              <a:rPr lang="en-US" sz="1100" i="1" dirty="0"/>
              <a:t>6</a:t>
            </a:r>
            <a:r>
              <a:rPr lang="en-US" sz="1100" dirty="0"/>
              <a:t>(9), 669-680.</a:t>
            </a:r>
            <a:endParaRPr lang="en-US" sz="1100" dirty="0" smtClean="0"/>
          </a:p>
          <a:p>
            <a:r>
              <a:rPr lang="en-US" sz="1100" dirty="0" err="1" smtClean="0"/>
              <a:t>Gargouri</a:t>
            </a:r>
            <a:r>
              <a:rPr lang="en-US" sz="1100" dirty="0"/>
              <a:t>, F., Delphine, S., </a:t>
            </a:r>
            <a:r>
              <a:rPr lang="en-US" sz="1100" dirty="0" err="1"/>
              <a:t>Lehéricy</a:t>
            </a:r>
            <a:r>
              <a:rPr lang="en-US" sz="1100" dirty="0"/>
              <a:t>, S., &amp; </a:t>
            </a:r>
            <a:r>
              <a:rPr lang="en-US" sz="1100" dirty="0" err="1"/>
              <a:t>Hamida</a:t>
            </a:r>
            <a:r>
              <a:rPr lang="en-US" sz="1100" dirty="0"/>
              <a:t>, A. B. (2016, March). The influence of preprocessing steps on functional connectivity in resting state fMRI. In </a:t>
            </a:r>
            <a:r>
              <a:rPr lang="en-US" sz="1100" i="1" dirty="0"/>
              <a:t>Advanced Technologies for Signal and Image Processing (ATSIP), 2016 2nd International Conference on</a:t>
            </a:r>
            <a:r>
              <a:rPr lang="en-US" sz="1100" dirty="0"/>
              <a:t> (pp. 103-107). IEEE.</a:t>
            </a:r>
            <a:endParaRPr lang="en-US" sz="1100" dirty="0" smtClean="0"/>
          </a:p>
          <a:p>
            <a:r>
              <a:rPr lang="en-US" sz="1100" dirty="0"/>
              <a:t>Parkes, L., Fulcher, B. D., </a:t>
            </a:r>
            <a:r>
              <a:rPr lang="en-US" sz="1100" dirty="0" err="1"/>
              <a:t>Yucel</a:t>
            </a:r>
            <a:r>
              <a:rPr lang="en-US" sz="1100" dirty="0"/>
              <a:t>, M., &amp; </a:t>
            </a:r>
            <a:r>
              <a:rPr lang="en-US" sz="1100" dirty="0" err="1"/>
              <a:t>Fornito</a:t>
            </a:r>
            <a:r>
              <a:rPr lang="en-US" sz="1100" dirty="0"/>
              <a:t>, A. (2017). An evaluation of the efficacy, reliability, and sensitivity of motion correction strategies for resting-state functional MRI. </a:t>
            </a:r>
            <a:r>
              <a:rPr lang="en-US" sz="1100" i="1" dirty="0" err="1"/>
              <a:t>bioRxiv</a:t>
            </a:r>
            <a:r>
              <a:rPr lang="en-US" sz="1100" dirty="0"/>
              <a:t>, 156380</a:t>
            </a:r>
            <a:r>
              <a:rPr lang="en-US" sz="1100" dirty="0" smtClean="0"/>
              <a:t>.</a:t>
            </a:r>
          </a:p>
          <a:p>
            <a:r>
              <a:rPr lang="en-US" sz="1100" dirty="0" err="1" smtClean="0"/>
              <a:t>Pruim</a:t>
            </a:r>
            <a:r>
              <a:rPr lang="en-US" sz="1100" dirty="0"/>
              <a:t>, R.H.R., </a:t>
            </a:r>
            <a:r>
              <a:rPr lang="en-US" sz="1100" dirty="0" err="1"/>
              <a:t>Mennes</a:t>
            </a:r>
            <a:r>
              <a:rPr lang="en-US" sz="1100" dirty="0"/>
              <a:t>, M., </a:t>
            </a:r>
            <a:r>
              <a:rPr lang="en-US" sz="1100" dirty="0" err="1"/>
              <a:t>Buitelaar</a:t>
            </a:r>
            <a:r>
              <a:rPr lang="en-US" sz="1100" dirty="0"/>
              <a:t>, J.K., Beckmann, C.F., 2015a. Evaluation of ICAAROMA and alternative strategies for motion artifact removal in resting state fMRI. </a:t>
            </a:r>
            <a:r>
              <a:rPr lang="en-US" sz="1100" dirty="0" err="1"/>
              <a:t>NeuroImage</a:t>
            </a:r>
            <a:r>
              <a:rPr lang="en-US" sz="1100" dirty="0"/>
              <a:t> 112, 278–287. doi:10.1016/j.neuroimage.2015.02.063 </a:t>
            </a:r>
            <a:endParaRPr lang="en-US" sz="1100" dirty="0" smtClean="0"/>
          </a:p>
          <a:p>
            <a:r>
              <a:rPr lang="en-US" sz="1100" dirty="0" err="1" smtClean="0"/>
              <a:t>Pruim</a:t>
            </a:r>
            <a:r>
              <a:rPr lang="en-US" sz="1100" dirty="0"/>
              <a:t>, R.H.R., </a:t>
            </a:r>
            <a:r>
              <a:rPr lang="en-US" sz="1100" dirty="0" err="1"/>
              <a:t>Mennes</a:t>
            </a:r>
            <a:r>
              <a:rPr lang="en-US" sz="1100" dirty="0"/>
              <a:t>, M., van </a:t>
            </a:r>
            <a:r>
              <a:rPr lang="en-US" sz="1100" dirty="0" err="1"/>
              <a:t>Rooij</a:t>
            </a:r>
            <a:r>
              <a:rPr lang="en-US" sz="1100" dirty="0"/>
              <a:t>, D., </a:t>
            </a:r>
            <a:r>
              <a:rPr lang="en-US" sz="1100" dirty="0" err="1"/>
              <a:t>Llera</a:t>
            </a:r>
            <a:r>
              <a:rPr lang="en-US" sz="1100" dirty="0"/>
              <a:t>, A., </a:t>
            </a:r>
            <a:r>
              <a:rPr lang="en-US" sz="1100" dirty="0" err="1"/>
              <a:t>Buitelaar</a:t>
            </a:r>
            <a:r>
              <a:rPr lang="en-US" sz="1100" dirty="0"/>
              <a:t>, J.K., Beckmann, C.F., 2015b. ICA-AROMA: A robust ICA-based strategy for removing motion artifacts from fMRI data. </a:t>
            </a:r>
            <a:r>
              <a:rPr lang="en-US" sz="1100" dirty="0" err="1"/>
              <a:t>NeuroImage</a:t>
            </a:r>
            <a:r>
              <a:rPr lang="en-US" sz="1100" dirty="0"/>
              <a:t> 112, 267–277. </a:t>
            </a:r>
            <a:r>
              <a:rPr lang="en-US" sz="1100" dirty="0" smtClean="0"/>
              <a:t>doi:10.1016/j.neuroimage.2015.02.064</a:t>
            </a:r>
          </a:p>
          <a:p>
            <a:r>
              <a:rPr lang="en-US" sz="1100" dirty="0" err="1"/>
              <a:t>Varikuti</a:t>
            </a:r>
            <a:r>
              <a:rPr lang="en-US" sz="1100" dirty="0"/>
              <a:t>, D. P., </a:t>
            </a:r>
            <a:r>
              <a:rPr lang="en-US" sz="1100" dirty="0" err="1"/>
              <a:t>Hoffstaedter</a:t>
            </a:r>
            <a:r>
              <a:rPr lang="en-US" sz="1100" dirty="0"/>
              <a:t>, F., </a:t>
            </a:r>
            <a:r>
              <a:rPr lang="en-US" sz="1100" dirty="0" err="1"/>
              <a:t>Genon</a:t>
            </a:r>
            <a:r>
              <a:rPr lang="en-US" sz="1100" dirty="0"/>
              <a:t>, S., </a:t>
            </a:r>
            <a:r>
              <a:rPr lang="en-US" sz="1100" dirty="0" err="1"/>
              <a:t>Schwender</a:t>
            </a:r>
            <a:r>
              <a:rPr lang="en-US" sz="1100" dirty="0"/>
              <a:t>, H., Reid, A. T., &amp; </a:t>
            </a:r>
            <a:r>
              <a:rPr lang="en-US" sz="1100" dirty="0" err="1"/>
              <a:t>Eickhoff</a:t>
            </a:r>
            <a:r>
              <a:rPr lang="en-US" sz="1100" dirty="0"/>
              <a:t>, S. B. (2017). Resting-state test–retest reliability of a priori defined canonical networks over different preprocessing steps. </a:t>
            </a:r>
            <a:r>
              <a:rPr lang="en-US" sz="1100" i="1" dirty="0"/>
              <a:t>Brain Structure and Function</a:t>
            </a:r>
            <a:r>
              <a:rPr lang="en-US" sz="1100" dirty="0"/>
              <a:t>, </a:t>
            </a:r>
            <a:r>
              <a:rPr lang="en-US" sz="1100" i="1" dirty="0"/>
              <a:t>222</a:t>
            </a:r>
            <a:r>
              <a:rPr lang="en-US" sz="1100" dirty="0"/>
              <a:t>(3), 1447-1468.</a:t>
            </a:r>
            <a:endParaRPr lang="en-US" sz="1100" dirty="0" smtClean="0"/>
          </a:p>
          <a:p>
            <a:r>
              <a:rPr lang="en-US" sz="1100" dirty="0"/>
              <a:t>Vergara, V. M., Mayer, A. R., </a:t>
            </a:r>
            <a:r>
              <a:rPr lang="en-US" sz="1100" dirty="0" err="1"/>
              <a:t>Damaraju</a:t>
            </a:r>
            <a:r>
              <a:rPr lang="en-US" sz="1100" dirty="0"/>
              <a:t>, E., Hutchison, K., &amp; Calhoun, V. D. (2017). The effect of preprocessing pipelines in subject classification and detection of abnormal resting state functional network connectivity using group ICA. </a:t>
            </a:r>
            <a:r>
              <a:rPr lang="en-US" sz="1100" i="1" dirty="0" err="1"/>
              <a:t>Neuroimage</a:t>
            </a:r>
            <a:r>
              <a:rPr lang="en-US" sz="1100" dirty="0"/>
              <a:t>, </a:t>
            </a:r>
            <a:r>
              <a:rPr lang="en-US" sz="1100" i="1" dirty="0"/>
              <a:t>145</a:t>
            </a:r>
            <a:r>
              <a:rPr lang="en-US" sz="1100" dirty="0"/>
              <a:t>, 365-376.</a:t>
            </a:r>
            <a:endParaRPr lang="en-US" sz="1100" dirty="0" smtClean="0"/>
          </a:p>
          <a:p>
            <a:r>
              <a:rPr lang="en-US" sz="1100" dirty="0"/>
              <a:t>Yan, C.-G., Craddock, R.C., </a:t>
            </a:r>
            <a:r>
              <a:rPr lang="en-US" sz="1100" dirty="0" err="1"/>
              <a:t>Milham</a:t>
            </a:r>
            <a:r>
              <a:rPr lang="en-US" sz="1100" dirty="0"/>
              <a:t>, M.P., He, Y., </a:t>
            </a:r>
            <a:r>
              <a:rPr lang="en-US" sz="1100" dirty="0" smtClean="0"/>
              <a:t>2013. </a:t>
            </a:r>
            <a:r>
              <a:rPr lang="en-US" sz="1100" dirty="0"/>
              <a:t>Addressing head motion dependencies for small-world topologies in functional </a:t>
            </a:r>
            <a:r>
              <a:rPr lang="en-US" sz="1100" dirty="0" err="1"/>
              <a:t>connectomics</a:t>
            </a:r>
            <a:r>
              <a:rPr lang="en-US" sz="1100" dirty="0"/>
              <a:t> 1–19. doi:10.3389/fnhum.2013.00910/abstract</a:t>
            </a:r>
          </a:p>
        </p:txBody>
      </p:sp>
    </p:spTree>
    <p:extLst>
      <p:ext uri="{BB962C8B-B14F-4D97-AF65-F5344CB8AC3E}">
        <p14:creationId xmlns:p14="http://schemas.microsoft.com/office/powerpoint/2010/main" val="1793029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800" dirty="0" smtClean="0"/>
              <a:t>Form of functional neuroimaging</a:t>
            </a:r>
          </a:p>
          <a:p>
            <a:pPr lvl="1"/>
            <a:r>
              <a:rPr lang="en-US" sz="2600" dirty="0" smtClean="0"/>
              <a:t>Uses BOLD signals to infer blood flow changes associated with differential neural activity</a:t>
            </a:r>
          </a:p>
          <a:p>
            <a:r>
              <a:rPr lang="en-US" sz="2800" dirty="0" smtClean="0"/>
              <a:t>Focus on spontaneous brain activity without tasks </a:t>
            </a:r>
            <a:r>
              <a:rPr lang="en-US" sz="1200" dirty="0" smtClean="0">
                <a:solidFill>
                  <a:schemeClr val="accent2">
                    <a:lumMod val="50000"/>
                  </a:schemeClr>
                </a:solidFill>
              </a:rPr>
              <a:t>(Fox &amp; </a:t>
            </a:r>
            <a:r>
              <a:rPr lang="en-US" sz="1200" dirty="0" err="1" smtClean="0">
                <a:solidFill>
                  <a:schemeClr val="accent2">
                    <a:lumMod val="50000"/>
                  </a:schemeClr>
                </a:solidFill>
              </a:rPr>
              <a:t>Raichle</a:t>
            </a:r>
            <a:r>
              <a:rPr lang="en-US" sz="1200" dirty="0" smtClean="0">
                <a:solidFill>
                  <a:schemeClr val="accent2">
                    <a:lumMod val="50000"/>
                  </a:schemeClr>
                </a:solidFill>
              </a:rPr>
              <a:t>, 2007) </a:t>
            </a:r>
          </a:p>
          <a:p>
            <a:pPr lvl="1"/>
            <a:r>
              <a:rPr lang="en-US" sz="2600" dirty="0" smtClean="0"/>
              <a:t>Sometimes referred to as “intrinsic” </a:t>
            </a:r>
          </a:p>
          <a:p>
            <a:pPr lvl="1"/>
            <a:r>
              <a:rPr lang="en-US" sz="2600" dirty="0" smtClean="0"/>
              <a:t>Highly organized fluctuations correlated across the brain that are spatially structured</a:t>
            </a:r>
          </a:p>
          <a:p>
            <a:pPr lvl="1">
              <a:buClr>
                <a:srgbClr val="6F6F74"/>
              </a:buClr>
            </a:pPr>
            <a:r>
              <a:rPr lang="en-US" sz="2600" dirty="0" smtClean="0"/>
              <a:t>Correspond to regions typically co-activated </a:t>
            </a:r>
            <a:r>
              <a:rPr lang="en-US" sz="2600" dirty="0"/>
              <a:t>in </a:t>
            </a:r>
            <a:r>
              <a:rPr lang="en-US" sz="2600" dirty="0" smtClean="0"/>
              <a:t>tasks </a:t>
            </a:r>
            <a:r>
              <a:rPr lang="en-US" sz="1200" dirty="0" smtClean="0">
                <a:solidFill>
                  <a:srgbClr val="000000">
                    <a:lumMod val="85000"/>
                    <a:lumOff val="15000"/>
                  </a:srgbClr>
                </a:solidFill>
              </a:rPr>
              <a:t>(Smith </a:t>
            </a:r>
            <a:r>
              <a:rPr lang="en-US" sz="1200" dirty="0">
                <a:solidFill>
                  <a:srgbClr val="000000">
                    <a:lumMod val="85000"/>
                    <a:lumOff val="15000"/>
                  </a:srgbClr>
                </a:solidFill>
              </a:rPr>
              <a:t>et al., 2009</a:t>
            </a:r>
            <a:r>
              <a:rPr lang="en-US" sz="1200" dirty="0" smtClean="0">
                <a:solidFill>
                  <a:srgbClr val="000000">
                    <a:lumMod val="85000"/>
                    <a:lumOff val="15000"/>
                  </a:srgbClr>
                </a:solidFill>
              </a:rPr>
              <a:t>)</a:t>
            </a:r>
            <a:endParaRPr lang="en-US" sz="2600" dirty="0" smtClean="0"/>
          </a:p>
          <a:p>
            <a:pPr lvl="1"/>
            <a:r>
              <a:rPr lang="en-US" sz="2600" dirty="0" smtClean="0"/>
              <a:t>Found to predict task activation &amp; behavior </a:t>
            </a:r>
            <a:r>
              <a:rPr lang="en-US" sz="1200" dirty="0">
                <a:solidFill>
                  <a:schemeClr val="accent2">
                    <a:lumMod val="50000"/>
                  </a:schemeClr>
                </a:solidFill>
              </a:rPr>
              <a:t>(Fox </a:t>
            </a:r>
            <a:r>
              <a:rPr lang="en-US" sz="1200" dirty="0" smtClean="0">
                <a:solidFill>
                  <a:schemeClr val="accent2">
                    <a:lumMod val="50000"/>
                  </a:schemeClr>
                </a:solidFill>
              </a:rPr>
              <a:t>et al., 2007</a:t>
            </a:r>
            <a:r>
              <a:rPr lang="en-US" sz="1200" dirty="0">
                <a:solidFill>
                  <a:schemeClr val="accent2">
                    <a:lumMod val="50000"/>
                  </a:schemeClr>
                </a:solidFill>
              </a:rPr>
              <a:t>) </a:t>
            </a:r>
          </a:p>
          <a:p>
            <a:pPr lvl="1"/>
            <a:endParaRPr lang="en-US" sz="1200" dirty="0" smtClean="0"/>
          </a:p>
        </p:txBody>
      </p:sp>
      <p:sp>
        <p:nvSpPr>
          <p:cNvPr id="5" name="Title 1"/>
          <p:cNvSpPr txBox="1">
            <a:spLocks/>
          </p:cNvSpPr>
          <p:nvPr/>
        </p:nvSpPr>
        <p:spPr>
          <a:xfrm>
            <a:off x="1261872" y="-47806"/>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dirty="0" smtClean="0"/>
              <a:t>Resting State</a:t>
            </a:r>
            <a:endParaRPr lang="en-US" dirty="0"/>
          </a:p>
        </p:txBody>
      </p:sp>
    </p:spTree>
    <p:extLst>
      <p:ext uri="{BB962C8B-B14F-4D97-AF65-F5344CB8AC3E}">
        <p14:creationId xmlns:p14="http://schemas.microsoft.com/office/powerpoint/2010/main" val="129899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52" y="1097280"/>
            <a:ext cx="10040112" cy="5082857"/>
          </a:xfrm>
        </p:spPr>
        <p:txBody>
          <a:bodyPr>
            <a:normAutofit/>
          </a:bodyPr>
          <a:lstStyle/>
          <a:p>
            <a:pPr marL="0" indent="0" algn="ctr">
              <a:buNone/>
            </a:pPr>
            <a:endParaRPr lang="en-US" sz="4000" dirty="0" smtClean="0"/>
          </a:p>
          <a:p>
            <a:pPr marL="0" indent="0" algn="ctr">
              <a:buNone/>
            </a:pPr>
            <a:endParaRPr lang="en-US" sz="4000" dirty="0"/>
          </a:p>
          <a:p>
            <a:pPr marL="0" indent="0" algn="ctr">
              <a:buNone/>
            </a:pPr>
            <a:r>
              <a:rPr lang="en-US" sz="4000" dirty="0" smtClean="0"/>
              <a:t>Ideal preprocessing streams vary according to goals of analyses</a:t>
            </a:r>
          </a:p>
          <a:p>
            <a:endParaRPr lang="en-US" sz="4000" dirty="0" smtClean="0"/>
          </a:p>
          <a:p>
            <a:endParaRPr lang="en-US" sz="4000" i="1" dirty="0"/>
          </a:p>
        </p:txBody>
      </p:sp>
      <p:sp>
        <p:nvSpPr>
          <p:cNvPr id="6"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smtClean="0"/>
              <a:t>Goals of Analyses</a:t>
            </a:r>
            <a:endParaRPr lang="en-US" sz="2000" dirty="0"/>
          </a:p>
        </p:txBody>
      </p:sp>
    </p:spTree>
    <p:extLst>
      <p:ext uri="{BB962C8B-B14F-4D97-AF65-F5344CB8AC3E}">
        <p14:creationId xmlns:p14="http://schemas.microsoft.com/office/powerpoint/2010/main" val="1020778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52" y="1828800"/>
            <a:ext cx="10040112" cy="4351337"/>
          </a:xfrm>
        </p:spPr>
        <p:txBody>
          <a:bodyPr>
            <a:normAutofit/>
          </a:bodyPr>
          <a:lstStyle/>
          <a:p>
            <a:r>
              <a:rPr lang="en-US" sz="2800" dirty="0" smtClean="0"/>
              <a:t>Sample of young adult men from longitudinal study of low-income families in Pittsburgh </a:t>
            </a:r>
          </a:p>
          <a:p>
            <a:r>
              <a:rPr lang="en-US" sz="2800" dirty="0" smtClean="0"/>
              <a:t>MRI scans at age 22: task-related and resting functional connectivity, and structural connectivity (i.e., DTI)</a:t>
            </a:r>
          </a:p>
          <a:p>
            <a:r>
              <a:rPr lang="en-US" sz="2800" dirty="0" smtClean="0"/>
              <a:t>Main interest in linking network abnormalities to antisocial behavior &amp; psychopathic traits</a:t>
            </a:r>
            <a:endParaRPr lang="en-US" sz="2400" dirty="0" smtClean="0"/>
          </a:p>
          <a:p>
            <a:endParaRPr lang="en-US" sz="4000" i="1" dirty="0"/>
          </a:p>
        </p:txBody>
      </p:sp>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smtClean="0"/>
              <a:t>Goals of Analyses</a:t>
            </a:r>
            <a:endParaRPr lang="en-US" sz="2000" dirty="0"/>
          </a:p>
        </p:txBody>
      </p:sp>
      <p:sp>
        <p:nvSpPr>
          <p:cNvPr id="6" name="Title 1"/>
          <p:cNvSpPr txBox="1">
            <a:spLocks/>
          </p:cNvSpPr>
          <p:nvPr/>
        </p:nvSpPr>
        <p:spPr>
          <a:xfrm>
            <a:off x="1261872" y="-47806"/>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dirty="0" smtClean="0"/>
              <a:t>Current Study</a:t>
            </a:r>
            <a:endParaRPr lang="en-US" dirty="0"/>
          </a:p>
        </p:txBody>
      </p:sp>
    </p:spTree>
    <p:extLst>
      <p:ext uri="{BB962C8B-B14F-4D97-AF65-F5344CB8AC3E}">
        <p14:creationId xmlns:p14="http://schemas.microsoft.com/office/powerpoint/2010/main" val="1351694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352" y="1828800"/>
            <a:ext cx="10040112" cy="4351337"/>
          </a:xfrm>
        </p:spPr>
        <p:txBody>
          <a:bodyPr>
            <a:normAutofit/>
          </a:bodyPr>
          <a:lstStyle/>
          <a:p>
            <a:r>
              <a:rPr lang="en-US" sz="2800" dirty="0" smtClean="0"/>
              <a:t>Potential abnormalities within networks (e.g., nodes within default mode network)</a:t>
            </a:r>
          </a:p>
          <a:p>
            <a:pPr lvl="1"/>
            <a:r>
              <a:rPr lang="en-US" sz="2600" dirty="0" smtClean="0"/>
              <a:t>Short range connectivity</a:t>
            </a:r>
          </a:p>
          <a:p>
            <a:r>
              <a:rPr lang="en-US" sz="2800" dirty="0" smtClean="0"/>
              <a:t>Potential abnormalities across networks (e.g., nodes in default mode network and nodes in salience network) </a:t>
            </a:r>
          </a:p>
          <a:p>
            <a:pPr lvl="1"/>
            <a:r>
              <a:rPr lang="en-US" sz="2600" dirty="0" smtClean="0"/>
              <a:t>Distant connectivity</a:t>
            </a:r>
          </a:p>
          <a:p>
            <a:r>
              <a:rPr lang="en-US" sz="2800" dirty="0" smtClean="0"/>
              <a:t>Relationships across neuroimaging modalities</a:t>
            </a:r>
          </a:p>
          <a:p>
            <a:pPr lvl="1"/>
            <a:r>
              <a:rPr lang="en-US" sz="2600" dirty="0" smtClean="0"/>
              <a:t>Associations between structural and functional connectivity</a:t>
            </a:r>
          </a:p>
        </p:txBody>
      </p:sp>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Goals of Analyses</a:t>
            </a:r>
            <a:endParaRPr lang="en-US" sz="2000" dirty="0"/>
          </a:p>
        </p:txBody>
      </p:sp>
      <p:sp>
        <p:nvSpPr>
          <p:cNvPr id="6" name="Title 1"/>
          <p:cNvSpPr txBox="1">
            <a:spLocks/>
          </p:cNvSpPr>
          <p:nvPr/>
        </p:nvSpPr>
        <p:spPr>
          <a:xfrm>
            <a:off x="1261872" y="-47806"/>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dirty="0" smtClean="0"/>
              <a:t>Key Interests</a:t>
            </a:r>
            <a:endParaRPr lang="en-US" dirty="0"/>
          </a:p>
        </p:txBody>
      </p:sp>
    </p:spTree>
    <p:extLst>
      <p:ext uri="{BB962C8B-B14F-4D97-AF65-F5344CB8AC3E}">
        <p14:creationId xmlns:p14="http://schemas.microsoft.com/office/powerpoint/2010/main" val="1304864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0"/>
            <a:ext cx="9692640" cy="1325562"/>
          </a:xfrm>
        </p:spPr>
        <p:txBody>
          <a:bodyPr/>
          <a:lstStyle/>
          <a:p>
            <a:r>
              <a:rPr lang="en-US" dirty="0" smtClean="0"/>
              <a:t>fMRI Pre-Processing</a:t>
            </a:r>
            <a:endParaRPr lang="en-US" dirty="0"/>
          </a:p>
        </p:txBody>
      </p:sp>
      <p:sp>
        <p:nvSpPr>
          <p:cNvPr id="3" name="Content Placeholder 2"/>
          <p:cNvSpPr>
            <a:spLocks noGrp="1"/>
          </p:cNvSpPr>
          <p:nvPr>
            <p:ph idx="1"/>
          </p:nvPr>
        </p:nvSpPr>
        <p:spPr>
          <a:xfrm>
            <a:off x="530352" y="1500996"/>
            <a:ext cx="10040112" cy="5072332"/>
          </a:xfrm>
        </p:spPr>
        <p:txBody>
          <a:bodyPr>
            <a:normAutofit fontScale="92500" lnSpcReduction="20000"/>
          </a:bodyPr>
          <a:lstStyle/>
          <a:p>
            <a:r>
              <a:rPr lang="en-US" sz="2800" dirty="0" smtClean="0"/>
              <a:t>Removal of first four (five, ten) volumes of each acquisition </a:t>
            </a:r>
          </a:p>
          <a:p>
            <a:pPr lvl="1"/>
            <a:r>
              <a:rPr lang="en-US" sz="2600" dirty="0" smtClean="0"/>
              <a:t>Allow time for signal equilibration </a:t>
            </a:r>
          </a:p>
          <a:p>
            <a:r>
              <a:rPr lang="en-US" sz="2800" dirty="0" smtClean="0"/>
              <a:t>Slice-timing </a:t>
            </a:r>
            <a:r>
              <a:rPr lang="en-US" sz="2800" dirty="0"/>
              <a:t>c</a:t>
            </a:r>
            <a:r>
              <a:rPr lang="en-US" sz="2800" dirty="0" smtClean="0"/>
              <a:t>orrection</a:t>
            </a:r>
          </a:p>
          <a:p>
            <a:pPr lvl="1"/>
            <a:r>
              <a:rPr lang="en-US" sz="2400" dirty="0" smtClean="0"/>
              <a:t>Corrects for the time of acquisition of each slice so that the time courses don’t seem different across slices</a:t>
            </a:r>
          </a:p>
          <a:p>
            <a:pPr lvl="1"/>
            <a:r>
              <a:rPr lang="en-US" sz="2400" dirty="0" smtClean="0"/>
              <a:t>Interpolation to temporally align each slice to the start of each volume</a:t>
            </a:r>
          </a:p>
          <a:p>
            <a:pPr lvl="1"/>
            <a:r>
              <a:rPr lang="en-US" sz="2400" dirty="0" smtClean="0"/>
              <a:t>Make sure to clarify the slice order</a:t>
            </a:r>
          </a:p>
          <a:p>
            <a:pPr lvl="1"/>
            <a:r>
              <a:rPr lang="en-US" sz="2400" dirty="0" smtClean="0"/>
              <a:t>No difference found when order was ST</a:t>
            </a:r>
            <a:r>
              <a:rPr lang="en-US" sz="2400" dirty="0" smtClean="0">
                <a:sym typeface="Wingdings"/>
              </a:rPr>
              <a:t></a:t>
            </a:r>
            <a:r>
              <a:rPr lang="en-US" sz="2400" dirty="0" smtClean="0"/>
              <a:t> RBR vs RBR </a:t>
            </a:r>
            <a:r>
              <a:rPr lang="en-US" sz="2400" dirty="0" smtClean="0">
                <a:sym typeface="Wingdings"/>
              </a:rPr>
              <a:t></a:t>
            </a:r>
            <a:r>
              <a:rPr lang="en-US" sz="2400" dirty="0" smtClean="0"/>
              <a:t>ST </a:t>
            </a:r>
            <a:r>
              <a:rPr lang="en-US" sz="1700" dirty="0" smtClean="0"/>
              <a:t>Parkes et al., 2017</a:t>
            </a:r>
            <a:endParaRPr lang="en-US" sz="1700" dirty="0"/>
          </a:p>
          <a:p>
            <a:r>
              <a:rPr lang="en-US" sz="2600" dirty="0" smtClean="0"/>
              <a:t>Two-pass rigid </a:t>
            </a:r>
            <a:r>
              <a:rPr lang="en-US" sz="2600" dirty="0"/>
              <a:t>b</a:t>
            </a:r>
            <a:r>
              <a:rPr lang="en-US" sz="2600" dirty="0" smtClean="0"/>
              <a:t>ody </a:t>
            </a:r>
            <a:r>
              <a:rPr lang="en-US" sz="2600" dirty="0"/>
              <a:t>r</a:t>
            </a:r>
            <a:r>
              <a:rPr lang="en-US" sz="2600" dirty="0" smtClean="0"/>
              <a:t>ealignment</a:t>
            </a:r>
          </a:p>
          <a:p>
            <a:pPr lvl="1"/>
            <a:r>
              <a:rPr lang="en-US" sz="2400" dirty="0" smtClean="0"/>
              <a:t>Assigns correct signals to each voxel after motion </a:t>
            </a:r>
          </a:p>
          <a:p>
            <a:pPr lvl="1"/>
            <a:r>
              <a:rPr lang="en-US" sz="2400" dirty="0" smtClean="0"/>
              <a:t>All volumes to first volume </a:t>
            </a:r>
            <a:r>
              <a:rPr lang="en-US" sz="2400" dirty="0" smtClean="0">
                <a:sym typeface="Wingdings"/>
              </a:rPr>
              <a:t> All </a:t>
            </a:r>
            <a:r>
              <a:rPr lang="en-US" sz="2400" dirty="0" smtClean="0"/>
              <a:t>volumes to mean volume</a:t>
            </a:r>
          </a:p>
          <a:p>
            <a:pPr lvl="1"/>
            <a:r>
              <a:rPr lang="en-US" sz="2400" dirty="0" smtClean="0"/>
              <a:t>Can provide measure of displacement of head from a fixed position at every TP in the scan</a:t>
            </a:r>
          </a:p>
          <a:p>
            <a:pPr lvl="2"/>
            <a:r>
              <a:rPr lang="en-US" sz="2200" dirty="0" smtClean="0"/>
              <a:t>6 motion parameters (MP)</a:t>
            </a:r>
          </a:p>
        </p:txBody>
      </p:sp>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6" name="Title 1"/>
          <p:cNvSpPr txBox="1">
            <a:spLocks/>
          </p:cNvSpPr>
          <p:nvPr/>
        </p:nvSpPr>
        <p:spPr>
          <a:xfrm>
            <a:off x="9838944" y="5532438"/>
            <a:ext cx="7199376" cy="131328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endParaRPr lang="en-US" sz="1200" dirty="0"/>
          </a:p>
        </p:txBody>
      </p:sp>
    </p:spTree>
    <p:extLst>
      <p:ext uri="{BB962C8B-B14F-4D97-AF65-F5344CB8AC3E}">
        <p14:creationId xmlns:p14="http://schemas.microsoft.com/office/powerpoint/2010/main" val="579983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0"/>
            <a:ext cx="9692640" cy="1325562"/>
          </a:xfrm>
        </p:spPr>
        <p:txBody>
          <a:bodyPr/>
          <a:lstStyle/>
          <a:p>
            <a:r>
              <a:rPr lang="en-US" dirty="0" smtClean="0"/>
              <a:t>fMRI Pre-Processing</a:t>
            </a:r>
            <a:endParaRPr lang="en-US" dirty="0"/>
          </a:p>
        </p:txBody>
      </p:sp>
      <p:sp>
        <p:nvSpPr>
          <p:cNvPr id="3" name="Content Placeholder 2"/>
          <p:cNvSpPr>
            <a:spLocks noGrp="1"/>
          </p:cNvSpPr>
          <p:nvPr>
            <p:ph idx="1"/>
          </p:nvPr>
        </p:nvSpPr>
        <p:spPr>
          <a:xfrm>
            <a:off x="530352" y="1500996"/>
            <a:ext cx="10040112" cy="5072332"/>
          </a:xfrm>
        </p:spPr>
        <p:txBody>
          <a:bodyPr>
            <a:normAutofit/>
          </a:bodyPr>
          <a:lstStyle/>
          <a:p>
            <a:r>
              <a:rPr lang="en-US" sz="2600" dirty="0" smtClean="0"/>
              <a:t>Co-registration</a:t>
            </a:r>
          </a:p>
          <a:p>
            <a:pPr lvl="1"/>
            <a:r>
              <a:rPr lang="en-US" sz="2400" dirty="0" smtClean="0"/>
              <a:t>Align functional images with structural image</a:t>
            </a:r>
          </a:p>
          <a:p>
            <a:pPr lvl="1"/>
            <a:r>
              <a:rPr lang="en-US" sz="2400" dirty="0" smtClean="0"/>
              <a:t>Use high-resolution structural image</a:t>
            </a:r>
          </a:p>
          <a:p>
            <a:r>
              <a:rPr lang="en-US" sz="2600" dirty="0" smtClean="0"/>
              <a:t>Normalization</a:t>
            </a:r>
          </a:p>
          <a:p>
            <a:pPr lvl="1"/>
            <a:r>
              <a:rPr lang="en-US" sz="2400" dirty="0" smtClean="0"/>
              <a:t>Individual subject-space into reference-space to facilitate group-level comparisons</a:t>
            </a:r>
          </a:p>
          <a:p>
            <a:pPr lvl="2"/>
            <a:r>
              <a:rPr lang="en-US" sz="2200" dirty="0" smtClean="0"/>
              <a:t>MNI template common, but can use other templates</a:t>
            </a:r>
          </a:p>
          <a:p>
            <a:pPr lvl="2"/>
            <a:r>
              <a:rPr lang="en-US" sz="2200" dirty="0" smtClean="0"/>
              <a:t>Some arguments for working in native space (see </a:t>
            </a:r>
            <a:r>
              <a:rPr lang="en-US" sz="2400" dirty="0" err="1" smtClean="0"/>
              <a:t>Magalhães</a:t>
            </a:r>
            <a:r>
              <a:rPr lang="en-US" sz="2400" dirty="0" smtClean="0"/>
              <a:t> et al., 2015)</a:t>
            </a:r>
            <a:endParaRPr lang="en-US" sz="2200" dirty="0" smtClean="0"/>
          </a:p>
        </p:txBody>
      </p:sp>
      <p:sp>
        <p:nvSpPr>
          <p:cNvPr id="5"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6" name="Title 1"/>
          <p:cNvSpPr txBox="1">
            <a:spLocks/>
          </p:cNvSpPr>
          <p:nvPr/>
        </p:nvSpPr>
        <p:spPr>
          <a:xfrm>
            <a:off x="9838944" y="5532438"/>
            <a:ext cx="7199376" cy="131328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endParaRPr lang="en-US" sz="1200" dirty="0"/>
          </a:p>
        </p:txBody>
      </p:sp>
    </p:spTree>
    <p:extLst>
      <p:ext uri="{BB962C8B-B14F-4D97-AF65-F5344CB8AC3E}">
        <p14:creationId xmlns:p14="http://schemas.microsoft.com/office/powerpoint/2010/main" val="85993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90399"/>
            <a:ext cx="9692640" cy="1325562"/>
          </a:xfrm>
        </p:spPr>
        <p:txBody>
          <a:bodyPr/>
          <a:lstStyle/>
          <a:p>
            <a:r>
              <a:rPr lang="en-US" dirty="0" smtClean="0"/>
              <a:t>Additional Considerations: Noise</a:t>
            </a:r>
            <a:endParaRPr lang="en-US" dirty="0"/>
          </a:p>
        </p:txBody>
      </p:sp>
      <p:sp>
        <p:nvSpPr>
          <p:cNvPr id="3" name="Content Placeholder 2"/>
          <p:cNvSpPr>
            <a:spLocks noGrp="1"/>
          </p:cNvSpPr>
          <p:nvPr>
            <p:ph idx="1"/>
          </p:nvPr>
        </p:nvSpPr>
        <p:spPr>
          <a:xfrm>
            <a:off x="1261872" y="1828800"/>
            <a:ext cx="9692640" cy="4604084"/>
          </a:xfrm>
        </p:spPr>
        <p:txBody>
          <a:bodyPr>
            <a:normAutofit fontScale="92500"/>
          </a:bodyPr>
          <a:lstStyle/>
          <a:p>
            <a:r>
              <a:rPr lang="en-US" sz="2800" dirty="0" smtClean="0"/>
              <a:t>Can be related to scanner, non-neuronal physiological processes, or motion</a:t>
            </a:r>
          </a:p>
          <a:p>
            <a:r>
              <a:rPr lang="en-US" sz="2800" dirty="0" smtClean="0"/>
              <a:t>Measures of motion: </a:t>
            </a:r>
          </a:p>
          <a:p>
            <a:pPr lvl="1"/>
            <a:r>
              <a:rPr lang="en-US" sz="2600" dirty="0" smtClean="0"/>
              <a:t>Absolute displacement of head</a:t>
            </a:r>
          </a:p>
          <a:p>
            <a:pPr lvl="1"/>
            <a:r>
              <a:rPr lang="en-US" sz="2600" dirty="0" smtClean="0"/>
              <a:t>Relative displacement of head (i.e., </a:t>
            </a:r>
            <a:r>
              <a:rPr lang="en-US" sz="2600" dirty="0" err="1" smtClean="0"/>
              <a:t>framewise</a:t>
            </a:r>
            <a:r>
              <a:rPr lang="en-US" sz="2600" dirty="0" smtClean="0"/>
              <a:t> displacement; FD) </a:t>
            </a:r>
          </a:p>
          <a:p>
            <a:pPr lvl="2"/>
            <a:r>
              <a:rPr lang="en-US" sz="2400" dirty="0" smtClean="0"/>
              <a:t>Movement from one volume to the next</a:t>
            </a:r>
          </a:p>
          <a:p>
            <a:pPr lvl="2"/>
            <a:r>
              <a:rPr lang="en-US" sz="2400" dirty="0" smtClean="0"/>
              <a:t>Various measures calculated differently </a:t>
            </a:r>
          </a:p>
          <a:p>
            <a:pPr lvl="3"/>
            <a:r>
              <a:rPr lang="en-US" sz="2400" dirty="0" smtClean="0"/>
              <a:t>Van </a:t>
            </a:r>
            <a:r>
              <a:rPr lang="en-US" sz="2400" dirty="0" err="1" smtClean="0"/>
              <a:t>Dijk</a:t>
            </a:r>
            <a:r>
              <a:rPr lang="en-US" sz="2400" dirty="0" smtClean="0"/>
              <a:t> et al 2012; Power et al., 2012; Jenkinson et al., 2002</a:t>
            </a:r>
          </a:p>
          <a:p>
            <a:pPr lvl="3"/>
            <a:r>
              <a:rPr lang="en-US" sz="2400" dirty="0" smtClean="0"/>
              <a:t>Target similar properties, often highly correlated</a:t>
            </a:r>
          </a:p>
          <a:p>
            <a:pPr lvl="2"/>
            <a:r>
              <a:rPr lang="en-US" sz="2400" dirty="0" smtClean="0"/>
              <a:t>Keep in mind realignment estimates not entirely accurate</a:t>
            </a:r>
          </a:p>
        </p:txBody>
      </p:sp>
      <p:sp>
        <p:nvSpPr>
          <p:cNvPr id="4" name="Title 1"/>
          <p:cNvSpPr txBox="1">
            <a:spLocks/>
          </p:cNvSpPr>
          <p:nvPr/>
        </p:nvSpPr>
        <p:spPr>
          <a:xfrm>
            <a:off x="146304" y="-882237"/>
            <a:ext cx="9692640" cy="132556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2000" dirty="0" smtClean="0"/>
              <a:t>Proposed Steps</a:t>
            </a:r>
            <a:endParaRPr lang="en-US" sz="2000" dirty="0"/>
          </a:p>
        </p:txBody>
      </p:sp>
      <p:sp>
        <p:nvSpPr>
          <p:cNvPr id="5" name="Title 1"/>
          <p:cNvSpPr txBox="1">
            <a:spLocks/>
          </p:cNvSpPr>
          <p:nvPr/>
        </p:nvSpPr>
        <p:spPr>
          <a:xfrm>
            <a:off x="9838944" y="5532438"/>
            <a:ext cx="7199376" cy="131328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1200" dirty="0" smtClean="0"/>
              <a:t>Power et al., 2015</a:t>
            </a:r>
            <a:endParaRPr lang="en-US" sz="1200" dirty="0"/>
          </a:p>
        </p:txBody>
      </p:sp>
    </p:spTree>
    <p:extLst>
      <p:ext uri="{BB962C8B-B14F-4D97-AF65-F5344CB8AC3E}">
        <p14:creationId xmlns:p14="http://schemas.microsoft.com/office/powerpoint/2010/main" val="31289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13613</TotalTime>
  <Words>2812</Words>
  <Application>Microsoft Macintosh PowerPoint</Application>
  <PresentationFormat>Widescreen</PresentationFormat>
  <Paragraphs>370</Paragraphs>
  <Slides>26</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Century Schoolbook</vt:lpstr>
      <vt:lpstr>Mangal</vt:lpstr>
      <vt:lpstr>Wingdings</vt:lpstr>
      <vt:lpstr>Wingdings 2</vt:lpstr>
      <vt:lpstr>Arial</vt:lpstr>
      <vt:lpstr>View</vt:lpstr>
      <vt:lpstr>Navigating Resting State Streams:  Making Sure You’re Up the Creek with the Right Paddle </vt:lpstr>
      <vt:lpstr>Agenda</vt:lpstr>
      <vt:lpstr>PowerPoint Presentation</vt:lpstr>
      <vt:lpstr>PowerPoint Presentation</vt:lpstr>
      <vt:lpstr>PowerPoint Presentation</vt:lpstr>
      <vt:lpstr>PowerPoint Presentation</vt:lpstr>
      <vt:lpstr>fMRI Pre-Processing</vt:lpstr>
      <vt:lpstr>fMRI Pre-Processing</vt:lpstr>
      <vt:lpstr>Additional Considerations: Noise</vt:lpstr>
      <vt:lpstr>Effects of Motion</vt:lpstr>
      <vt:lpstr>De-Noising Options</vt:lpstr>
      <vt:lpstr>Quality Control </vt:lpstr>
      <vt:lpstr>Limitations of Methods </vt:lpstr>
      <vt:lpstr>Functional Connectivity Processing</vt:lpstr>
      <vt:lpstr>What Now? </vt:lpstr>
      <vt:lpstr>PowerPoint Presentation</vt:lpstr>
      <vt:lpstr>PowerPoint Presentation</vt:lpstr>
      <vt:lpstr>PowerPoint Presentation</vt:lpstr>
      <vt:lpstr>PowerPoint Presentation</vt:lpstr>
      <vt:lpstr>Suggested Toolbox: DPABI</vt:lpstr>
      <vt:lpstr>Full Pre-Processing Pipeline: </vt:lpstr>
      <vt:lpstr>Links</vt:lpstr>
      <vt:lpstr>References</vt:lpstr>
      <vt:lpstr>References</vt:lpstr>
      <vt:lpstr>References</vt:lpstr>
      <vt:lpstr>Reviews of Streams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Resting State: Preprocessing &amp; Analysis Discussion </dc:title>
  <dc:creator>Hailey Dotterer</dc:creator>
  <cp:lastModifiedBy>Hailey Dotterer</cp:lastModifiedBy>
  <cp:revision>109</cp:revision>
  <dcterms:created xsi:type="dcterms:W3CDTF">2017-07-12T14:18:15Z</dcterms:created>
  <dcterms:modified xsi:type="dcterms:W3CDTF">2017-07-31T11:22:24Z</dcterms:modified>
</cp:coreProperties>
</file>