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tags/tag1.xml" ContentType="application/vnd.openxmlformats-officedocument.presentationml.tags+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sldIdLst>
    <p:sldId id="256" r:id="rId2"/>
    <p:sldId id="257" r:id="rId3"/>
    <p:sldId id="258" r:id="rId4"/>
    <p:sldId id="259" r:id="rId5"/>
    <p:sldId id="261" r:id="rId6"/>
    <p:sldId id="304" r:id="rId7"/>
    <p:sldId id="262" r:id="rId8"/>
    <p:sldId id="263" r:id="rId9"/>
    <p:sldId id="264" r:id="rId10"/>
    <p:sldId id="275" r:id="rId11"/>
    <p:sldId id="289" r:id="rId12"/>
    <p:sldId id="265" r:id="rId13"/>
    <p:sldId id="267" r:id="rId14"/>
    <p:sldId id="273" r:id="rId15"/>
    <p:sldId id="266" r:id="rId16"/>
    <p:sldId id="274" r:id="rId17"/>
    <p:sldId id="292" r:id="rId18"/>
    <p:sldId id="293" r:id="rId19"/>
    <p:sldId id="290" r:id="rId20"/>
    <p:sldId id="294" r:id="rId21"/>
    <p:sldId id="295" r:id="rId22"/>
    <p:sldId id="296" r:id="rId23"/>
    <p:sldId id="277" r:id="rId24"/>
    <p:sldId id="278" r:id="rId25"/>
    <p:sldId id="279" r:id="rId26"/>
    <p:sldId id="283" r:id="rId27"/>
    <p:sldId id="284" r:id="rId28"/>
    <p:sldId id="285" r:id="rId29"/>
    <p:sldId id="286" r:id="rId30"/>
    <p:sldId id="287" r:id="rId31"/>
    <p:sldId id="288" r:id="rId32"/>
    <p:sldId id="297" r:id="rId33"/>
    <p:sldId id="298" r:id="rId34"/>
    <p:sldId id="300" r:id="rId35"/>
    <p:sldId id="301" r:id="rId36"/>
    <p:sldId id="302" r:id="rId37"/>
    <p:sldId id="299" r:id="rId38"/>
    <p:sldId id="291" r:id="rId3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8" d="100"/>
          <a:sy n="88" d="100"/>
        </p:scale>
        <p:origin x="-1062"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BE19ED4-EDBF-4AD8-962B-791BA7B56F89}" type="datetimeFigureOut">
              <a:rPr lang="en-US" smtClean="0"/>
              <a:pPr/>
              <a:t>12/18/2009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C67D0E4-E26D-4CF8-B28F-D339F8631E17}"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C237BB2-E84D-460C-9C06-CB205096E7FF}" type="slidenum">
              <a:rPr lang="en-US"/>
              <a:pPr/>
              <a:t>6</a:t>
            </a:fld>
            <a:endParaRPr lang="en-US"/>
          </a:p>
        </p:txBody>
      </p:sp>
      <p:sp>
        <p:nvSpPr>
          <p:cNvPr id="5122" name="Rectangle 2"/>
          <p:cNvSpPr>
            <a:spLocks noGrp="1" noRot="1" noChangeAspect="1" noChangeArrowheads="1" noTextEdit="1"/>
          </p:cNvSpPr>
          <p:nvPr>
            <p:ph type="sldImg"/>
          </p:nvPr>
        </p:nvSpPr>
        <p:spPr>
          <a:xfrm>
            <a:off x="1144588" y="685800"/>
            <a:ext cx="4570412" cy="3429000"/>
          </a:xfrm>
          <a:ln/>
        </p:spPr>
      </p:sp>
      <p:sp>
        <p:nvSpPr>
          <p:cNvPr id="51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8B68989-BB3A-466F-87AB-E5147817C48E}" type="slidenum">
              <a:rPr lang="en-US"/>
              <a:pPr/>
              <a:t>23</a:t>
            </a:fld>
            <a:endParaRPr lang="en-US"/>
          </a:p>
        </p:txBody>
      </p:sp>
      <p:sp>
        <p:nvSpPr>
          <p:cNvPr id="4098" name="Rectangle 2"/>
          <p:cNvSpPr>
            <a:spLocks noGrp="1" noRot="1" noChangeAspect="1" noChangeArrowheads="1" noTextEdit="1"/>
          </p:cNvSpPr>
          <p:nvPr>
            <p:ph type="sldImg"/>
          </p:nvPr>
        </p:nvSpPr>
        <p:spPr>
          <a:ln/>
        </p:spPr>
      </p:sp>
      <p:sp>
        <p:nvSpPr>
          <p:cNvPr id="4099" name="Rectangle 3"/>
          <p:cNvSpPr>
            <a:spLocks noGrp="1" noChangeArrowheads="1"/>
          </p:cNvSpPr>
          <p:nvPr>
            <p:ph type="body" idx="1"/>
          </p:nvPr>
        </p:nvSpPr>
        <p:spPr/>
        <p:txBody>
          <a:bodyPr lIns="90142" tIns="45070" rIns="90142" bIns="45070"/>
          <a:lstStyle/>
          <a:p>
            <a:r>
              <a:rPr lang="en-US"/>
              <a:t>My main goal today is to give everyone over here an update on the ROTSE project. We have been working on ROTSE for a number of years now, and along with some interesting new results, we have reached a turning point in the development of the project. As a result it’s a perfect moment to present a little progress report.</a:t>
            </a:r>
          </a:p>
          <a:p>
            <a:endParaRPr lang="en-US"/>
          </a:p>
          <a:p>
            <a:r>
              <a:rPr lang="en-US"/>
              <a:t>I’ll start by introducing ROTSE, just to set the stage. Then we’ll spend quite a bit of our time talking about how ROTSE studies gamma-ray bursts. We have always intended the ROTSE instrumentation to be used more generally, for study of all kinds of optical transients. Recently we’ve brought those plans to fruition, at least at the level of a demonstration project, so I want to tell you about that too.</a:t>
            </a:r>
          </a:p>
          <a:p>
            <a:endParaRPr lang="en-US"/>
          </a:p>
          <a:p>
            <a:r>
              <a:rPr lang="en-US"/>
              <a:t>Finally, the future for ROTSE is bright, though perhaps a bit daunting, and I will conclude by telling you about that.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CC99C17-7B19-4F38-8A3F-ADBBA7E2E44D}" type="slidenum">
              <a:rPr lang="en-US"/>
              <a:pPr/>
              <a:t>24</a:t>
            </a:fld>
            <a:endParaRPr lang="en-US"/>
          </a:p>
        </p:txBody>
      </p:sp>
      <p:sp>
        <p:nvSpPr>
          <p:cNvPr id="68610" name="Rectangle 1026"/>
          <p:cNvSpPr>
            <a:spLocks noGrp="1" noRot="1" noChangeAspect="1" noChangeArrowheads="1" noTextEdit="1"/>
          </p:cNvSpPr>
          <p:nvPr>
            <p:ph type="sldImg"/>
          </p:nvPr>
        </p:nvSpPr>
        <p:spPr>
          <a:ln/>
        </p:spPr>
      </p:sp>
      <p:sp>
        <p:nvSpPr>
          <p:cNvPr id="68611" name="Rectangle 1027"/>
          <p:cNvSpPr>
            <a:spLocks noGrp="1" noChangeArrowheads="1"/>
          </p:cNvSpPr>
          <p:nvPr>
            <p:ph type="body" idx="1"/>
          </p:nvPr>
        </p:nvSpPr>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9274F2A-F3BB-4D77-BA0F-90E6BD1A7971}" type="slidenum">
              <a:rPr lang="en-US"/>
              <a:pPr/>
              <a:t>25</a:t>
            </a:fld>
            <a:endParaRPr lang="en-US"/>
          </a:p>
        </p:txBody>
      </p:sp>
      <p:sp>
        <p:nvSpPr>
          <p:cNvPr id="67586" name="Rectangle 1026"/>
          <p:cNvSpPr>
            <a:spLocks noGrp="1" noRot="1" noChangeAspect="1" noChangeArrowheads="1" noTextEdit="1"/>
          </p:cNvSpPr>
          <p:nvPr>
            <p:ph type="sldImg"/>
          </p:nvPr>
        </p:nvSpPr>
        <p:spPr>
          <a:ln/>
        </p:spPr>
      </p:sp>
      <p:sp>
        <p:nvSpPr>
          <p:cNvPr id="67587" name="Rectangle 1027"/>
          <p:cNvSpPr>
            <a:spLocks noGrp="1" noChangeArrowheads="1"/>
          </p:cNvSpPr>
          <p:nvPr>
            <p:ph type="body" idx="1"/>
          </p:nvPr>
        </p:nvSpPr>
        <p:spPr/>
        <p:txBody>
          <a:bodyPr/>
          <a:lstStyle/>
          <a:p>
            <a:r>
              <a:rPr lang="en-US"/>
              <a:t>As the Robotic in the title suggests, ROTSE instruments are completely automated. They do everything for themselves, from deciding whether to observe to archiving their data. The ROTSE-I instrument is housed in a military surplus electronics enclosure affectionately known as the toaster. It is equipped with a flip-off roof, weather monitoring, lightning protection, and an internet connection. I would highly recommend such a set-up to anyone considering running a small observatory.</a:t>
            </a:r>
          </a:p>
          <a:p>
            <a:endParaRPr lang="en-US"/>
          </a:p>
          <a:p>
            <a:r>
              <a:rPr lang="en-US"/>
              <a:t>Usually, ROTSE-I is an all-sky patrol instrument, imaging the entire visible sky twice nightly. Each time we observe a location a pair of images is obtained. This is essential for rejection of transient backgrounds.</a:t>
            </a:r>
          </a:p>
          <a:p>
            <a:endParaRPr lang="en-US"/>
          </a:p>
          <a:p>
            <a:r>
              <a:rPr lang="en-US"/>
              <a:t>Once in a while, ROTSE receives a gamma-ray burst trigger, in which case it instantly dumps whatever it’s doing and begins observing the burst location. When we respond to such a trigger we typically obtain a few hundred images of about 1000 square degrees of sky.</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BA75AFA-0D51-41FF-9729-7DA94ABC86CB}" type="slidenum">
              <a:rPr lang="en-US"/>
              <a:pPr/>
              <a:t>26</a:t>
            </a:fld>
            <a:endParaRPr lang="en-US"/>
          </a:p>
        </p:txBody>
      </p:sp>
      <p:sp>
        <p:nvSpPr>
          <p:cNvPr id="80898" name="Rectangle 2"/>
          <p:cNvSpPr>
            <a:spLocks noGrp="1" noRot="1" noChangeAspect="1" noChangeArrowheads="1" noTextEdit="1"/>
          </p:cNvSpPr>
          <p:nvPr>
            <p:ph type="sldImg"/>
          </p:nvPr>
        </p:nvSpPr>
        <p:spPr>
          <a:ln/>
        </p:spPr>
      </p:sp>
      <p:sp>
        <p:nvSpPr>
          <p:cNvPr id="80899" name="Rectangle 3"/>
          <p:cNvSpPr>
            <a:spLocks noGrp="1" noChangeArrowheads="1"/>
          </p:cNvSpPr>
          <p:nvPr>
            <p:ph type="body" idx="1"/>
          </p:nvPr>
        </p:nvSpPr>
        <p:spPr/>
        <p:txBody>
          <a:bodyPr/>
          <a:lstStyle/>
          <a:p>
            <a:r>
              <a:rPr lang="en-US"/>
              <a:t>So much for GRBs. And while they are both what we got in this for and what pays the bills, there’s a lot more to optical transience in the sky than just GRBs. If the Robotic Optical Transient Search Experiment is to live up to it’s name, we ought to also pay attention to other transients.</a:t>
            </a:r>
          </a:p>
          <a:p>
            <a:r>
              <a:rPr lang="en-US"/>
              <a:t>At the moment, our global understanding of the transient sky is pretty spotty. This is illustrated in these figures showing the distribution of various GCVS classes on the sky. It’s clear that these samples are all highly incomplete.</a:t>
            </a:r>
          </a:p>
          <a:p>
            <a:r>
              <a:rPr lang="en-US"/>
              <a:t>Recently, the microlensing experiments have taken steps to reduce this, beating to death a relatively small number of fields. In so doing they have both shown what a gold mine this can be, and demonstrated that it can be done.</a:t>
            </a:r>
          </a:p>
          <a:p>
            <a:r>
              <a:rPr lang="en-US"/>
              <a:t>What might we study? Well surely the known classes of pulsating variables could use more work. Perhaps more exciting, there are a lot of aperiodic classes which we know exist. For all of these we have only vague ideas of the numbers and properties of their populations. Uncovering these would be a great piece of work, and might turn up something really new.</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678E4EC-FC69-46E7-B8B6-01B0A6798065}" type="slidenum">
              <a:rPr lang="en-US"/>
              <a:pPr/>
              <a:t>27</a:t>
            </a:fld>
            <a:endParaRPr lang="en-US"/>
          </a:p>
        </p:txBody>
      </p:sp>
      <p:sp>
        <p:nvSpPr>
          <p:cNvPr id="81922" name="Rectangle 2"/>
          <p:cNvSpPr>
            <a:spLocks noGrp="1" noRot="1" noChangeAspect="1" noChangeArrowheads="1" noTextEdit="1"/>
          </p:cNvSpPr>
          <p:nvPr>
            <p:ph type="sldImg"/>
          </p:nvPr>
        </p:nvSpPr>
        <p:spPr>
          <a:ln/>
        </p:spPr>
      </p:sp>
      <p:sp>
        <p:nvSpPr>
          <p:cNvPr id="81923" name="Rectangle 3"/>
          <p:cNvSpPr>
            <a:spLocks noGrp="1" noChangeArrowheads="1"/>
          </p:cNvSpPr>
          <p:nvPr>
            <p:ph type="body" idx="1"/>
          </p:nvPr>
        </p:nvSpPr>
        <p:spPr/>
        <p:txBody>
          <a:bodyPr/>
          <a:lstStyle/>
          <a:p>
            <a:r>
              <a:rPr lang="en-US"/>
              <a:t>ROTSE already has a great tool for this, in the form of ROTSE-I sky patrols. We have been obtaining sky patrol data twice a night since March 1998 right up through last night. This is what’s great about robotic instruments. Last night while I was writing this talk ROTSE-I was churning out another 8 gigabytes of patrol data.</a:t>
            </a:r>
          </a:p>
          <a:p>
            <a:r>
              <a:rPr lang="en-US"/>
              <a:t>During this period we have covered the 160 patrol locations which blanket the sky to -30 dec between 250 and 1200 times. In total we have obtained about 2.6 Terabytes of data; a total of about 430,000 CCD images. Every bit of this data is accessible to us online from the Los Alamos mass storage device.</a:t>
            </a:r>
          </a:p>
          <a:p>
            <a:r>
              <a:rPr lang="en-US"/>
              <a:t>This is an essential feature of ROTSE’s success in variable analyses. With this we can access any bit of data easily. Without it our lives would be much more difficult. I would say that if you’re interested in doing this you have two choices, obtain a system like this, or analyze all your data in real time. Ideally, you would do both.</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6FE1C9E-13E1-42C3-8327-FCB517802B74}" type="slidenum">
              <a:rPr lang="en-US"/>
              <a:pPr/>
              <a:t>29</a:t>
            </a:fld>
            <a:endParaRPr lang="en-US"/>
          </a:p>
        </p:txBody>
      </p:sp>
      <p:sp>
        <p:nvSpPr>
          <p:cNvPr id="86018" name="Rectangle 2"/>
          <p:cNvSpPr>
            <a:spLocks noGrp="1" noRot="1" noChangeAspect="1" noChangeArrowheads="1" noTextEdit="1"/>
          </p:cNvSpPr>
          <p:nvPr>
            <p:ph type="sldImg"/>
          </p:nvPr>
        </p:nvSpPr>
        <p:spPr>
          <a:ln/>
        </p:spPr>
      </p:sp>
      <p:sp>
        <p:nvSpPr>
          <p:cNvPr id="86019" name="Rectangle 3"/>
          <p:cNvSpPr>
            <a:spLocks noGrp="1" noChangeArrowheads="1"/>
          </p:cNvSpPr>
          <p:nvPr>
            <p:ph type="body" idx="1"/>
          </p:nvPr>
        </p:nvSpPr>
        <p:spPr/>
        <p:txBody>
          <a:bodyPr/>
          <a:lstStyle/>
          <a:p>
            <a:r>
              <a:rPr lang="en-US"/>
              <a:t>Once we calibrate all the data we merge it into a light curve table and search this for variables. All this was done with, and in large part by, two UM undergrads, Susan Amrose and Justin Schaefer.</a:t>
            </a:r>
          </a:p>
          <a:p>
            <a:r>
              <a:rPr lang="en-US"/>
              <a:t>We have monitored about 917,000 stars for this analysis. We have written code to automatically identify, phase, and classify the stars. For now, we still hand scan all the resulting light curves.</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B548C53-164F-47A9-831E-E6CFF94B8836}" type="slidenum">
              <a:rPr lang="en-US"/>
              <a:pPr/>
              <a:t>30</a:t>
            </a:fld>
            <a:endParaRPr lang="en-US"/>
          </a:p>
        </p:txBody>
      </p:sp>
      <p:sp>
        <p:nvSpPr>
          <p:cNvPr id="87042" name="Rectangle 2"/>
          <p:cNvSpPr>
            <a:spLocks noGrp="1" noRot="1" noChangeAspect="1" noChangeArrowheads="1" noTextEdit="1"/>
          </p:cNvSpPr>
          <p:nvPr>
            <p:ph type="sldImg"/>
          </p:nvPr>
        </p:nvSpPr>
        <p:spPr>
          <a:ln/>
        </p:spPr>
      </p:sp>
      <p:sp>
        <p:nvSpPr>
          <p:cNvPr id="87043" name="Rectangle 3"/>
          <p:cNvSpPr>
            <a:spLocks noGrp="1" noChangeArrowheads="1"/>
          </p:cNvSpPr>
          <p:nvPr>
            <p:ph type="body" idx="1"/>
          </p:nvPr>
        </p:nvSpPr>
        <p:spPr/>
        <p:txBody>
          <a:bodyPr/>
          <a:lstStyle/>
          <a:p>
            <a:r>
              <a:rPr lang="en-US"/>
              <a:t>At the end of the day we find about 1800 classified variables, of which about 90% are newly discovered. These include substantial numbers of all common types, as shown in this table. I would point out that even variables as easy to identify and as eagerly sought as RR Lyraes are still mostly undiscovered at 12</a:t>
            </a:r>
            <a:r>
              <a:rPr lang="en-US" baseline="30000"/>
              <a:t>th</a:t>
            </a:r>
            <a:r>
              <a:rPr lang="en-US"/>
              <a:t> magnitude.</a:t>
            </a:r>
          </a:p>
          <a:p>
            <a:r>
              <a:rPr lang="en-US"/>
              <a:t>Interestingly, 26 of our objects are cross-identified with ROSAT bright source catalog sources. Right now Wolfgang Voges is matching our list to the much larger internal ROSAT list, which we expect to turn up about a factor of 5 more matches. It’s likely these objects are RS CVn stars, CVs etc.</a:t>
            </a:r>
          </a:p>
          <a:p>
            <a:r>
              <a:rPr lang="en-US"/>
              <a:t>Also interesting, 269 of our objects, all Miras and LPVs, are cross-identified with IRAS point sources. This is perfectly consistent with their being pulsating giants.</a:t>
            </a:r>
          </a:p>
          <a:p>
            <a:r>
              <a:rPr lang="en-US"/>
              <a:t>In sum, this is already a 30% increase in the number of known bright variables, despite the fact that it’s just 5.9% of the ROTSE data.</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B42F4EC-E7F5-4512-9E31-AF03DFEB878B}" type="slidenum">
              <a:rPr lang="en-US"/>
              <a:pPr/>
              <a:t>31</a:t>
            </a:fld>
            <a:endParaRPr lang="en-US"/>
          </a:p>
        </p:txBody>
      </p:sp>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p:txBody>
          <a:bodyPr/>
          <a:lstStyle/>
          <a:p>
            <a:r>
              <a:rPr lang="en-US"/>
              <a:t>Some example light curves will give you an idea of data quality. Examples are shown here of each of the primary types which we classify. The light curves for RR Lyraes, delta Scuti’s, and contact binaries are phased, those for Miras and LPVs are not.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B4AD824-47E4-4AB0-A99D-4511E2D5C644}" type="datetimeFigureOut">
              <a:rPr lang="en-US" smtClean="0"/>
              <a:pPr/>
              <a:t>12/18/2009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9D8922-96DB-4097-A5FB-0AE75C4259BA}"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B4AD824-47E4-4AB0-A99D-4511E2D5C644}" type="datetimeFigureOut">
              <a:rPr lang="en-US" smtClean="0"/>
              <a:pPr/>
              <a:t>12/18/2009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9D8922-96DB-4097-A5FB-0AE75C4259BA}"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B4AD824-47E4-4AB0-A99D-4511E2D5C644}" type="datetimeFigureOut">
              <a:rPr lang="en-US" smtClean="0"/>
              <a:pPr/>
              <a:t>12/18/2009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9D8922-96DB-4097-A5FB-0AE75C4259BA}"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B4AD824-47E4-4AB0-A99D-4511E2D5C644}" type="datetimeFigureOut">
              <a:rPr lang="en-US" smtClean="0"/>
              <a:pPr/>
              <a:t>12/18/2009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9D8922-96DB-4097-A5FB-0AE75C4259BA}"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B4AD824-47E4-4AB0-A99D-4511E2D5C644}" type="datetimeFigureOut">
              <a:rPr lang="en-US" smtClean="0"/>
              <a:pPr/>
              <a:t>12/18/2009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9D8922-96DB-4097-A5FB-0AE75C4259BA}"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B4AD824-47E4-4AB0-A99D-4511E2D5C644}" type="datetimeFigureOut">
              <a:rPr lang="en-US" smtClean="0"/>
              <a:pPr/>
              <a:t>12/18/2009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9D8922-96DB-4097-A5FB-0AE75C4259BA}"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B4AD824-47E4-4AB0-A99D-4511E2D5C644}" type="datetimeFigureOut">
              <a:rPr lang="en-US" smtClean="0"/>
              <a:pPr/>
              <a:t>12/18/2009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A9D8922-96DB-4097-A5FB-0AE75C4259BA}"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B4AD824-47E4-4AB0-A99D-4511E2D5C644}" type="datetimeFigureOut">
              <a:rPr lang="en-US" smtClean="0"/>
              <a:pPr/>
              <a:t>12/18/2009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9D8922-96DB-4097-A5FB-0AE75C4259BA}"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4AD824-47E4-4AB0-A99D-4511E2D5C644}" type="datetimeFigureOut">
              <a:rPr lang="en-US" smtClean="0"/>
              <a:pPr/>
              <a:t>12/18/2009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A9D8922-96DB-4097-A5FB-0AE75C4259BA}"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B4AD824-47E4-4AB0-A99D-4511E2D5C644}" type="datetimeFigureOut">
              <a:rPr lang="en-US" smtClean="0"/>
              <a:pPr/>
              <a:t>12/18/2009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9D8922-96DB-4097-A5FB-0AE75C4259BA}"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B4AD824-47E4-4AB0-A99D-4511E2D5C644}" type="datetimeFigureOut">
              <a:rPr lang="en-US" smtClean="0"/>
              <a:pPr/>
              <a:t>12/18/2009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9D8922-96DB-4097-A5FB-0AE75C4259BA}"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B4AD824-47E4-4AB0-A99D-4511E2D5C644}" type="datetimeFigureOut">
              <a:rPr lang="en-US" smtClean="0"/>
              <a:pPr/>
              <a:t>12/18/2009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9D8922-96DB-4097-A5FB-0AE75C4259BA}"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image" Target="../media/image15.gi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33.png"/><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3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notesSlide" Target="../notesSlides/notesSlide1.xml"/><Relationship Id="rId7" Type="http://schemas.openxmlformats.org/officeDocument/2006/relationships/image" Target="../media/image8.png"/><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png"/><Relationship Id="rId9" Type="http://schemas.openxmlformats.org/officeDocument/2006/relationships/image" Target="../media/image10.png"/></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hyperlink" Target="http://www.galaxyzoo.org/" TargetMode="External"/><Relationship Id="rId2" Type="http://schemas.openxmlformats.org/officeDocument/2006/relationships/hyperlink" Target="http://www.audubon.org/Bird/cbc/" TargetMode="Externa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38100">
            <a:noFill/>
            <a:miter lim="800000"/>
            <a:headEnd/>
            <a:tailEnd/>
          </a:ln>
          <a:effectLst/>
        </p:spPr>
      </p:pic>
      <p:sp>
        <p:nvSpPr>
          <p:cNvPr id="5" name="Title 4"/>
          <p:cNvSpPr>
            <a:spLocks noGrp="1"/>
          </p:cNvSpPr>
          <p:nvPr>
            <p:ph type="ctrTitle"/>
          </p:nvPr>
        </p:nvSpPr>
        <p:spPr>
          <a:xfrm>
            <a:off x="685800" y="457200"/>
            <a:ext cx="7772400" cy="1470025"/>
          </a:xfrm>
        </p:spPr>
        <p:txBody>
          <a:bodyPr>
            <a:normAutofit fontScale="90000"/>
          </a:bodyPr>
          <a:lstStyle/>
          <a:p>
            <a:r>
              <a:rPr lang="en-US" dirty="0" smtClean="0">
                <a:solidFill>
                  <a:srgbClr val="FFFF00"/>
                </a:solidFill>
              </a:rPr>
              <a:t>Universal access to the sky: amateurs, professionals, and the virtual observatory</a:t>
            </a:r>
            <a:endParaRPr lang="en-US" dirty="0">
              <a:solidFill>
                <a:srgbClr val="FFFF00"/>
              </a:solidFill>
            </a:endParaRPr>
          </a:p>
        </p:txBody>
      </p:sp>
      <p:sp>
        <p:nvSpPr>
          <p:cNvPr id="6" name="Subtitle 5"/>
          <p:cNvSpPr>
            <a:spLocks noGrp="1"/>
          </p:cNvSpPr>
          <p:nvPr>
            <p:ph type="subTitle" idx="1"/>
          </p:nvPr>
        </p:nvSpPr>
        <p:spPr>
          <a:xfrm>
            <a:off x="1295400" y="5791200"/>
            <a:ext cx="6400800" cy="914400"/>
          </a:xfrm>
        </p:spPr>
        <p:txBody>
          <a:bodyPr>
            <a:normAutofit fontScale="92500" lnSpcReduction="20000"/>
          </a:bodyPr>
          <a:lstStyle/>
          <a:p>
            <a:r>
              <a:rPr lang="en-US" dirty="0" smtClean="0"/>
              <a:t>Tim McKay</a:t>
            </a:r>
          </a:p>
          <a:p>
            <a:r>
              <a:rPr lang="en-US" dirty="0" smtClean="0"/>
              <a:t>Low Brow Astronomers</a:t>
            </a:r>
            <a:r>
              <a:rPr lang="en-US" dirty="0" smtClean="0"/>
              <a:t> 12/18/09</a:t>
            </a: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1066800" y="0"/>
            <a:ext cx="7166364"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audubon2.org/cbc_maps/1967/Maps/Species/baleag/PBaleagHow_manyAyryr_NC661201_670131.gif"/>
          <p:cNvPicPr>
            <a:picLocks noChangeAspect="1" noChangeArrowheads="1"/>
          </p:cNvPicPr>
          <p:nvPr/>
        </p:nvPicPr>
        <p:blipFill>
          <a:blip r:embed="rId2" cstate="print"/>
          <a:srcRect/>
          <a:stretch>
            <a:fillRect/>
          </a:stretch>
        </p:blipFill>
        <p:spPr bwMode="auto">
          <a:xfrm>
            <a:off x="1" y="0"/>
            <a:ext cx="4925448" cy="3581400"/>
          </a:xfrm>
          <a:prstGeom prst="rect">
            <a:avLst/>
          </a:prstGeom>
          <a:noFill/>
        </p:spPr>
      </p:pic>
      <p:sp>
        <p:nvSpPr>
          <p:cNvPr id="4" name="TextBox 3"/>
          <p:cNvSpPr txBox="1"/>
          <p:nvPr/>
        </p:nvSpPr>
        <p:spPr>
          <a:xfrm>
            <a:off x="6019800" y="990600"/>
            <a:ext cx="2590800" cy="923330"/>
          </a:xfrm>
          <a:prstGeom prst="rect">
            <a:avLst/>
          </a:prstGeom>
          <a:noFill/>
        </p:spPr>
        <p:txBody>
          <a:bodyPr wrap="square" rtlCol="0">
            <a:spAutoFit/>
          </a:bodyPr>
          <a:lstStyle/>
          <a:p>
            <a:r>
              <a:rPr lang="en-US" dirty="0" smtClean="0"/>
              <a:t>Bald Eagles: population changes since I was a kid…</a:t>
            </a:r>
            <a:endParaRPr lang="en-US" dirty="0"/>
          </a:p>
        </p:txBody>
      </p:sp>
      <p:pic>
        <p:nvPicPr>
          <p:cNvPr id="1026" name="Picture 2" descr="http://audubon2.org/cbc_maps/2003/Maps/Species/baleag/PBaleagHow_manyAyryr_NC021201_030131.gif"/>
          <p:cNvPicPr>
            <a:picLocks noChangeAspect="1" noChangeArrowheads="1"/>
          </p:cNvPicPr>
          <p:nvPr/>
        </p:nvPicPr>
        <p:blipFill>
          <a:blip r:embed="rId3" cstate="print"/>
          <a:srcRect/>
          <a:stretch>
            <a:fillRect/>
          </a:stretch>
        </p:blipFill>
        <p:spPr bwMode="auto">
          <a:xfrm>
            <a:off x="4113755" y="3200400"/>
            <a:ext cx="5030245" cy="36576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dissolve">
                                      <p:cBhvr>
                                        <p:cTn id="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4" name="Picture 6" descr="chart image [C:\Tomcat5\webapps\cbchist\charts\chart49697.jpg]"/>
          <p:cNvPicPr>
            <a:picLocks noChangeAspect="1" noChangeArrowheads="1"/>
          </p:cNvPicPr>
          <p:nvPr/>
        </p:nvPicPr>
        <p:blipFill>
          <a:blip r:embed="rId2" cstate="print"/>
          <a:srcRect/>
          <a:stretch>
            <a:fillRect/>
          </a:stretch>
        </p:blipFill>
        <p:spPr bwMode="auto">
          <a:xfrm>
            <a:off x="0" y="-1"/>
            <a:ext cx="9144000" cy="5225143"/>
          </a:xfrm>
          <a:prstGeom prst="rect">
            <a:avLst/>
          </a:prstGeo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cstate="print"/>
          <a:srcRect/>
          <a:stretch>
            <a:fillRect/>
          </a:stretch>
        </p:blipFill>
        <p:spPr bwMode="auto">
          <a:xfrm>
            <a:off x="142875" y="409575"/>
            <a:ext cx="8856663" cy="60388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1" y="929708"/>
            <a:ext cx="9144000" cy="440429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80" name="Picture 4"/>
          <p:cNvPicPr>
            <a:picLocks noChangeAspect="1" noChangeArrowheads="1"/>
          </p:cNvPicPr>
          <p:nvPr/>
        </p:nvPicPr>
        <p:blipFill>
          <a:blip r:embed="rId2" cstate="print"/>
          <a:srcRect/>
          <a:stretch>
            <a:fillRect/>
          </a:stretch>
        </p:blipFill>
        <p:spPr bwMode="auto">
          <a:xfrm>
            <a:off x="161925" y="381000"/>
            <a:ext cx="8818563" cy="6096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5265" y="381000"/>
            <a:ext cx="9149265" cy="5486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p:cNvPicPr>
            <a:picLocks noChangeAspect="1" noChangeArrowheads="1"/>
          </p:cNvPicPr>
          <p:nvPr/>
        </p:nvPicPr>
        <p:blipFill>
          <a:blip r:embed="rId2" cstate="print"/>
          <a:srcRect/>
          <a:stretch>
            <a:fillRect/>
          </a:stretch>
        </p:blipFill>
        <p:spPr bwMode="auto">
          <a:xfrm>
            <a:off x="228600" y="228600"/>
            <a:ext cx="6704013" cy="2400300"/>
          </a:xfrm>
          <a:prstGeom prst="rect">
            <a:avLst/>
          </a:prstGeom>
          <a:noFill/>
          <a:ln w="9525">
            <a:noFill/>
            <a:miter lim="800000"/>
            <a:headEnd/>
            <a:tailEnd/>
          </a:ln>
        </p:spPr>
      </p:pic>
      <p:pic>
        <p:nvPicPr>
          <p:cNvPr id="61443" name="Picture 3"/>
          <p:cNvPicPr>
            <a:picLocks noChangeAspect="1" noChangeArrowheads="1"/>
          </p:cNvPicPr>
          <p:nvPr/>
        </p:nvPicPr>
        <p:blipFill>
          <a:blip r:embed="rId3" cstate="print"/>
          <a:srcRect/>
          <a:stretch>
            <a:fillRect/>
          </a:stretch>
        </p:blipFill>
        <p:spPr bwMode="auto">
          <a:xfrm>
            <a:off x="4267200" y="1752600"/>
            <a:ext cx="4544322" cy="2971800"/>
          </a:xfrm>
          <a:prstGeom prst="rect">
            <a:avLst/>
          </a:prstGeom>
          <a:noFill/>
          <a:ln w="9525">
            <a:noFill/>
            <a:miter lim="800000"/>
            <a:headEnd/>
            <a:tailEnd/>
          </a:ln>
        </p:spPr>
      </p:pic>
      <p:pic>
        <p:nvPicPr>
          <p:cNvPr id="61444" name="Picture 4"/>
          <p:cNvPicPr>
            <a:picLocks noChangeAspect="1" noChangeArrowheads="1"/>
          </p:cNvPicPr>
          <p:nvPr/>
        </p:nvPicPr>
        <p:blipFill>
          <a:blip r:embed="rId4" cstate="print"/>
          <a:srcRect/>
          <a:stretch>
            <a:fillRect/>
          </a:stretch>
        </p:blipFill>
        <p:spPr bwMode="auto">
          <a:xfrm>
            <a:off x="228600" y="4572000"/>
            <a:ext cx="6191250" cy="18669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1443"/>
                                        </p:tgtEl>
                                        <p:attrNameLst>
                                          <p:attrName>style.visibility</p:attrName>
                                        </p:attrNameLst>
                                      </p:cBhvr>
                                      <p:to>
                                        <p:strVal val="visible"/>
                                      </p:to>
                                    </p:set>
                                    <p:animEffect transition="in" filter="dissolve">
                                      <p:cBhvr>
                                        <p:cTn id="7" dur="500"/>
                                        <p:tgtEl>
                                          <p:spTgt spid="6144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61444"/>
                                        </p:tgtEl>
                                        <p:attrNameLst>
                                          <p:attrName>style.visibility</p:attrName>
                                        </p:attrNameLst>
                                      </p:cBhvr>
                                      <p:to>
                                        <p:strVal val="visible"/>
                                      </p:to>
                                    </p:set>
                                    <p:animEffect transition="in" filter="dissolve">
                                      <p:cBhvr>
                                        <p:cTn id="12" dur="500"/>
                                        <p:tgtEl>
                                          <p:spTgt spid="614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p:cNvPicPr>
            <a:picLocks noChangeAspect="1" noChangeArrowheads="1"/>
          </p:cNvPicPr>
          <p:nvPr/>
        </p:nvPicPr>
        <p:blipFill>
          <a:blip r:embed="rId2" cstate="print"/>
          <a:srcRect/>
          <a:stretch>
            <a:fillRect/>
          </a:stretch>
        </p:blipFill>
        <p:spPr bwMode="auto">
          <a:xfrm>
            <a:off x="304800" y="0"/>
            <a:ext cx="8399463" cy="2857500"/>
          </a:xfrm>
          <a:prstGeom prst="rect">
            <a:avLst/>
          </a:prstGeom>
          <a:noFill/>
          <a:ln w="9525">
            <a:noFill/>
            <a:miter lim="800000"/>
            <a:headEnd/>
            <a:tailEnd/>
          </a:ln>
        </p:spPr>
      </p:pic>
      <p:pic>
        <p:nvPicPr>
          <p:cNvPr id="62468" name="Picture 4"/>
          <p:cNvPicPr>
            <a:picLocks noChangeAspect="1" noChangeArrowheads="1"/>
          </p:cNvPicPr>
          <p:nvPr/>
        </p:nvPicPr>
        <p:blipFill>
          <a:blip r:embed="rId3" cstate="print"/>
          <a:srcRect/>
          <a:stretch>
            <a:fillRect/>
          </a:stretch>
        </p:blipFill>
        <p:spPr bwMode="auto">
          <a:xfrm>
            <a:off x="4800600" y="4038600"/>
            <a:ext cx="4124325" cy="2266950"/>
          </a:xfrm>
          <a:prstGeom prst="rect">
            <a:avLst/>
          </a:prstGeom>
          <a:noFill/>
          <a:ln w="9525">
            <a:noFill/>
            <a:miter lim="800000"/>
            <a:headEnd/>
            <a:tailEnd/>
          </a:ln>
        </p:spPr>
      </p:pic>
      <p:pic>
        <p:nvPicPr>
          <p:cNvPr id="62469" name="Picture 5"/>
          <p:cNvPicPr>
            <a:picLocks noChangeAspect="1" noChangeArrowheads="1"/>
          </p:cNvPicPr>
          <p:nvPr/>
        </p:nvPicPr>
        <p:blipFill>
          <a:blip r:embed="rId4" cstate="print"/>
          <a:srcRect/>
          <a:stretch>
            <a:fillRect/>
          </a:stretch>
        </p:blipFill>
        <p:spPr bwMode="auto">
          <a:xfrm>
            <a:off x="685800" y="1533525"/>
            <a:ext cx="4038600" cy="53244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2469"/>
                                        </p:tgtEl>
                                        <p:attrNameLst>
                                          <p:attrName>style.visibility</p:attrName>
                                        </p:attrNameLst>
                                      </p:cBhvr>
                                      <p:to>
                                        <p:strVal val="visible"/>
                                      </p:to>
                                    </p:set>
                                    <p:animEffect transition="in" filter="dissolve">
                                      <p:cBhvr>
                                        <p:cTn id="7" dur="500"/>
                                        <p:tgtEl>
                                          <p:spTgt spid="6246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62468"/>
                                        </p:tgtEl>
                                        <p:attrNameLst>
                                          <p:attrName>style.visibility</p:attrName>
                                        </p:attrNameLst>
                                      </p:cBhvr>
                                      <p:to>
                                        <p:strVal val="visible"/>
                                      </p:to>
                                    </p:set>
                                    <p:animEffect transition="in" filter="dissolve">
                                      <p:cBhvr>
                                        <p:cTn id="12" dur="500"/>
                                        <p:tgtEl>
                                          <p:spTgt spid="624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p:cNvPicPr>
            <a:picLocks noChangeAspect="1" noChangeArrowheads="1"/>
          </p:cNvPicPr>
          <p:nvPr/>
        </p:nvPicPr>
        <p:blipFill>
          <a:blip r:embed="rId2" cstate="print"/>
          <a:srcRect/>
          <a:stretch>
            <a:fillRect/>
          </a:stretch>
        </p:blipFill>
        <p:spPr bwMode="auto">
          <a:xfrm>
            <a:off x="609600" y="228600"/>
            <a:ext cx="7770813" cy="63992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0" y="-1"/>
            <a:ext cx="9144000" cy="2937045"/>
          </a:xfrm>
          <a:prstGeom prst="rect">
            <a:avLst/>
          </a:prstGeom>
          <a:noFill/>
          <a:ln w="9525">
            <a:noFill/>
            <a:miter lim="800000"/>
            <a:headEnd/>
            <a:tailEnd/>
          </a:ln>
        </p:spPr>
      </p:pic>
      <p:sp>
        <p:nvSpPr>
          <p:cNvPr id="4" name="Title 3"/>
          <p:cNvSpPr>
            <a:spLocks noGrp="1"/>
          </p:cNvSpPr>
          <p:nvPr>
            <p:ph type="title"/>
          </p:nvPr>
        </p:nvSpPr>
        <p:spPr>
          <a:xfrm>
            <a:off x="304800" y="2819400"/>
            <a:ext cx="8229600" cy="990600"/>
          </a:xfrm>
        </p:spPr>
        <p:txBody>
          <a:bodyPr/>
          <a:lstStyle/>
          <a:p>
            <a:r>
              <a:rPr lang="en-US" dirty="0" smtClean="0"/>
              <a:t>Our plan for tonight</a:t>
            </a:r>
            <a:endParaRPr lang="en-US" dirty="0"/>
          </a:p>
        </p:txBody>
      </p:sp>
      <p:sp>
        <p:nvSpPr>
          <p:cNvPr id="5" name="Content Placeholder 4"/>
          <p:cNvSpPr>
            <a:spLocks noGrp="1"/>
          </p:cNvSpPr>
          <p:nvPr>
            <p:ph sz="half" idx="1"/>
          </p:nvPr>
        </p:nvSpPr>
        <p:spPr>
          <a:xfrm>
            <a:off x="457200" y="3886200"/>
            <a:ext cx="4038600" cy="2590800"/>
          </a:xfrm>
        </p:spPr>
        <p:txBody>
          <a:bodyPr>
            <a:normAutofit fontScale="77500" lnSpcReduction="20000"/>
          </a:bodyPr>
          <a:lstStyle/>
          <a:p>
            <a:r>
              <a:rPr lang="en-US" dirty="0" smtClean="0"/>
              <a:t>A short presentation on the roles of the amateur and the professional…</a:t>
            </a:r>
          </a:p>
          <a:p>
            <a:r>
              <a:rPr lang="en-US" dirty="0" smtClean="0"/>
              <a:t>Some comments on interesting amateur/professional collaborations, the Christmas count and “</a:t>
            </a:r>
            <a:r>
              <a:rPr lang="en-US" dirty="0" err="1" smtClean="0"/>
              <a:t>GalaxyZoo</a:t>
            </a:r>
            <a:r>
              <a:rPr lang="en-US" dirty="0" smtClean="0"/>
              <a:t>”</a:t>
            </a:r>
            <a:endParaRPr lang="en-US" dirty="0"/>
          </a:p>
        </p:txBody>
      </p:sp>
      <p:sp>
        <p:nvSpPr>
          <p:cNvPr id="6" name="Content Placeholder 5"/>
          <p:cNvSpPr>
            <a:spLocks noGrp="1"/>
          </p:cNvSpPr>
          <p:nvPr>
            <p:ph sz="half" idx="2"/>
          </p:nvPr>
        </p:nvSpPr>
        <p:spPr>
          <a:xfrm>
            <a:off x="4648200" y="3962400"/>
            <a:ext cx="4038600" cy="2163763"/>
          </a:xfrm>
        </p:spPr>
        <p:txBody>
          <a:bodyPr>
            <a:normAutofit fontScale="77500" lnSpcReduction="20000"/>
          </a:bodyPr>
          <a:lstStyle/>
          <a:p>
            <a:r>
              <a:rPr lang="en-US" dirty="0" smtClean="0"/>
              <a:t>A few interesting examples of how online data can impact the experience of the sky for everyone.</a:t>
            </a:r>
          </a:p>
          <a:p>
            <a:r>
              <a:rPr lang="en-US" dirty="0" smtClean="0"/>
              <a:t>Questions, comments, and discussion…</a:t>
            </a:r>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What’s coming…</a:t>
            </a:r>
            <a:endParaRPr lang="en-US" dirty="0"/>
          </a:p>
        </p:txBody>
      </p:sp>
      <p:sp>
        <p:nvSpPr>
          <p:cNvPr id="3" name="Content Placeholder 2"/>
          <p:cNvSpPr>
            <a:spLocks noGrp="1"/>
          </p:cNvSpPr>
          <p:nvPr>
            <p:ph sz="half" idx="1"/>
          </p:nvPr>
        </p:nvSpPr>
        <p:spPr/>
        <p:txBody>
          <a:bodyPr>
            <a:normAutofit lnSpcReduction="10000"/>
          </a:bodyPr>
          <a:lstStyle/>
          <a:p>
            <a:r>
              <a:rPr lang="en-US" dirty="0" smtClean="0"/>
              <a:t>Many projects gathering large volumes of data which becomes public</a:t>
            </a:r>
          </a:p>
          <a:p>
            <a:pPr lvl="1"/>
            <a:r>
              <a:rPr lang="en-US" dirty="0" smtClean="0"/>
              <a:t>SDSS</a:t>
            </a:r>
          </a:p>
          <a:p>
            <a:pPr lvl="1"/>
            <a:r>
              <a:rPr lang="en-US" dirty="0" smtClean="0"/>
              <a:t>Transient surveys like ROTSE, </a:t>
            </a:r>
            <a:r>
              <a:rPr lang="en-US" dirty="0" err="1" smtClean="0"/>
              <a:t>PanSTARRs</a:t>
            </a:r>
            <a:r>
              <a:rPr lang="en-US" dirty="0" smtClean="0"/>
              <a:t>, LSST</a:t>
            </a:r>
          </a:p>
          <a:p>
            <a:pPr lvl="1"/>
            <a:r>
              <a:rPr lang="en-US" dirty="0" smtClean="0"/>
              <a:t>NASA instruments all have public archives</a:t>
            </a:r>
          </a:p>
          <a:p>
            <a:pPr lvl="1"/>
            <a:r>
              <a:rPr lang="en-US" dirty="0" smtClean="0"/>
              <a:t>National (and international, and simulated) virtual observatories…</a:t>
            </a:r>
            <a:endParaRPr lang="en-US" dirty="0"/>
          </a:p>
        </p:txBody>
      </p:sp>
      <p:sp>
        <p:nvSpPr>
          <p:cNvPr id="4" name="Content Placeholder 3"/>
          <p:cNvSpPr>
            <a:spLocks noGrp="1"/>
          </p:cNvSpPr>
          <p:nvPr>
            <p:ph sz="half" idx="2"/>
          </p:nvPr>
        </p:nvSpPr>
        <p:spPr/>
        <p:txBody>
          <a:bodyPr>
            <a:normAutofit lnSpcReduction="10000"/>
          </a:bodyPr>
          <a:lstStyle/>
          <a:p>
            <a:r>
              <a:rPr lang="en-US" dirty="0" smtClean="0"/>
              <a:t>This is not only an astronomical phenomenon</a:t>
            </a:r>
          </a:p>
          <a:p>
            <a:pPr lvl="1"/>
            <a:r>
              <a:rPr lang="en-US" dirty="0" smtClean="0"/>
              <a:t>Earth observing and </a:t>
            </a:r>
            <a:r>
              <a:rPr lang="en-US" dirty="0" err="1" smtClean="0"/>
              <a:t>geoscience</a:t>
            </a:r>
            <a:endParaRPr lang="en-US" dirty="0" smtClean="0"/>
          </a:p>
          <a:p>
            <a:pPr lvl="1"/>
            <a:r>
              <a:rPr lang="en-US" dirty="0" smtClean="0"/>
              <a:t>Planetary Science</a:t>
            </a:r>
          </a:p>
          <a:p>
            <a:pPr lvl="1"/>
            <a:r>
              <a:rPr lang="en-US" dirty="0" smtClean="0"/>
              <a:t>Genomics</a:t>
            </a:r>
          </a:p>
          <a:p>
            <a:pPr lvl="1"/>
            <a:r>
              <a:rPr lang="en-US" dirty="0" smtClean="0"/>
              <a:t>Social science topics of many kinds…</a:t>
            </a:r>
            <a:endParaRPr lang="en-US"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p:cNvPicPr>
            <a:picLocks noChangeAspect="1" noChangeArrowheads="1"/>
          </p:cNvPicPr>
          <p:nvPr/>
        </p:nvPicPr>
        <p:blipFill>
          <a:blip r:embed="rId2" cstate="print"/>
          <a:srcRect/>
          <a:stretch>
            <a:fillRect/>
          </a:stretch>
        </p:blipFill>
        <p:spPr bwMode="auto">
          <a:xfrm>
            <a:off x="0" y="609600"/>
            <a:ext cx="9144000" cy="546832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p:cNvPicPr>
            <a:picLocks noChangeAspect="1" noChangeArrowheads="1"/>
          </p:cNvPicPr>
          <p:nvPr/>
        </p:nvPicPr>
        <p:blipFill>
          <a:blip r:embed="rId2" cstate="print"/>
          <a:srcRect/>
          <a:stretch>
            <a:fillRect/>
          </a:stretch>
        </p:blipFill>
        <p:spPr bwMode="auto">
          <a:xfrm>
            <a:off x="0" y="914400"/>
            <a:ext cx="9144000" cy="5387419"/>
          </a:xfrm>
          <a:prstGeom prst="rect">
            <a:avLst/>
          </a:prstGeom>
          <a:noFill/>
          <a:ln w="9525">
            <a:noFill/>
            <a:miter lim="800000"/>
            <a:headEnd/>
            <a:tailEnd/>
          </a:ln>
        </p:spPr>
      </p:pic>
      <p:sp>
        <p:nvSpPr>
          <p:cNvPr id="3" name="TextBox 2"/>
          <p:cNvSpPr txBox="1"/>
          <p:nvPr/>
        </p:nvSpPr>
        <p:spPr>
          <a:xfrm>
            <a:off x="381000" y="304800"/>
            <a:ext cx="8365816" cy="461665"/>
          </a:xfrm>
          <a:prstGeom prst="rect">
            <a:avLst/>
          </a:prstGeom>
          <a:noFill/>
        </p:spPr>
        <p:txBody>
          <a:bodyPr wrap="none" rtlCol="0">
            <a:spAutoFit/>
          </a:bodyPr>
          <a:lstStyle/>
          <a:p>
            <a:r>
              <a:rPr lang="en-US" sz="2400" b="1" u="sng" dirty="0" smtClean="0"/>
              <a:t>Images can be made accessible in attractive tools like </a:t>
            </a:r>
            <a:r>
              <a:rPr lang="en-US" sz="2400" b="1" u="sng" dirty="0" err="1" smtClean="0"/>
              <a:t>GoogleSky</a:t>
            </a:r>
            <a:endParaRPr lang="en-US" sz="2400" b="1" u="sng" dirty="0"/>
          </a:p>
        </p:txBody>
      </p:sp>
      <p:sp>
        <p:nvSpPr>
          <p:cNvPr id="4" name="TextBox 3"/>
          <p:cNvSpPr txBox="1"/>
          <p:nvPr/>
        </p:nvSpPr>
        <p:spPr>
          <a:xfrm>
            <a:off x="304800" y="6400800"/>
            <a:ext cx="8583055" cy="369332"/>
          </a:xfrm>
          <a:prstGeom prst="rect">
            <a:avLst/>
          </a:prstGeom>
          <a:noFill/>
        </p:spPr>
        <p:txBody>
          <a:bodyPr wrap="none" rtlCol="0">
            <a:spAutoFit/>
          </a:bodyPr>
          <a:lstStyle/>
          <a:p>
            <a:r>
              <a:rPr lang="en-US" dirty="0" smtClean="0"/>
              <a:t>We use these in our research for data browsing; they’re better than the professional tools</a:t>
            </a:r>
            <a:endParaRPr lang="en-US"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3"/>
          <p:cNvSpPr>
            <a:spLocks noGrp="1" noChangeArrowheads="1"/>
          </p:cNvSpPr>
          <p:nvPr>
            <p:ph type="subTitle" idx="1"/>
          </p:nvPr>
        </p:nvSpPr>
        <p:spPr>
          <a:xfrm>
            <a:off x="1066800" y="1752600"/>
            <a:ext cx="7086600" cy="838200"/>
          </a:xfrm>
        </p:spPr>
        <p:txBody>
          <a:bodyPr>
            <a:normAutofit lnSpcReduction="10000"/>
          </a:bodyPr>
          <a:lstStyle/>
          <a:p>
            <a:r>
              <a:rPr lang="en-US" sz="2400"/>
              <a:t>Tim McKay: UCSB All-sky monitoring workshop</a:t>
            </a:r>
          </a:p>
          <a:p>
            <a:r>
              <a:rPr lang="en-US" sz="2400"/>
              <a:t>December 8, 1999</a:t>
            </a:r>
          </a:p>
        </p:txBody>
      </p:sp>
      <p:sp>
        <p:nvSpPr>
          <p:cNvPr id="3074" name="Rectangle 2"/>
          <p:cNvSpPr>
            <a:spLocks noGrp="1" noChangeArrowheads="1"/>
          </p:cNvSpPr>
          <p:nvPr>
            <p:ph type="ctrTitle"/>
          </p:nvPr>
        </p:nvSpPr>
        <p:spPr>
          <a:xfrm>
            <a:off x="685800" y="457200"/>
            <a:ext cx="7772400" cy="1143000"/>
          </a:xfrm>
          <a:ln>
            <a:solidFill>
              <a:schemeClr val="tx1"/>
            </a:solidFill>
          </a:ln>
        </p:spPr>
        <p:txBody>
          <a:bodyPr/>
          <a:lstStyle/>
          <a:p>
            <a:r>
              <a:rPr lang="en-US" sz="3200"/>
              <a:t>Results from ROTSE all-sky monitoring: </a:t>
            </a:r>
            <a:br>
              <a:rPr lang="en-US" sz="3200"/>
            </a:br>
            <a:r>
              <a:rPr lang="en-US" sz="3200"/>
              <a:t>the first few thousand variables</a:t>
            </a:r>
          </a:p>
        </p:txBody>
      </p:sp>
      <p:sp>
        <p:nvSpPr>
          <p:cNvPr id="3076" name="Text Box 4"/>
          <p:cNvSpPr txBox="1">
            <a:spLocks noChangeArrowheads="1"/>
          </p:cNvSpPr>
          <p:nvPr/>
        </p:nvSpPr>
        <p:spPr bwMode="auto">
          <a:xfrm>
            <a:off x="573088" y="3781425"/>
            <a:ext cx="290512" cy="457200"/>
          </a:xfrm>
          <a:prstGeom prst="rect">
            <a:avLst/>
          </a:prstGeom>
          <a:noFill/>
          <a:ln w="9525">
            <a:noFill/>
            <a:miter lim="800000"/>
            <a:headEnd/>
            <a:tailEnd/>
          </a:ln>
          <a:effectLst/>
        </p:spPr>
        <p:txBody>
          <a:bodyPr wrap="none">
            <a:spAutoFit/>
          </a:bodyPr>
          <a:lstStyle/>
          <a:p>
            <a:pPr>
              <a:buFontTx/>
              <a:buChar char="•"/>
            </a:pPr>
            <a:endParaRPr lang="en-US"/>
          </a:p>
        </p:txBody>
      </p:sp>
      <p:sp>
        <p:nvSpPr>
          <p:cNvPr id="3077" name="Text Box 5"/>
          <p:cNvSpPr txBox="1">
            <a:spLocks noChangeArrowheads="1"/>
          </p:cNvSpPr>
          <p:nvPr/>
        </p:nvSpPr>
        <p:spPr bwMode="auto">
          <a:xfrm>
            <a:off x="914400" y="4953000"/>
            <a:ext cx="7651750" cy="1187450"/>
          </a:xfrm>
          <a:prstGeom prst="rect">
            <a:avLst/>
          </a:prstGeom>
          <a:noFill/>
          <a:ln w="9525">
            <a:noFill/>
            <a:miter lim="800000"/>
            <a:headEnd/>
            <a:tailEnd/>
          </a:ln>
          <a:effectLst/>
        </p:spPr>
        <p:txBody>
          <a:bodyPr>
            <a:spAutoFit/>
          </a:bodyPr>
          <a:lstStyle/>
          <a:p>
            <a:pPr>
              <a:buFontTx/>
              <a:buChar char="•"/>
            </a:pPr>
            <a:r>
              <a:rPr lang="en-US"/>
              <a:t>Introduction to the ROTSE project</a:t>
            </a:r>
          </a:p>
          <a:p>
            <a:pPr>
              <a:buFontTx/>
              <a:buChar char="•"/>
            </a:pPr>
            <a:r>
              <a:rPr lang="en-US"/>
              <a:t>ROTSE all sky monitoring including results</a:t>
            </a:r>
          </a:p>
          <a:p>
            <a:pPr>
              <a:buFontTx/>
              <a:buChar char="•"/>
            </a:pPr>
            <a:r>
              <a:rPr lang="en-US"/>
              <a:t>ROTSE in the future</a:t>
            </a:r>
          </a:p>
        </p:txBody>
      </p:sp>
      <p:pic>
        <p:nvPicPr>
          <p:cNvPr id="3086" name="Picture 14" descr="C:\My Documents\ROTSE\talks\PIC\ROTSE_I_telescope.GIF"/>
          <p:cNvPicPr>
            <a:picLocks noChangeAspect="1" noChangeArrowheads="1"/>
          </p:cNvPicPr>
          <p:nvPr/>
        </p:nvPicPr>
        <p:blipFill>
          <a:blip r:embed="rId3" cstate="print"/>
          <a:srcRect/>
          <a:stretch>
            <a:fillRect/>
          </a:stretch>
        </p:blipFill>
        <p:spPr bwMode="auto">
          <a:xfrm>
            <a:off x="3581400" y="2743200"/>
            <a:ext cx="1924050" cy="1971675"/>
          </a:xfrm>
          <a:prstGeom prst="rect">
            <a:avLst/>
          </a:prstGeom>
          <a:noFill/>
        </p:spPr>
      </p:pic>
      <p:sp>
        <p:nvSpPr>
          <p:cNvPr id="3088" name="Line 16"/>
          <p:cNvSpPr>
            <a:spLocks noChangeShapeType="1"/>
          </p:cNvSpPr>
          <p:nvPr/>
        </p:nvSpPr>
        <p:spPr bwMode="auto">
          <a:xfrm>
            <a:off x="2895600" y="3733800"/>
            <a:ext cx="584200" cy="0"/>
          </a:xfrm>
          <a:prstGeom prst="line">
            <a:avLst/>
          </a:prstGeom>
          <a:noFill/>
          <a:ln w="76200">
            <a:solidFill>
              <a:srgbClr val="CC0000"/>
            </a:solidFill>
            <a:round/>
            <a:headEnd/>
            <a:tailEnd type="triangle" w="med" len="med"/>
          </a:ln>
          <a:effectLst/>
        </p:spPr>
        <p:txBody>
          <a:bodyPr wrap="none" anchor="ctr"/>
          <a:lstStyle/>
          <a:p>
            <a:endParaRPr lang="en-US"/>
          </a:p>
        </p:txBody>
      </p:sp>
      <p:sp>
        <p:nvSpPr>
          <p:cNvPr id="3089" name="Line 17"/>
          <p:cNvSpPr>
            <a:spLocks noChangeShapeType="1"/>
          </p:cNvSpPr>
          <p:nvPr/>
        </p:nvSpPr>
        <p:spPr bwMode="auto">
          <a:xfrm>
            <a:off x="5664200" y="3657600"/>
            <a:ext cx="584200" cy="0"/>
          </a:xfrm>
          <a:prstGeom prst="line">
            <a:avLst/>
          </a:prstGeom>
          <a:noFill/>
          <a:ln w="76200">
            <a:solidFill>
              <a:srgbClr val="CC0000"/>
            </a:solidFill>
            <a:round/>
            <a:headEnd/>
            <a:tailEnd type="triangle" w="med" len="med"/>
          </a:ln>
          <a:effectLst/>
        </p:spPr>
        <p:txBody>
          <a:bodyPr wrap="none" anchor="ctr"/>
          <a:lstStyle/>
          <a:p>
            <a:endParaRPr lang="en-US"/>
          </a:p>
        </p:txBody>
      </p:sp>
      <p:pic>
        <p:nvPicPr>
          <p:cNvPr id="3090" name="Picture 18" descr="D:\talk backup\astronomy_12_99\sky_patrol_map_2.gif"/>
          <p:cNvPicPr>
            <a:picLocks noChangeAspect="1" noChangeArrowheads="1"/>
          </p:cNvPicPr>
          <p:nvPr/>
        </p:nvPicPr>
        <p:blipFill>
          <a:blip r:embed="rId4" cstate="print"/>
          <a:srcRect/>
          <a:stretch>
            <a:fillRect/>
          </a:stretch>
        </p:blipFill>
        <p:spPr bwMode="auto">
          <a:xfrm>
            <a:off x="152400" y="2590800"/>
            <a:ext cx="2743200" cy="2209800"/>
          </a:xfrm>
          <a:prstGeom prst="rect">
            <a:avLst/>
          </a:prstGeom>
          <a:noFill/>
        </p:spPr>
      </p:pic>
      <p:pic>
        <p:nvPicPr>
          <p:cNvPr id="3091" name="Picture 19" descr="D:\talk backup\astronomy_12_99\rrab_rrc_ds_lcplot.gif"/>
          <p:cNvPicPr>
            <a:picLocks noChangeAspect="1" noChangeArrowheads="1"/>
          </p:cNvPicPr>
          <p:nvPr/>
        </p:nvPicPr>
        <p:blipFill>
          <a:blip r:embed="rId5" cstate="print">
            <a:lum bright="-80000" contrast="100000"/>
          </a:blip>
          <a:srcRect/>
          <a:stretch>
            <a:fillRect/>
          </a:stretch>
        </p:blipFill>
        <p:spPr bwMode="auto">
          <a:xfrm>
            <a:off x="6324600" y="2286000"/>
            <a:ext cx="2371725" cy="3048000"/>
          </a:xfrm>
          <a:prstGeom prst="rect">
            <a:avLst/>
          </a:prstGeom>
          <a:noFill/>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685800" y="342900"/>
            <a:ext cx="7772400" cy="819150"/>
          </a:xfrm>
        </p:spPr>
        <p:txBody>
          <a:bodyPr/>
          <a:lstStyle/>
          <a:p>
            <a:r>
              <a:rPr lang="en-US" sz="3600" u="sng"/>
              <a:t>What is ROTSE-I made of?</a:t>
            </a:r>
            <a:endParaRPr lang="en-US" sz="3600"/>
          </a:p>
        </p:txBody>
      </p:sp>
      <p:sp>
        <p:nvSpPr>
          <p:cNvPr id="23555" name="Rectangle 3"/>
          <p:cNvSpPr>
            <a:spLocks noGrp="1" noChangeArrowheads="1"/>
          </p:cNvSpPr>
          <p:nvPr>
            <p:ph type="body" idx="1"/>
          </p:nvPr>
        </p:nvSpPr>
        <p:spPr>
          <a:xfrm>
            <a:off x="685800" y="1295400"/>
            <a:ext cx="4191000" cy="5029200"/>
          </a:xfrm>
        </p:spPr>
        <p:txBody>
          <a:bodyPr/>
          <a:lstStyle/>
          <a:p>
            <a:r>
              <a:rPr lang="en-US" sz="2800"/>
              <a:t>Optics: four Canon f/1.8 200mm lenses </a:t>
            </a:r>
          </a:p>
          <a:p>
            <a:r>
              <a:rPr lang="en-US" sz="2800"/>
              <a:t>Cameras: 4 2048</a:t>
            </a:r>
            <a:r>
              <a:rPr lang="en-US" sz="2800" baseline="30000"/>
              <a:t>2</a:t>
            </a:r>
            <a:r>
              <a:rPr lang="en-US" sz="2800"/>
              <a:t> CCDs (14.4” pixels)</a:t>
            </a:r>
          </a:p>
          <a:p>
            <a:r>
              <a:rPr lang="en-US" sz="2800"/>
              <a:t>16°x16° field of view</a:t>
            </a:r>
          </a:p>
          <a:p>
            <a:r>
              <a:rPr lang="en-US" sz="2800"/>
              <a:t>Rapid slewing mount</a:t>
            </a:r>
          </a:p>
          <a:p>
            <a:r>
              <a:rPr lang="en-US" sz="2800"/>
              <a:t>Five Linux control computers</a:t>
            </a:r>
          </a:p>
          <a:p>
            <a:r>
              <a:rPr lang="en-US" sz="2800"/>
              <a:t>A lot of software (Kehoe + Marshall)</a:t>
            </a:r>
          </a:p>
        </p:txBody>
      </p:sp>
      <p:pic>
        <p:nvPicPr>
          <p:cNvPr id="23557" name="Picture 5" descr="C:\My Documents\ROTSE\meetings\nsf_3_26_99\nature_try2_5.jpg"/>
          <p:cNvPicPr>
            <a:picLocks noChangeAspect="1" noChangeArrowheads="1"/>
          </p:cNvPicPr>
          <p:nvPr/>
        </p:nvPicPr>
        <p:blipFill>
          <a:blip r:embed="rId3" cstate="print"/>
          <a:srcRect/>
          <a:stretch>
            <a:fillRect/>
          </a:stretch>
        </p:blipFill>
        <p:spPr bwMode="auto">
          <a:xfrm>
            <a:off x="5181600" y="1143000"/>
            <a:ext cx="3336925" cy="5081588"/>
          </a:xfrm>
          <a:prstGeom prst="rect">
            <a:avLst/>
          </a:prstGeom>
          <a:noFill/>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685800" y="457200"/>
            <a:ext cx="4343400" cy="609600"/>
          </a:xfrm>
        </p:spPr>
        <p:txBody>
          <a:bodyPr>
            <a:normAutofit fontScale="90000"/>
          </a:bodyPr>
          <a:lstStyle/>
          <a:p>
            <a:pPr algn="l"/>
            <a:r>
              <a:rPr lang="en-US" sz="3600" u="sng"/>
              <a:t>ROTSE-I Operations</a:t>
            </a:r>
            <a:endParaRPr lang="en-US" sz="3600"/>
          </a:p>
        </p:txBody>
      </p:sp>
      <p:sp>
        <p:nvSpPr>
          <p:cNvPr id="24579" name="Rectangle 3"/>
          <p:cNvSpPr>
            <a:spLocks noGrp="1" noChangeArrowheads="1"/>
          </p:cNvSpPr>
          <p:nvPr>
            <p:ph type="body" idx="1"/>
          </p:nvPr>
        </p:nvSpPr>
        <p:spPr>
          <a:xfrm>
            <a:off x="76200" y="1143000"/>
            <a:ext cx="5715000" cy="4267200"/>
          </a:xfrm>
        </p:spPr>
        <p:txBody>
          <a:bodyPr>
            <a:normAutofit fontScale="92500"/>
          </a:bodyPr>
          <a:lstStyle/>
          <a:p>
            <a:r>
              <a:rPr lang="en-US" sz="2800"/>
              <a:t>Completely automated, unattended, operation (8 Gbytes/night)</a:t>
            </a:r>
          </a:p>
          <a:p>
            <a:r>
              <a:rPr lang="en-US" sz="2800"/>
              <a:t>Usually, an all-sky patrol instrument</a:t>
            </a:r>
          </a:p>
          <a:p>
            <a:pPr lvl="1"/>
            <a:r>
              <a:rPr lang="en-US" sz="2400"/>
              <a:t>4 patrols (2 pairs) of the entire sky nightly, 80s exposures</a:t>
            </a:r>
          </a:p>
          <a:p>
            <a:pPr lvl="1"/>
            <a:r>
              <a:rPr lang="en-US" sz="2400"/>
              <a:t>Paired images for background rejection</a:t>
            </a:r>
          </a:p>
          <a:p>
            <a:pPr lvl="1"/>
            <a:r>
              <a:rPr lang="en-US" sz="2400"/>
              <a:t>Unfiltered observations</a:t>
            </a:r>
          </a:p>
          <a:p>
            <a:r>
              <a:rPr lang="en-US" sz="2800"/>
              <a:t>All instantly interruptable by GCN for triggered responses: GRBs</a:t>
            </a:r>
          </a:p>
          <a:p>
            <a:r>
              <a:rPr lang="en-US" sz="2800"/>
              <a:t>Began operation March 1998</a:t>
            </a:r>
          </a:p>
        </p:txBody>
      </p:sp>
      <p:pic>
        <p:nvPicPr>
          <p:cNvPr id="24580" name="Picture 4" descr="C:\My Documents\ROTSE\talks\Fermilab\rotsei_enclosure.gif"/>
          <p:cNvPicPr>
            <a:picLocks noChangeAspect="1" noChangeArrowheads="1"/>
          </p:cNvPicPr>
          <p:nvPr/>
        </p:nvPicPr>
        <p:blipFill>
          <a:blip r:embed="rId3" cstate="print"/>
          <a:srcRect/>
          <a:stretch>
            <a:fillRect/>
          </a:stretch>
        </p:blipFill>
        <p:spPr bwMode="auto">
          <a:xfrm>
            <a:off x="5867400" y="0"/>
            <a:ext cx="3089275" cy="4562475"/>
          </a:xfrm>
          <a:prstGeom prst="rect">
            <a:avLst/>
          </a:prstGeom>
          <a:noFill/>
        </p:spPr>
      </p:pic>
      <p:pic>
        <p:nvPicPr>
          <p:cNvPr id="24581" name="Picture 5" descr="D:\talk backup\astronomy_12_99\mckay_in_toaster.jpg"/>
          <p:cNvPicPr>
            <a:picLocks noChangeAspect="1" noChangeArrowheads="1"/>
          </p:cNvPicPr>
          <p:nvPr/>
        </p:nvPicPr>
        <p:blipFill>
          <a:blip r:embed="rId4" cstate="print"/>
          <a:srcRect/>
          <a:stretch>
            <a:fillRect/>
          </a:stretch>
        </p:blipFill>
        <p:spPr bwMode="auto">
          <a:xfrm>
            <a:off x="5792788" y="3929063"/>
            <a:ext cx="3198812" cy="2166937"/>
          </a:xfrm>
          <a:prstGeom prst="rect">
            <a:avLst/>
          </a:prstGeom>
          <a:noFill/>
        </p:spPr>
      </p:pic>
      <p:sp>
        <p:nvSpPr>
          <p:cNvPr id="24582" name="Text Box 6"/>
          <p:cNvSpPr txBox="1">
            <a:spLocks noChangeArrowheads="1"/>
          </p:cNvSpPr>
          <p:nvPr/>
        </p:nvSpPr>
        <p:spPr bwMode="auto">
          <a:xfrm>
            <a:off x="6400800" y="6210300"/>
            <a:ext cx="2089150" cy="366713"/>
          </a:xfrm>
          <a:prstGeom prst="rect">
            <a:avLst/>
          </a:prstGeom>
          <a:noFill/>
          <a:ln w="9525">
            <a:noFill/>
            <a:miter lim="800000"/>
            <a:headEnd/>
            <a:tailEnd/>
          </a:ln>
          <a:effectLst/>
        </p:spPr>
        <p:txBody>
          <a:bodyPr wrap="none">
            <a:spAutoFit/>
          </a:bodyPr>
          <a:lstStyle/>
          <a:p>
            <a:r>
              <a:rPr lang="en-US" sz="1800"/>
              <a:t>Inside the toaster…..</a:t>
            </a:r>
          </a:p>
        </p:txBody>
      </p:sp>
      <p:sp>
        <p:nvSpPr>
          <p:cNvPr id="24583" name="Text Box 7"/>
          <p:cNvSpPr txBox="1">
            <a:spLocks noChangeArrowheads="1"/>
          </p:cNvSpPr>
          <p:nvPr/>
        </p:nvSpPr>
        <p:spPr bwMode="auto">
          <a:xfrm>
            <a:off x="4479925" y="0"/>
            <a:ext cx="1492250" cy="366713"/>
          </a:xfrm>
          <a:prstGeom prst="rect">
            <a:avLst/>
          </a:prstGeom>
          <a:noFill/>
          <a:ln w="9525">
            <a:noFill/>
            <a:miter lim="800000"/>
            <a:headEnd/>
            <a:tailEnd/>
          </a:ln>
          <a:effectLst/>
        </p:spPr>
        <p:txBody>
          <a:bodyPr wrap="none">
            <a:spAutoFit/>
          </a:bodyPr>
          <a:lstStyle/>
          <a:p>
            <a:r>
              <a:rPr lang="en-US" sz="1800"/>
              <a:t>The toaster….</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Rectangle 3"/>
          <p:cNvSpPr>
            <a:spLocks noGrp="1" noChangeArrowheads="1"/>
          </p:cNvSpPr>
          <p:nvPr>
            <p:ph type="body" idx="1"/>
          </p:nvPr>
        </p:nvSpPr>
        <p:spPr>
          <a:xfrm>
            <a:off x="685800" y="1524000"/>
            <a:ext cx="7772400" cy="4724400"/>
          </a:xfrm>
        </p:spPr>
        <p:txBody>
          <a:bodyPr/>
          <a:lstStyle/>
          <a:p>
            <a:r>
              <a:rPr lang="en-US" sz="2400" dirty="0"/>
              <a:t>Basic exploration of transient sky is incomplete</a:t>
            </a:r>
          </a:p>
          <a:p>
            <a:r>
              <a:rPr lang="en-US" sz="2400" dirty="0" err="1"/>
              <a:t>Microlensing</a:t>
            </a:r>
            <a:r>
              <a:rPr lang="en-US" sz="2400" dirty="0"/>
              <a:t> experiments </a:t>
            </a:r>
          </a:p>
          <a:p>
            <a:pPr lvl="1"/>
            <a:r>
              <a:rPr lang="en-US" sz="2000" dirty="0"/>
              <a:t>Hints of a goldmine</a:t>
            </a:r>
          </a:p>
          <a:p>
            <a:pPr lvl="1"/>
            <a:r>
              <a:rPr lang="en-US" sz="2000" dirty="0"/>
              <a:t>Proof of feasibility</a:t>
            </a:r>
          </a:p>
          <a:p>
            <a:pPr lvl="1"/>
            <a:r>
              <a:rPr lang="en-US" sz="2000" dirty="0"/>
              <a:t>Narrow fields….</a:t>
            </a:r>
          </a:p>
          <a:p>
            <a:r>
              <a:rPr lang="en-US" sz="2400" dirty="0"/>
              <a:t>ROTSE targets</a:t>
            </a:r>
          </a:p>
          <a:p>
            <a:pPr lvl="1"/>
            <a:r>
              <a:rPr lang="en-US" sz="2000" dirty="0"/>
              <a:t>Pulsating variables </a:t>
            </a:r>
          </a:p>
          <a:p>
            <a:pPr lvl="1"/>
            <a:r>
              <a:rPr lang="en-US" sz="2000" dirty="0"/>
              <a:t>Short transients </a:t>
            </a:r>
          </a:p>
          <a:p>
            <a:pPr lvl="2"/>
            <a:r>
              <a:rPr lang="en-US" sz="1800" dirty="0"/>
              <a:t>Flare stars</a:t>
            </a:r>
          </a:p>
          <a:p>
            <a:pPr lvl="2"/>
            <a:r>
              <a:rPr lang="en-US" sz="1800" dirty="0"/>
              <a:t>Orphan afterglows</a:t>
            </a:r>
          </a:p>
          <a:p>
            <a:pPr lvl="1"/>
            <a:r>
              <a:rPr lang="en-US" sz="2000" dirty="0"/>
              <a:t>Compact objects </a:t>
            </a:r>
          </a:p>
          <a:p>
            <a:pPr lvl="1"/>
            <a:r>
              <a:rPr lang="en-US" sz="2000" dirty="0"/>
              <a:t>Cataclysmic objects </a:t>
            </a:r>
          </a:p>
          <a:p>
            <a:endParaRPr lang="en-US" sz="2800" dirty="0"/>
          </a:p>
        </p:txBody>
      </p:sp>
      <p:sp>
        <p:nvSpPr>
          <p:cNvPr id="49154" name="Rectangle 2"/>
          <p:cNvSpPr>
            <a:spLocks noGrp="1" noChangeArrowheads="1"/>
          </p:cNvSpPr>
          <p:nvPr>
            <p:ph type="title"/>
          </p:nvPr>
        </p:nvSpPr>
        <p:spPr>
          <a:xfrm>
            <a:off x="685800" y="457200"/>
            <a:ext cx="7772400" cy="685800"/>
          </a:xfrm>
        </p:spPr>
        <p:txBody>
          <a:bodyPr>
            <a:normAutofit fontScale="90000"/>
          </a:bodyPr>
          <a:lstStyle/>
          <a:p>
            <a:r>
              <a:rPr lang="en-US" sz="3200"/>
              <a:t>Living up to the ROTSE name: </a:t>
            </a:r>
            <a:br>
              <a:rPr lang="en-US" sz="3200"/>
            </a:br>
            <a:r>
              <a:rPr lang="en-US" sz="3200"/>
              <a:t>studying other transients</a:t>
            </a:r>
          </a:p>
        </p:txBody>
      </p:sp>
      <p:pic>
        <p:nvPicPr>
          <p:cNvPr id="49157" name="Picture 5" descr="D:\proposal backup\Proposals\ROTSE RRL 99\gcvs_all.gif"/>
          <p:cNvPicPr>
            <a:picLocks noChangeAspect="1" noChangeArrowheads="1"/>
          </p:cNvPicPr>
          <p:nvPr/>
        </p:nvPicPr>
        <p:blipFill>
          <a:blip r:embed="rId3" cstate="print">
            <a:lum bright="-70000" contrast="100000"/>
          </a:blip>
          <a:srcRect/>
          <a:stretch>
            <a:fillRect/>
          </a:stretch>
        </p:blipFill>
        <p:spPr bwMode="auto">
          <a:xfrm>
            <a:off x="3886200" y="2362200"/>
            <a:ext cx="4810125" cy="3781425"/>
          </a:xfrm>
          <a:prstGeom prst="rect">
            <a:avLst/>
          </a:prstGeom>
          <a:noFill/>
        </p:spPr>
      </p:pic>
      <p:sp>
        <p:nvSpPr>
          <p:cNvPr id="49158" name="Text Box 6"/>
          <p:cNvSpPr txBox="1">
            <a:spLocks noChangeArrowheads="1"/>
          </p:cNvSpPr>
          <p:nvPr/>
        </p:nvSpPr>
        <p:spPr bwMode="auto">
          <a:xfrm>
            <a:off x="4456113" y="6003925"/>
            <a:ext cx="4002087" cy="396875"/>
          </a:xfrm>
          <a:prstGeom prst="rect">
            <a:avLst/>
          </a:prstGeom>
          <a:noFill/>
          <a:ln w="9525">
            <a:noFill/>
            <a:miter lim="800000"/>
            <a:headEnd/>
            <a:tailEnd/>
          </a:ln>
          <a:effectLst/>
        </p:spPr>
        <p:txBody>
          <a:bodyPr wrap="none">
            <a:spAutoFit/>
          </a:bodyPr>
          <a:lstStyle/>
          <a:p>
            <a:r>
              <a:rPr lang="en-US" sz="2000"/>
              <a:t>Patchy distributions of GCVS objects</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685800" y="304800"/>
            <a:ext cx="7772400" cy="609600"/>
          </a:xfrm>
        </p:spPr>
        <p:txBody>
          <a:bodyPr/>
          <a:lstStyle/>
          <a:p>
            <a:r>
              <a:rPr lang="en-US" sz="3200" u="sng"/>
              <a:t>ROTSE Sky Patrols: keeping a nightly watch</a:t>
            </a:r>
            <a:endParaRPr lang="en-US" sz="3200"/>
          </a:p>
        </p:txBody>
      </p:sp>
      <p:sp>
        <p:nvSpPr>
          <p:cNvPr id="48131" name="Text Box 3"/>
          <p:cNvSpPr txBox="1">
            <a:spLocks noChangeArrowheads="1"/>
          </p:cNvSpPr>
          <p:nvPr/>
        </p:nvSpPr>
        <p:spPr bwMode="auto">
          <a:xfrm>
            <a:off x="762000" y="831850"/>
            <a:ext cx="7767638" cy="1187450"/>
          </a:xfrm>
          <a:prstGeom prst="rect">
            <a:avLst/>
          </a:prstGeom>
          <a:noFill/>
          <a:ln w="9525">
            <a:noFill/>
            <a:miter lim="800000"/>
            <a:headEnd/>
            <a:tailEnd/>
          </a:ln>
          <a:effectLst/>
        </p:spPr>
        <p:txBody>
          <a:bodyPr wrap="none">
            <a:spAutoFit/>
          </a:bodyPr>
          <a:lstStyle/>
          <a:p>
            <a:r>
              <a:rPr lang="en-US"/>
              <a:t>Large field of view allows full sky coverage (4</a:t>
            </a:r>
            <a:r>
              <a:rPr lang="en-US">
                <a:sym typeface="Symbol" pitchFamily="18" charset="2"/>
              </a:rPr>
              <a:t>) in 206 fields</a:t>
            </a:r>
          </a:p>
          <a:p>
            <a:r>
              <a:rPr lang="en-US">
                <a:sym typeface="Symbol" pitchFamily="18" charset="2"/>
              </a:rPr>
              <a:t>Everything with elevation &gt;20° observed every night</a:t>
            </a:r>
          </a:p>
          <a:p>
            <a:r>
              <a:rPr lang="en-US">
                <a:sym typeface="Symbol" pitchFamily="18" charset="2"/>
              </a:rPr>
              <a:t>&gt;90 fields and 20,000 square degrees a night</a:t>
            </a:r>
            <a:endParaRPr lang="en-US"/>
          </a:p>
        </p:txBody>
      </p:sp>
      <p:grpSp>
        <p:nvGrpSpPr>
          <p:cNvPr id="2" name="Group 11"/>
          <p:cNvGrpSpPr>
            <a:grpSpLocks/>
          </p:cNvGrpSpPr>
          <p:nvPr/>
        </p:nvGrpSpPr>
        <p:grpSpPr bwMode="auto">
          <a:xfrm>
            <a:off x="304800" y="2082800"/>
            <a:ext cx="8054975" cy="4546600"/>
            <a:chOff x="182" y="1216"/>
            <a:chExt cx="5074" cy="2864"/>
          </a:xfrm>
        </p:grpSpPr>
        <p:grpSp>
          <p:nvGrpSpPr>
            <p:cNvPr id="3" name="Group 9"/>
            <p:cNvGrpSpPr>
              <a:grpSpLocks/>
            </p:cNvGrpSpPr>
            <p:nvPr/>
          </p:nvGrpSpPr>
          <p:grpSpPr bwMode="auto">
            <a:xfrm>
              <a:off x="182" y="1216"/>
              <a:ext cx="5074" cy="2864"/>
              <a:chOff x="182" y="912"/>
              <a:chExt cx="5074" cy="2864"/>
            </a:xfrm>
          </p:grpSpPr>
          <p:pic>
            <p:nvPicPr>
              <p:cNvPr id="48133" name="Picture 5" descr="D:\talk backup\astronomy_12_99\sky_patrol_map_2.gif"/>
              <p:cNvPicPr>
                <a:picLocks noChangeAspect="1" noChangeArrowheads="1"/>
              </p:cNvPicPr>
              <p:nvPr/>
            </p:nvPicPr>
            <p:blipFill>
              <a:blip r:embed="rId3" cstate="print"/>
              <a:srcRect/>
              <a:stretch>
                <a:fillRect/>
              </a:stretch>
            </p:blipFill>
            <p:spPr bwMode="auto">
              <a:xfrm>
                <a:off x="1248" y="912"/>
                <a:ext cx="4008" cy="2864"/>
              </a:xfrm>
              <a:prstGeom prst="rect">
                <a:avLst/>
              </a:prstGeom>
              <a:noFill/>
            </p:spPr>
          </p:pic>
          <p:sp>
            <p:nvSpPr>
              <p:cNvPr id="48134" name="Line 6"/>
              <p:cNvSpPr>
                <a:spLocks noChangeShapeType="1"/>
              </p:cNvSpPr>
              <p:nvPr/>
            </p:nvSpPr>
            <p:spPr bwMode="auto">
              <a:xfrm>
                <a:off x="816" y="2265"/>
                <a:ext cx="432" cy="384"/>
              </a:xfrm>
              <a:prstGeom prst="line">
                <a:avLst/>
              </a:prstGeom>
              <a:noFill/>
              <a:ln w="38100">
                <a:solidFill>
                  <a:schemeClr val="tx1"/>
                </a:solidFill>
                <a:round/>
                <a:headEnd/>
                <a:tailEnd type="triangle" w="med" len="med"/>
              </a:ln>
              <a:effectLst/>
            </p:spPr>
            <p:txBody>
              <a:bodyPr wrap="none" anchor="ctr"/>
              <a:lstStyle/>
              <a:p>
                <a:endParaRPr lang="en-US"/>
              </a:p>
            </p:txBody>
          </p:sp>
          <p:sp>
            <p:nvSpPr>
              <p:cNvPr id="48135" name="Text Box 7"/>
              <p:cNvSpPr txBox="1">
                <a:spLocks noChangeArrowheads="1"/>
              </p:cNvSpPr>
              <p:nvPr/>
            </p:nvSpPr>
            <p:spPr bwMode="auto">
              <a:xfrm>
                <a:off x="182" y="1824"/>
                <a:ext cx="818" cy="520"/>
              </a:xfrm>
              <a:prstGeom prst="rect">
                <a:avLst/>
              </a:prstGeom>
              <a:noFill/>
              <a:ln w="9525">
                <a:noFill/>
                <a:miter lim="800000"/>
                <a:headEnd/>
                <a:tailEnd/>
              </a:ln>
              <a:effectLst/>
            </p:spPr>
            <p:txBody>
              <a:bodyPr wrap="none">
                <a:spAutoFit/>
              </a:bodyPr>
              <a:lstStyle/>
              <a:p>
                <a:r>
                  <a:rPr lang="en-US" sz="1600"/>
                  <a:t>Everything to</a:t>
                </a:r>
              </a:p>
              <a:p>
                <a:r>
                  <a:rPr lang="en-US" sz="1600"/>
                  <a:t>-30 regularly</a:t>
                </a:r>
              </a:p>
              <a:p>
                <a:r>
                  <a:rPr lang="en-US" sz="1600"/>
                  <a:t>patrolled</a:t>
                </a:r>
              </a:p>
            </p:txBody>
          </p:sp>
          <p:sp>
            <p:nvSpPr>
              <p:cNvPr id="48136" name="Rectangle 8"/>
              <p:cNvSpPr>
                <a:spLocks noChangeArrowheads="1"/>
              </p:cNvSpPr>
              <p:nvPr/>
            </p:nvSpPr>
            <p:spPr bwMode="auto">
              <a:xfrm>
                <a:off x="1440" y="2832"/>
                <a:ext cx="3648" cy="768"/>
              </a:xfrm>
              <a:prstGeom prst="rect">
                <a:avLst/>
              </a:prstGeom>
              <a:solidFill>
                <a:schemeClr val="folHlink">
                  <a:alpha val="50000"/>
                </a:schemeClr>
              </a:solidFill>
              <a:ln w="9525">
                <a:solidFill>
                  <a:schemeClr val="tx1"/>
                </a:solidFill>
                <a:miter lim="800000"/>
                <a:headEnd/>
                <a:tailEnd/>
              </a:ln>
              <a:effectLst/>
            </p:spPr>
            <p:txBody>
              <a:bodyPr wrap="none" anchor="ctr"/>
              <a:lstStyle/>
              <a:p>
                <a:endParaRPr lang="en-US"/>
              </a:p>
            </p:txBody>
          </p:sp>
        </p:grpSp>
        <p:sp>
          <p:nvSpPr>
            <p:cNvPr id="48138" name="Line 10"/>
            <p:cNvSpPr>
              <a:spLocks noChangeShapeType="1"/>
            </p:cNvSpPr>
            <p:nvPr/>
          </p:nvSpPr>
          <p:spPr bwMode="auto">
            <a:xfrm flipV="1">
              <a:off x="864" y="1392"/>
              <a:ext cx="432" cy="768"/>
            </a:xfrm>
            <a:prstGeom prst="line">
              <a:avLst/>
            </a:prstGeom>
            <a:noFill/>
            <a:ln w="38100">
              <a:solidFill>
                <a:schemeClr val="tx1"/>
              </a:solidFill>
              <a:round/>
              <a:headEnd/>
              <a:tailEnd type="triangle" w="med" len="med"/>
            </a:ln>
            <a:effectLst/>
          </p:spPr>
          <p:txBody>
            <a:bodyPr wrap="none" anchor="ctr"/>
            <a:lstStyle/>
            <a:p>
              <a:endParaRPr lang="en-US"/>
            </a:p>
          </p:txBody>
        </p:sp>
      </p:gr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bwMode="auto">
          <a:xfrm>
            <a:off x="2611438" y="1981200"/>
            <a:ext cx="6380162" cy="4573588"/>
            <a:chOff x="1248" y="1296"/>
            <a:chExt cx="4018" cy="2880"/>
          </a:xfrm>
        </p:grpSpPr>
        <p:grpSp>
          <p:nvGrpSpPr>
            <p:cNvPr id="3" name="Group 3"/>
            <p:cNvGrpSpPr>
              <a:grpSpLocks noChangeAspect="1"/>
            </p:cNvGrpSpPr>
            <p:nvPr/>
          </p:nvGrpSpPr>
          <p:grpSpPr bwMode="auto">
            <a:xfrm>
              <a:off x="1248" y="1296"/>
              <a:ext cx="4018" cy="2880"/>
              <a:chOff x="1258" y="1312"/>
              <a:chExt cx="4008" cy="2864"/>
            </a:xfrm>
          </p:grpSpPr>
          <p:pic>
            <p:nvPicPr>
              <p:cNvPr id="101380" name="Picture 4" descr="D:\talk backup\astronomy_12_99\sky_patrol_map_2.gif"/>
              <p:cNvPicPr>
                <a:picLocks noChangeAspect="1" noChangeArrowheads="1"/>
              </p:cNvPicPr>
              <p:nvPr/>
            </p:nvPicPr>
            <p:blipFill>
              <a:blip r:embed="rId2" cstate="print"/>
              <a:srcRect/>
              <a:stretch>
                <a:fillRect/>
              </a:stretch>
            </p:blipFill>
            <p:spPr bwMode="auto">
              <a:xfrm>
                <a:off x="1258" y="1312"/>
                <a:ext cx="4008" cy="2864"/>
              </a:xfrm>
              <a:prstGeom prst="rect">
                <a:avLst/>
              </a:prstGeom>
              <a:noFill/>
            </p:spPr>
          </p:pic>
          <p:sp>
            <p:nvSpPr>
              <p:cNvPr id="101381" name="Rectangle 5"/>
              <p:cNvSpPr>
                <a:spLocks noChangeAspect="1" noChangeArrowheads="1"/>
              </p:cNvSpPr>
              <p:nvPr/>
            </p:nvSpPr>
            <p:spPr bwMode="auto">
              <a:xfrm>
                <a:off x="2160" y="1920"/>
                <a:ext cx="384" cy="240"/>
              </a:xfrm>
              <a:prstGeom prst="rect">
                <a:avLst/>
              </a:prstGeom>
              <a:solidFill>
                <a:srgbClr val="00FFFF">
                  <a:alpha val="50000"/>
                </a:srgbClr>
              </a:solidFill>
              <a:ln w="9525">
                <a:solidFill>
                  <a:schemeClr val="tx1"/>
                </a:solidFill>
                <a:miter lim="800000"/>
                <a:headEnd/>
                <a:tailEnd/>
              </a:ln>
              <a:effectLst/>
            </p:spPr>
            <p:txBody>
              <a:bodyPr wrap="none" anchor="ctr"/>
              <a:lstStyle/>
              <a:p>
                <a:endParaRPr lang="en-US"/>
              </a:p>
            </p:txBody>
          </p:sp>
          <p:sp>
            <p:nvSpPr>
              <p:cNvPr id="101382" name="Rectangle 6"/>
              <p:cNvSpPr>
                <a:spLocks noChangeAspect="1" noChangeArrowheads="1"/>
              </p:cNvSpPr>
              <p:nvPr/>
            </p:nvSpPr>
            <p:spPr bwMode="auto">
              <a:xfrm>
                <a:off x="2208" y="2160"/>
                <a:ext cx="1008" cy="192"/>
              </a:xfrm>
              <a:prstGeom prst="rect">
                <a:avLst/>
              </a:prstGeom>
              <a:solidFill>
                <a:srgbClr val="00FFFF">
                  <a:alpha val="50000"/>
                </a:srgbClr>
              </a:solidFill>
              <a:ln w="9525">
                <a:solidFill>
                  <a:schemeClr val="tx1"/>
                </a:solidFill>
                <a:miter lim="800000"/>
                <a:headEnd/>
                <a:tailEnd/>
              </a:ln>
              <a:effectLst/>
            </p:spPr>
            <p:txBody>
              <a:bodyPr wrap="none" anchor="ctr"/>
              <a:lstStyle/>
              <a:p>
                <a:endParaRPr lang="en-US"/>
              </a:p>
            </p:txBody>
          </p:sp>
          <p:sp>
            <p:nvSpPr>
              <p:cNvPr id="101383" name="Rectangle 7"/>
              <p:cNvSpPr>
                <a:spLocks noChangeAspect="1" noChangeArrowheads="1"/>
              </p:cNvSpPr>
              <p:nvPr/>
            </p:nvSpPr>
            <p:spPr bwMode="auto">
              <a:xfrm>
                <a:off x="2256" y="2352"/>
                <a:ext cx="192" cy="240"/>
              </a:xfrm>
              <a:prstGeom prst="rect">
                <a:avLst/>
              </a:prstGeom>
              <a:solidFill>
                <a:srgbClr val="00FFFF">
                  <a:alpha val="50000"/>
                </a:srgbClr>
              </a:solidFill>
              <a:ln w="9525">
                <a:solidFill>
                  <a:schemeClr val="tx1"/>
                </a:solidFill>
                <a:miter lim="800000"/>
                <a:headEnd/>
                <a:tailEnd/>
              </a:ln>
              <a:effectLst/>
            </p:spPr>
            <p:txBody>
              <a:bodyPr wrap="none" anchor="ctr"/>
              <a:lstStyle/>
              <a:p>
                <a:endParaRPr lang="en-US"/>
              </a:p>
            </p:txBody>
          </p:sp>
        </p:grpSp>
        <p:sp>
          <p:nvSpPr>
            <p:cNvPr id="101384" name="Rectangle 8"/>
            <p:cNvSpPr>
              <a:spLocks noChangeAspect="1" noChangeArrowheads="1"/>
            </p:cNvSpPr>
            <p:nvPr/>
          </p:nvSpPr>
          <p:spPr bwMode="auto">
            <a:xfrm>
              <a:off x="1450" y="3232"/>
              <a:ext cx="3648" cy="768"/>
            </a:xfrm>
            <a:prstGeom prst="rect">
              <a:avLst/>
            </a:prstGeom>
            <a:solidFill>
              <a:schemeClr val="folHlink">
                <a:alpha val="50000"/>
              </a:schemeClr>
            </a:solidFill>
            <a:ln w="9525">
              <a:solidFill>
                <a:schemeClr val="tx1"/>
              </a:solidFill>
              <a:miter lim="800000"/>
              <a:headEnd/>
              <a:tailEnd/>
            </a:ln>
            <a:effectLst/>
          </p:spPr>
          <p:txBody>
            <a:bodyPr wrap="none" anchor="ctr"/>
            <a:lstStyle/>
            <a:p>
              <a:endParaRPr lang="en-US"/>
            </a:p>
          </p:txBody>
        </p:sp>
      </p:grpSp>
      <p:sp>
        <p:nvSpPr>
          <p:cNvPr id="101385" name="Rectangle 9"/>
          <p:cNvSpPr>
            <a:spLocks noChangeArrowheads="1"/>
          </p:cNvSpPr>
          <p:nvPr/>
        </p:nvSpPr>
        <p:spPr bwMode="auto">
          <a:xfrm>
            <a:off x="533400" y="304800"/>
            <a:ext cx="7856538" cy="1614488"/>
          </a:xfrm>
          <a:prstGeom prst="rect">
            <a:avLst/>
          </a:prstGeom>
          <a:noFill/>
          <a:ln w="9525">
            <a:noFill/>
            <a:miter lim="800000"/>
            <a:headEnd/>
            <a:tailEnd/>
          </a:ln>
          <a:effectLst/>
        </p:spPr>
        <p:txBody>
          <a:bodyPr wrap="none">
            <a:spAutoFit/>
          </a:bodyPr>
          <a:lstStyle/>
          <a:p>
            <a:pPr>
              <a:buFontTx/>
              <a:buChar char="•"/>
            </a:pPr>
            <a:r>
              <a:rPr lang="en-US" sz="2800"/>
              <a:t>What have we done with it?</a:t>
            </a:r>
          </a:p>
          <a:p>
            <a:pPr lvl="1">
              <a:buFontTx/>
              <a:buChar char="•"/>
            </a:pPr>
            <a:r>
              <a:rPr lang="en-US"/>
              <a:t>Test analysis of 9 (out of 160) fields: 2000 square degrees</a:t>
            </a:r>
          </a:p>
          <a:p>
            <a:pPr lvl="1">
              <a:buFontTx/>
              <a:buChar char="•"/>
            </a:pPr>
            <a:r>
              <a:rPr lang="en-US"/>
              <a:t>5% of the entire sky, 1/17</a:t>
            </a:r>
            <a:r>
              <a:rPr lang="en-US" baseline="30000"/>
              <a:t>th</a:t>
            </a:r>
            <a:r>
              <a:rPr lang="en-US"/>
              <a:t> of available ROTSE-I data</a:t>
            </a:r>
          </a:p>
          <a:p>
            <a:pPr lvl="1">
              <a:buFontTx/>
              <a:buChar char="•"/>
            </a:pPr>
            <a:r>
              <a:rPr lang="en-US"/>
              <a:t>Four months of data (March to June 1999, 40-120 epochs)</a:t>
            </a:r>
          </a:p>
        </p:txBody>
      </p:sp>
      <p:sp>
        <p:nvSpPr>
          <p:cNvPr id="101386" name="Text Box 10"/>
          <p:cNvSpPr txBox="1">
            <a:spLocks noChangeArrowheads="1"/>
          </p:cNvSpPr>
          <p:nvPr/>
        </p:nvSpPr>
        <p:spPr bwMode="auto">
          <a:xfrm>
            <a:off x="820738" y="3206750"/>
            <a:ext cx="1076325" cy="825500"/>
          </a:xfrm>
          <a:prstGeom prst="rect">
            <a:avLst/>
          </a:prstGeom>
          <a:noFill/>
          <a:ln w="9525">
            <a:noFill/>
            <a:miter lim="800000"/>
            <a:headEnd/>
            <a:tailEnd/>
          </a:ln>
          <a:effectLst/>
        </p:spPr>
        <p:txBody>
          <a:bodyPr wrap="none">
            <a:spAutoFit/>
          </a:bodyPr>
          <a:lstStyle/>
          <a:p>
            <a:r>
              <a:rPr lang="en-US" sz="1600"/>
              <a:t>Note wide </a:t>
            </a:r>
          </a:p>
          <a:p>
            <a:r>
              <a:rPr lang="en-US" sz="1600"/>
              <a:t>range of </a:t>
            </a:r>
          </a:p>
          <a:p>
            <a:r>
              <a:rPr lang="en-US" sz="1600"/>
              <a:t>latitudes</a:t>
            </a:r>
          </a:p>
        </p:txBody>
      </p:sp>
      <p:pic>
        <p:nvPicPr>
          <p:cNvPr id="101387" name="Picture 11" descr="D:\talk backup\astronomy_12_99\rsv1_sky_coverage_plot.gif"/>
          <p:cNvPicPr>
            <a:picLocks noChangeAspect="1" noChangeArrowheads="1"/>
          </p:cNvPicPr>
          <p:nvPr/>
        </p:nvPicPr>
        <p:blipFill>
          <a:blip r:embed="rId3" cstate="print">
            <a:lum bright="-80000" contrast="100000"/>
          </a:blip>
          <a:srcRect r="49913"/>
          <a:stretch>
            <a:fillRect/>
          </a:stretch>
        </p:blipFill>
        <p:spPr bwMode="auto">
          <a:xfrm>
            <a:off x="68263" y="3956050"/>
            <a:ext cx="2293937" cy="2292350"/>
          </a:xfrm>
          <a:prstGeom prst="rect">
            <a:avLst/>
          </a:prstGeom>
          <a:noFill/>
        </p:spPr>
      </p:pic>
      <p:sp>
        <p:nvSpPr>
          <p:cNvPr id="101388" name="Text Box 12"/>
          <p:cNvSpPr txBox="1">
            <a:spLocks noChangeArrowheads="1"/>
          </p:cNvSpPr>
          <p:nvPr/>
        </p:nvSpPr>
        <p:spPr bwMode="auto">
          <a:xfrm>
            <a:off x="914400" y="2133600"/>
            <a:ext cx="1431925" cy="396875"/>
          </a:xfrm>
          <a:prstGeom prst="rect">
            <a:avLst/>
          </a:prstGeom>
          <a:noFill/>
          <a:ln w="9525">
            <a:noFill/>
            <a:miter lim="800000"/>
            <a:headEnd/>
            <a:tailEnd/>
          </a:ln>
          <a:effectLst/>
        </p:spPr>
        <p:txBody>
          <a:bodyPr wrap="none">
            <a:spAutoFit/>
          </a:bodyPr>
          <a:lstStyle/>
          <a:p>
            <a:r>
              <a:rPr lang="en-US" sz="2000"/>
              <a:t>RSV1 fields</a:t>
            </a:r>
          </a:p>
        </p:txBody>
      </p:sp>
      <p:sp>
        <p:nvSpPr>
          <p:cNvPr id="101389" name="Line 13"/>
          <p:cNvSpPr>
            <a:spLocks noChangeShapeType="1"/>
          </p:cNvSpPr>
          <p:nvPr/>
        </p:nvSpPr>
        <p:spPr bwMode="auto">
          <a:xfrm>
            <a:off x="2362200" y="2362200"/>
            <a:ext cx="1828800" cy="685800"/>
          </a:xfrm>
          <a:prstGeom prst="line">
            <a:avLst/>
          </a:prstGeom>
          <a:noFill/>
          <a:ln w="38100">
            <a:solidFill>
              <a:schemeClr val="tx1"/>
            </a:solidFill>
            <a:round/>
            <a:headEnd/>
            <a:tailEnd type="triangle" w="med" len="med"/>
          </a:ln>
          <a:effectLst/>
        </p:spPr>
        <p:txBody>
          <a:bodyPr wrap="none" anchor="ctr"/>
          <a:lstStyle/>
          <a:p>
            <a:endParaRPr lang="en-US"/>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762000" y="304800"/>
            <a:ext cx="7772400" cy="685800"/>
          </a:xfrm>
        </p:spPr>
        <p:txBody>
          <a:bodyPr/>
          <a:lstStyle/>
          <a:p>
            <a:r>
              <a:rPr lang="en-US" sz="3200"/>
              <a:t>Initial transient analyses</a:t>
            </a:r>
          </a:p>
        </p:txBody>
      </p:sp>
      <p:sp>
        <p:nvSpPr>
          <p:cNvPr id="52227" name="Rectangle 3"/>
          <p:cNvSpPr>
            <a:spLocks noGrp="1" noChangeArrowheads="1"/>
          </p:cNvSpPr>
          <p:nvPr>
            <p:ph type="body" idx="1"/>
          </p:nvPr>
        </p:nvSpPr>
        <p:spPr>
          <a:xfrm>
            <a:off x="609600" y="990600"/>
            <a:ext cx="4114800" cy="5181600"/>
          </a:xfrm>
        </p:spPr>
        <p:txBody>
          <a:bodyPr/>
          <a:lstStyle/>
          <a:p>
            <a:r>
              <a:rPr lang="en-US" sz="2400"/>
              <a:t>Search for periodic variable</a:t>
            </a:r>
          </a:p>
          <a:p>
            <a:pPr lvl="1"/>
            <a:r>
              <a:rPr lang="en-US" sz="2000"/>
              <a:t>UM undergrads Susan Amrose and Justin Schaefer</a:t>
            </a:r>
          </a:p>
          <a:p>
            <a:pPr lvl="1"/>
            <a:r>
              <a:rPr lang="en-US" sz="2000"/>
              <a:t>Form light curve database for ~10</a:t>
            </a:r>
            <a:r>
              <a:rPr lang="en-US" sz="2000" baseline="30000"/>
              <a:t>6</a:t>
            </a:r>
            <a:r>
              <a:rPr lang="en-US" sz="2000"/>
              <a:t> stars in 2000 square degrees</a:t>
            </a:r>
          </a:p>
          <a:p>
            <a:pPr lvl="1"/>
            <a:r>
              <a:rPr lang="en-US" sz="2000"/>
              <a:t>Use paired observations to eliminate junk, increase sensitivity (Welch-Stetson techniques)</a:t>
            </a:r>
          </a:p>
          <a:p>
            <a:pPr lvl="1"/>
            <a:r>
              <a:rPr lang="en-US" sz="2000"/>
              <a:t>Select variables, automatically phase and classify</a:t>
            </a:r>
          </a:p>
          <a:p>
            <a:pPr lvl="1"/>
            <a:r>
              <a:rPr lang="en-US" sz="2000"/>
              <a:t>Hand scan results</a:t>
            </a:r>
          </a:p>
        </p:txBody>
      </p:sp>
      <p:pic>
        <p:nvPicPr>
          <p:cNvPr id="52228" name="Picture 4" descr="D:\talk backup\astronomy_12_99\iv_plot.gif"/>
          <p:cNvPicPr>
            <a:picLocks noChangeAspect="1" noChangeArrowheads="1"/>
          </p:cNvPicPr>
          <p:nvPr/>
        </p:nvPicPr>
        <p:blipFill>
          <a:blip r:embed="rId3" cstate="print">
            <a:lum bright="-60000" contrast="100000"/>
          </a:blip>
          <a:srcRect/>
          <a:stretch>
            <a:fillRect/>
          </a:stretch>
        </p:blipFill>
        <p:spPr bwMode="auto">
          <a:xfrm>
            <a:off x="4800600" y="1546225"/>
            <a:ext cx="3711575" cy="3711575"/>
          </a:xfrm>
          <a:prstGeom prst="rect">
            <a:avLst/>
          </a:prstGeom>
          <a:noFill/>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3" name="Picture 3"/>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smtClean="0">
                <a:solidFill>
                  <a:srgbClr val="FFFF00"/>
                </a:solidFill>
              </a:rPr>
              <a:t>Astronomy is seductive</a:t>
            </a:r>
            <a:endParaRPr lang="en-US" dirty="0">
              <a:solidFill>
                <a:srgbClr val="FFFF00"/>
              </a:solidFill>
            </a:endParaRPr>
          </a:p>
        </p:txBody>
      </p:sp>
      <p:sp>
        <p:nvSpPr>
          <p:cNvPr id="4" name="Content Placeholder 3"/>
          <p:cNvSpPr>
            <a:spLocks noGrp="1"/>
          </p:cNvSpPr>
          <p:nvPr>
            <p:ph sz="half" idx="2"/>
          </p:nvPr>
        </p:nvSpPr>
        <p:spPr>
          <a:xfrm>
            <a:off x="4648200" y="1600200"/>
            <a:ext cx="4038600" cy="4876800"/>
          </a:xfrm>
        </p:spPr>
        <p:txBody>
          <a:bodyPr>
            <a:normAutofit lnSpcReduction="10000"/>
          </a:bodyPr>
          <a:lstStyle/>
          <a:p>
            <a:r>
              <a:rPr lang="en-US" dirty="0" smtClean="0">
                <a:solidFill>
                  <a:srgbClr val="FFFF00"/>
                </a:solidFill>
              </a:rPr>
              <a:t>The night sky has always attracted attention from people everywhere</a:t>
            </a:r>
          </a:p>
          <a:p>
            <a:r>
              <a:rPr lang="en-US" dirty="0" smtClean="0">
                <a:solidFill>
                  <a:srgbClr val="FFFF00"/>
                </a:solidFill>
              </a:rPr>
              <a:t>It’s free to all, studied and enjoyed by millions for its own sake</a:t>
            </a:r>
          </a:p>
          <a:p>
            <a:r>
              <a:rPr lang="en-US" dirty="0" smtClean="0">
                <a:solidFill>
                  <a:srgbClr val="FFFF00"/>
                </a:solidFill>
              </a:rPr>
              <a:t>The ‘amateur’ community plays an important role  in astronomy on many levels…</a:t>
            </a:r>
            <a:endParaRPr lang="en-US" dirty="0">
              <a:solidFill>
                <a:srgbClr val="FFFF00"/>
              </a:solidFill>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685800" y="152400"/>
            <a:ext cx="7772400" cy="533400"/>
          </a:xfrm>
        </p:spPr>
        <p:txBody>
          <a:bodyPr>
            <a:normAutofit fontScale="90000"/>
          </a:bodyPr>
          <a:lstStyle/>
          <a:p>
            <a:r>
              <a:rPr lang="en-US" sz="3200"/>
              <a:t>Basic results</a:t>
            </a:r>
          </a:p>
        </p:txBody>
      </p:sp>
      <p:sp>
        <p:nvSpPr>
          <p:cNvPr id="54275" name="Rectangle 3"/>
          <p:cNvSpPr>
            <a:spLocks noGrp="1" noChangeArrowheads="1"/>
          </p:cNvSpPr>
          <p:nvPr>
            <p:ph type="body" idx="1"/>
          </p:nvPr>
        </p:nvSpPr>
        <p:spPr>
          <a:xfrm>
            <a:off x="685800" y="762000"/>
            <a:ext cx="7543800" cy="5105400"/>
          </a:xfrm>
        </p:spPr>
        <p:txBody>
          <a:bodyPr>
            <a:normAutofit fontScale="92500" lnSpcReduction="10000"/>
          </a:bodyPr>
          <a:lstStyle/>
          <a:p>
            <a:r>
              <a:rPr lang="en-US" sz="2400" dirty="0"/>
              <a:t>1781 classifiable periodic variables found, 90% new</a:t>
            </a:r>
          </a:p>
          <a:p>
            <a:pPr lvl="1"/>
            <a:r>
              <a:rPr lang="en-US" sz="2000" dirty="0"/>
              <a:t>RR </a:t>
            </a:r>
            <a:r>
              <a:rPr lang="en-US" sz="2000" dirty="0" err="1"/>
              <a:t>Lyrae</a:t>
            </a:r>
            <a:r>
              <a:rPr lang="en-US" sz="2000" dirty="0"/>
              <a:t> (</a:t>
            </a:r>
            <a:r>
              <a:rPr lang="en-US" sz="2000" dirty="0" err="1"/>
              <a:t>ab</a:t>
            </a:r>
            <a:r>
              <a:rPr lang="en-US" sz="2000" dirty="0"/>
              <a:t>)	186 Total	60 Known	126 New</a:t>
            </a:r>
          </a:p>
          <a:p>
            <a:pPr lvl="1"/>
            <a:r>
              <a:rPr lang="en-US" sz="2000" dirty="0"/>
              <a:t>RR </a:t>
            </a:r>
            <a:r>
              <a:rPr lang="en-US" sz="2000" dirty="0" err="1"/>
              <a:t>Lyrae</a:t>
            </a:r>
            <a:r>
              <a:rPr lang="en-US" sz="2000" dirty="0"/>
              <a:t> (c)    	113 		9		104	     </a:t>
            </a:r>
          </a:p>
          <a:p>
            <a:pPr lvl="1"/>
            <a:r>
              <a:rPr lang="en-US" sz="2000" dirty="0">
                <a:sym typeface="Symbol" pitchFamily="18" charset="2"/>
              </a:rPr>
              <a:t> </a:t>
            </a:r>
            <a:r>
              <a:rPr lang="en-US" sz="2000" dirty="0" err="1">
                <a:sym typeface="Symbol" pitchFamily="18" charset="2"/>
              </a:rPr>
              <a:t>Scuti</a:t>
            </a:r>
            <a:r>
              <a:rPr lang="en-US" sz="2000" dirty="0"/>
              <a:t>		91		2		89	      </a:t>
            </a:r>
          </a:p>
          <a:p>
            <a:pPr lvl="1"/>
            <a:r>
              <a:rPr lang="en-US" sz="2000" dirty="0"/>
              <a:t>Contact Binary	382		14		368</a:t>
            </a:r>
          </a:p>
          <a:p>
            <a:pPr lvl="1"/>
            <a:r>
              <a:rPr lang="en-US" sz="2000" dirty="0"/>
              <a:t>Eclipsing		109		14		95</a:t>
            </a:r>
          </a:p>
          <a:p>
            <a:pPr lvl="1"/>
            <a:r>
              <a:rPr lang="en-US" sz="2000" dirty="0"/>
              <a:t>Mira		146		66		80</a:t>
            </a:r>
          </a:p>
          <a:p>
            <a:pPr lvl="1"/>
            <a:r>
              <a:rPr lang="en-US" sz="2000" dirty="0"/>
              <a:t>Long period var.	534		33		501</a:t>
            </a:r>
          </a:p>
          <a:p>
            <a:pPr lvl="1"/>
            <a:r>
              <a:rPr lang="en-US" sz="2000" dirty="0"/>
              <a:t>Others (Cepheid)	218		2		216</a:t>
            </a:r>
          </a:p>
          <a:p>
            <a:pPr lvl="1"/>
            <a:r>
              <a:rPr lang="en-US" sz="2000" dirty="0">
                <a:solidFill>
                  <a:srgbClr val="CC0000"/>
                </a:solidFill>
              </a:rPr>
              <a:t>Totals:		1781 (0.2%)	201		1580</a:t>
            </a:r>
            <a:endParaRPr lang="en-US" sz="2000" dirty="0"/>
          </a:p>
          <a:p>
            <a:r>
              <a:rPr lang="en-US" sz="2400" dirty="0"/>
              <a:t>26 cross-ids to ROSAT BSC: expect many more</a:t>
            </a:r>
          </a:p>
          <a:p>
            <a:pPr lvl="1"/>
            <a:r>
              <a:rPr lang="en-US" sz="2000" dirty="0">
                <a:solidFill>
                  <a:srgbClr val="CC0000"/>
                </a:solidFill>
              </a:rPr>
              <a:t>Flash: 104 good matches to internal ROSAT catalogs</a:t>
            </a:r>
            <a:endParaRPr lang="en-US" sz="2000" dirty="0"/>
          </a:p>
          <a:p>
            <a:r>
              <a:rPr lang="en-US" sz="2400" dirty="0"/>
              <a:t>269 cross-ids to IRAS PSC: all </a:t>
            </a:r>
            <a:r>
              <a:rPr lang="en-US" sz="2400" dirty="0" err="1"/>
              <a:t>Miras</a:t>
            </a:r>
            <a:r>
              <a:rPr lang="en-US" sz="2400" dirty="0"/>
              <a:t> and LPVs </a:t>
            </a:r>
          </a:p>
          <a:p>
            <a:r>
              <a:rPr lang="en-US" sz="2400" dirty="0"/>
              <a:t>Already a 30% increase in the </a:t>
            </a:r>
            <a:r>
              <a:rPr lang="en-US" sz="2400" u="sng" dirty="0"/>
              <a:t>total</a:t>
            </a:r>
            <a:r>
              <a:rPr lang="en-US" sz="2400" dirty="0"/>
              <a:t> number of variables from </a:t>
            </a:r>
            <a:r>
              <a:rPr lang="en-US" sz="2400" dirty="0" err="1"/>
              <a:t>m</a:t>
            </a:r>
            <a:r>
              <a:rPr lang="en-US" sz="2400" baseline="-25000" dirty="0" err="1"/>
              <a:t>v</a:t>
            </a:r>
            <a:r>
              <a:rPr lang="en-US" sz="2400" dirty="0"/>
              <a:t>=10.5 to 12.5	</a:t>
            </a:r>
          </a:p>
        </p:txBody>
      </p:sp>
      <p:sp>
        <p:nvSpPr>
          <p:cNvPr id="54277" name="Line 5"/>
          <p:cNvSpPr>
            <a:spLocks noChangeShapeType="1"/>
          </p:cNvSpPr>
          <p:nvPr/>
        </p:nvSpPr>
        <p:spPr bwMode="auto">
          <a:xfrm>
            <a:off x="685800" y="4038600"/>
            <a:ext cx="7315200" cy="0"/>
          </a:xfrm>
          <a:prstGeom prst="line">
            <a:avLst/>
          </a:prstGeom>
          <a:noFill/>
          <a:ln w="9525">
            <a:solidFill>
              <a:schemeClr val="tx1"/>
            </a:solidFill>
            <a:round/>
            <a:headEnd/>
            <a:tailEnd/>
          </a:ln>
          <a:effectLst/>
        </p:spPr>
        <p:txBody>
          <a:bodyPr wrap="none" anchor="ctr"/>
          <a:lstStyle/>
          <a:p>
            <a:endParaRPr lang="en-US"/>
          </a:p>
        </p:txBody>
      </p:sp>
      <p:sp>
        <p:nvSpPr>
          <p:cNvPr id="5" name="TextBox 4"/>
          <p:cNvSpPr txBox="1"/>
          <p:nvPr/>
        </p:nvSpPr>
        <p:spPr>
          <a:xfrm>
            <a:off x="1066800" y="5715000"/>
            <a:ext cx="7315200" cy="1077218"/>
          </a:xfrm>
          <a:prstGeom prst="rect">
            <a:avLst/>
          </a:prstGeom>
          <a:noFill/>
        </p:spPr>
        <p:txBody>
          <a:bodyPr wrap="square" rtlCol="0">
            <a:spAutoFit/>
          </a:bodyPr>
          <a:lstStyle/>
          <a:p>
            <a:pPr algn="ctr"/>
            <a:r>
              <a:rPr lang="en-US" sz="3200" dirty="0" smtClean="0">
                <a:solidFill>
                  <a:srgbClr val="C00000"/>
                </a:solidFill>
              </a:rPr>
              <a:t>We have another ~60,000 variables sitting on our computers, unloved…</a:t>
            </a:r>
            <a:endParaRPr lang="en-US" sz="3200" dirty="0">
              <a:solidFill>
                <a:srgbClr val="C00000"/>
              </a:solidFill>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2"/>
          <p:cNvGrpSpPr>
            <a:grpSpLocks/>
          </p:cNvGrpSpPr>
          <p:nvPr/>
        </p:nvGrpSpPr>
        <p:grpSpPr bwMode="auto">
          <a:xfrm>
            <a:off x="0" y="1066800"/>
            <a:ext cx="9067800" cy="5270500"/>
            <a:chOff x="0" y="524"/>
            <a:chExt cx="5712" cy="3320"/>
          </a:xfrm>
        </p:grpSpPr>
        <p:pic>
          <p:nvPicPr>
            <p:cNvPr id="55298" name="Picture 2" descr="D:\talk backup\astronomy_12_99\rrab_rrc_ds_lcplot.gif"/>
            <p:cNvPicPr>
              <a:picLocks noChangeAspect="1" noChangeArrowheads="1"/>
            </p:cNvPicPr>
            <p:nvPr/>
          </p:nvPicPr>
          <p:blipFill>
            <a:blip r:embed="rId3" cstate="print">
              <a:lum bright="-80000" contrast="100000"/>
            </a:blip>
            <a:srcRect/>
            <a:stretch>
              <a:fillRect/>
            </a:stretch>
          </p:blipFill>
          <p:spPr bwMode="auto">
            <a:xfrm>
              <a:off x="348" y="528"/>
              <a:ext cx="2580" cy="3316"/>
            </a:xfrm>
            <a:prstGeom prst="rect">
              <a:avLst/>
            </a:prstGeom>
            <a:noFill/>
          </p:spPr>
        </p:pic>
        <p:pic>
          <p:nvPicPr>
            <p:cNvPr id="55299" name="Picture 3" descr="D:\talk backup\astronomy_12_99\ew_m_lpv_lcplot.gif"/>
            <p:cNvPicPr>
              <a:picLocks noChangeAspect="1" noChangeArrowheads="1"/>
            </p:cNvPicPr>
            <p:nvPr/>
          </p:nvPicPr>
          <p:blipFill>
            <a:blip r:embed="rId4" cstate="print">
              <a:lum bright="-80000" contrast="100000"/>
            </a:blip>
            <a:srcRect/>
            <a:stretch>
              <a:fillRect/>
            </a:stretch>
          </p:blipFill>
          <p:spPr bwMode="auto">
            <a:xfrm>
              <a:off x="3132" y="524"/>
              <a:ext cx="2580" cy="3316"/>
            </a:xfrm>
            <a:prstGeom prst="rect">
              <a:avLst/>
            </a:prstGeom>
            <a:noFill/>
          </p:spPr>
        </p:pic>
        <p:sp>
          <p:nvSpPr>
            <p:cNvPr id="55301" name="Text Box 5"/>
            <p:cNvSpPr txBox="1">
              <a:spLocks noChangeArrowheads="1"/>
            </p:cNvSpPr>
            <p:nvPr/>
          </p:nvSpPr>
          <p:spPr bwMode="auto">
            <a:xfrm>
              <a:off x="0" y="864"/>
              <a:ext cx="444" cy="231"/>
            </a:xfrm>
            <a:prstGeom prst="rect">
              <a:avLst/>
            </a:prstGeom>
            <a:noFill/>
            <a:ln w="9525">
              <a:noFill/>
              <a:miter lim="800000"/>
              <a:headEnd/>
              <a:tailEnd/>
            </a:ln>
            <a:effectLst/>
          </p:spPr>
          <p:txBody>
            <a:bodyPr wrap="none">
              <a:spAutoFit/>
            </a:bodyPr>
            <a:lstStyle/>
            <a:p>
              <a:r>
                <a:rPr lang="en-US" sz="1800"/>
                <a:t>RRab</a:t>
              </a:r>
              <a:endParaRPr lang="en-US"/>
            </a:p>
          </p:txBody>
        </p:sp>
        <p:sp>
          <p:nvSpPr>
            <p:cNvPr id="55302" name="Text Box 6"/>
            <p:cNvSpPr txBox="1">
              <a:spLocks noChangeArrowheads="1"/>
            </p:cNvSpPr>
            <p:nvPr/>
          </p:nvSpPr>
          <p:spPr bwMode="auto">
            <a:xfrm>
              <a:off x="60" y="2025"/>
              <a:ext cx="372" cy="231"/>
            </a:xfrm>
            <a:prstGeom prst="rect">
              <a:avLst/>
            </a:prstGeom>
            <a:noFill/>
            <a:ln w="9525">
              <a:noFill/>
              <a:miter lim="800000"/>
              <a:headEnd/>
              <a:tailEnd/>
            </a:ln>
            <a:effectLst/>
          </p:spPr>
          <p:txBody>
            <a:bodyPr wrap="none">
              <a:spAutoFit/>
            </a:bodyPr>
            <a:lstStyle/>
            <a:p>
              <a:r>
                <a:rPr lang="en-US" sz="1800"/>
                <a:t>RRc</a:t>
              </a:r>
            </a:p>
          </p:txBody>
        </p:sp>
        <p:sp>
          <p:nvSpPr>
            <p:cNvPr id="55303" name="Text Box 7"/>
            <p:cNvSpPr txBox="1">
              <a:spLocks noChangeArrowheads="1"/>
            </p:cNvSpPr>
            <p:nvPr/>
          </p:nvSpPr>
          <p:spPr bwMode="auto">
            <a:xfrm>
              <a:off x="84" y="3120"/>
              <a:ext cx="300" cy="231"/>
            </a:xfrm>
            <a:prstGeom prst="rect">
              <a:avLst/>
            </a:prstGeom>
            <a:noFill/>
            <a:ln w="9525">
              <a:noFill/>
              <a:miter lim="800000"/>
              <a:headEnd/>
              <a:tailEnd/>
            </a:ln>
            <a:effectLst/>
          </p:spPr>
          <p:txBody>
            <a:bodyPr wrap="none">
              <a:spAutoFit/>
            </a:bodyPr>
            <a:lstStyle/>
            <a:p>
              <a:r>
                <a:rPr lang="en-US" sz="1800"/>
                <a:t>DS</a:t>
              </a:r>
            </a:p>
          </p:txBody>
        </p:sp>
        <p:sp>
          <p:nvSpPr>
            <p:cNvPr id="55304" name="Text Box 8"/>
            <p:cNvSpPr txBox="1">
              <a:spLocks noChangeArrowheads="1"/>
            </p:cNvSpPr>
            <p:nvPr/>
          </p:nvSpPr>
          <p:spPr bwMode="auto">
            <a:xfrm>
              <a:off x="2924" y="960"/>
              <a:ext cx="340" cy="231"/>
            </a:xfrm>
            <a:prstGeom prst="rect">
              <a:avLst/>
            </a:prstGeom>
            <a:noFill/>
            <a:ln w="9525">
              <a:noFill/>
              <a:miter lim="800000"/>
              <a:headEnd/>
              <a:tailEnd/>
            </a:ln>
            <a:effectLst/>
          </p:spPr>
          <p:txBody>
            <a:bodyPr wrap="none">
              <a:spAutoFit/>
            </a:bodyPr>
            <a:lstStyle/>
            <a:p>
              <a:r>
                <a:rPr lang="en-US" sz="1800"/>
                <a:t>EW</a:t>
              </a:r>
            </a:p>
          </p:txBody>
        </p:sp>
        <p:sp>
          <p:nvSpPr>
            <p:cNvPr id="55305" name="Text Box 9"/>
            <p:cNvSpPr txBox="1">
              <a:spLocks noChangeArrowheads="1"/>
            </p:cNvSpPr>
            <p:nvPr/>
          </p:nvSpPr>
          <p:spPr bwMode="auto">
            <a:xfrm>
              <a:off x="2924" y="2025"/>
              <a:ext cx="244" cy="231"/>
            </a:xfrm>
            <a:prstGeom prst="rect">
              <a:avLst/>
            </a:prstGeom>
            <a:noFill/>
            <a:ln w="9525">
              <a:noFill/>
              <a:miter lim="800000"/>
              <a:headEnd/>
              <a:tailEnd/>
            </a:ln>
            <a:effectLst/>
          </p:spPr>
          <p:txBody>
            <a:bodyPr wrap="none">
              <a:spAutoFit/>
            </a:bodyPr>
            <a:lstStyle/>
            <a:p>
              <a:r>
                <a:rPr lang="en-US" sz="1800"/>
                <a:t>M</a:t>
              </a:r>
            </a:p>
          </p:txBody>
        </p:sp>
        <p:sp>
          <p:nvSpPr>
            <p:cNvPr id="55306" name="Text Box 10"/>
            <p:cNvSpPr txBox="1">
              <a:spLocks noChangeArrowheads="1"/>
            </p:cNvSpPr>
            <p:nvPr/>
          </p:nvSpPr>
          <p:spPr bwMode="auto">
            <a:xfrm>
              <a:off x="2880" y="3129"/>
              <a:ext cx="388" cy="231"/>
            </a:xfrm>
            <a:prstGeom prst="rect">
              <a:avLst/>
            </a:prstGeom>
            <a:noFill/>
            <a:ln w="9525">
              <a:noFill/>
              <a:miter lim="800000"/>
              <a:headEnd/>
              <a:tailEnd/>
            </a:ln>
            <a:effectLst/>
          </p:spPr>
          <p:txBody>
            <a:bodyPr wrap="none">
              <a:spAutoFit/>
            </a:bodyPr>
            <a:lstStyle/>
            <a:p>
              <a:r>
                <a:rPr lang="en-US" sz="1800"/>
                <a:t>LPV</a:t>
              </a:r>
            </a:p>
          </p:txBody>
        </p:sp>
      </p:grpSp>
      <p:sp>
        <p:nvSpPr>
          <p:cNvPr id="55307" name="Text Box 11"/>
          <p:cNvSpPr txBox="1">
            <a:spLocks noChangeArrowheads="1"/>
          </p:cNvSpPr>
          <p:nvPr/>
        </p:nvSpPr>
        <p:spPr bwMode="auto">
          <a:xfrm>
            <a:off x="3079750" y="228600"/>
            <a:ext cx="2940050" cy="457200"/>
          </a:xfrm>
          <a:prstGeom prst="rect">
            <a:avLst/>
          </a:prstGeom>
          <a:noFill/>
          <a:ln w="9525">
            <a:noFill/>
            <a:miter lim="800000"/>
            <a:headEnd/>
            <a:tailEnd/>
          </a:ln>
          <a:effectLst/>
        </p:spPr>
        <p:txBody>
          <a:bodyPr wrap="none">
            <a:spAutoFit/>
          </a:bodyPr>
          <a:lstStyle/>
          <a:p>
            <a:r>
              <a:rPr lang="en-US"/>
              <a:t>Example Light Curves</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p:cNvPicPr>
            <a:picLocks noChangeAspect="1" noChangeArrowheads="1"/>
          </p:cNvPicPr>
          <p:nvPr/>
        </p:nvPicPr>
        <p:blipFill>
          <a:blip r:embed="rId2" cstate="print"/>
          <a:srcRect/>
          <a:stretch>
            <a:fillRect/>
          </a:stretch>
        </p:blipFill>
        <p:spPr bwMode="auto">
          <a:xfrm>
            <a:off x="762000" y="0"/>
            <a:ext cx="6934200" cy="3056289"/>
          </a:xfrm>
          <a:prstGeom prst="rect">
            <a:avLst/>
          </a:prstGeom>
          <a:noFill/>
          <a:ln w="9525">
            <a:noFill/>
            <a:miter lim="800000"/>
            <a:headEnd/>
            <a:tailEnd/>
          </a:ln>
        </p:spPr>
      </p:pic>
      <p:pic>
        <p:nvPicPr>
          <p:cNvPr id="65539" name="Picture 3"/>
          <p:cNvPicPr>
            <a:picLocks noChangeAspect="1" noChangeArrowheads="1"/>
          </p:cNvPicPr>
          <p:nvPr/>
        </p:nvPicPr>
        <p:blipFill>
          <a:blip r:embed="rId3" cstate="print"/>
          <a:srcRect/>
          <a:stretch>
            <a:fillRect/>
          </a:stretch>
        </p:blipFill>
        <p:spPr bwMode="auto">
          <a:xfrm>
            <a:off x="0" y="2209800"/>
            <a:ext cx="8950926" cy="4648200"/>
          </a:xfrm>
          <a:prstGeom prst="rect">
            <a:avLst/>
          </a:prstGeom>
          <a:noFill/>
          <a:ln w="9525">
            <a:noFill/>
            <a:miter lim="800000"/>
            <a:headEnd/>
            <a:tailEnd/>
          </a:ln>
        </p:spPr>
      </p:pic>
      <p:sp>
        <p:nvSpPr>
          <p:cNvPr id="4" name="Oval 3"/>
          <p:cNvSpPr/>
          <p:nvPr/>
        </p:nvSpPr>
        <p:spPr>
          <a:xfrm>
            <a:off x="5334000" y="0"/>
            <a:ext cx="457200" cy="4572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nodeType="clickEffect">
                                  <p:stCondLst>
                                    <p:cond delay="0"/>
                                  </p:stCondLst>
                                  <p:childTnLst>
                                    <p:set>
                                      <p:cBhvr>
                                        <p:cTn id="12" dur="1" fill="hold">
                                          <p:stCondLst>
                                            <p:cond delay="0"/>
                                          </p:stCondLst>
                                        </p:cTn>
                                        <p:tgtEl>
                                          <p:spTgt spid="65539"/>
                                        </p:tgtEl>
                                        <p:attrNameLst>
                                          <p:attrName>style.visibility</p:attrName>
                                        </p:attrNameLst>
                                      </p:cBhvr>
                                      <p:to>
                                        <p:strVal val="visible"/>
                                      </p:to>
                                    </p:set>
                                    <p:animEffect transition="in" filter="dissolve">
                                      <p:cBhvr>
                                        <p:cTn id="13" dur="500"/>
                                        <p:tgtEl>
                                          <p:spTgt spid="655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p:cNvPicPr>
            <a:picLocks noChangeAspect="1" noChangeArrowheads="1"/>
          </p:cNvPicPr>
          <p:nvPr/>
        </p:nvPicPr>
        <p:blipFill>
          <a:blip r:embed="rId2" cstate="print"/>
          <a:srcRect/>
          <a:stretch>
            <a:fillRect/>
          </a:stretch>
        </p:blipFill>
        <p:spPr bwMode="auto">
          <a:xfrm>
            <a:off x="495300" y="209550"/>
            <a:ext cx="8151813" cy="64373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p:cNvPicPr>
            <a:picLocks noChangeAspect="1" noChangeArrowheads="1"/>
          </p:cNvPicPr>
          <p:nvPr/>
        </p:nvPicPr>
        <p:blipFill>
          <a:blip r:embed="rId2" cstate="print"/>
          <a:srcRect/>
          <a:stretch>
            <a:fillRect/>
          </a:stretch>
        </p:blipFill>
        <p:spPr bwMode="auto">
          <a:xfrm>
            <a:off x="947738" y="28575"/>
            <a:ext cx="7246937" cy="67992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p:cNvPicPr>
            <a:picLocks noChangeAspect="1" noChangeArrowheads="1"/>
          </p:cNvPicPr>
          <p:nvPr/>
        </p:nvPicPr>
        <p:blipFill>
          <a:blip r:embed="rId2" cstate="print"/>
          <a:srcRect/>
          <a:stretch>
            <a:fillRect/>
          </a:stretch>
        </p:blipFill>
        <p:spPr bwMode="auto">
          <a:xfrm>
            <a:off x="1828800" y="228600"/>
            <a:ext cx="5819775" cy="59626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p:cNvPicPr>
            <a:picLocks noChangeAspect="1" noChangeArrowheads="1"/>
          </p:cNvPicPr>
          <p:nvPr/>
        </p:nvPicPr>
        <p:blipFill>
          <a:blip r:embed="rId2" cstate="print"/>
          <a:srcRect/>
          <a:stretch>
            <a:fillRect/>
          </a:stretch>
        </p:blipFill>
        <p:spPr bwMode="auto">
          <a:xfrm>
            <a:off x="1143000" y="1"/>
            <a:ext cx="7078090" cy="685799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Some conclusions</a:t>
            </a:r>
            <a:endParaRPr lang="en-US" dirty="0"/>
          </a:p>
        </p:txBody>
      </p:sp>
      <p:sp>
        <p:nvSpPr>
          <p:cNvPr id="3" name="Content Placeholder 2"/>
          <p:cNvSpPr>
            <a:spLocks noGrp="1"/>
          </p:cNvSpPr>
          <p:nvPr>
            <p:ph sz="half" idx="1"/>
          </p:nvPr>
        </p:nvSpPr>
        <p:spPr/>
        <p:txBody>
          <a:bodyPr>
            <a:normAutofit lnSpcReduction="10000"/>
          </a:bodyPr>
          <a:lstStyle/>
          <a:p>
            <a:r>
              <a:rPr lang="en-US" dirty="0" smtClean="0"/>
              <a:t>Amateur and professional comingle in many ways…</a:t>
            </a:r>
          </a:p>
          <a:p>
            <a:r>
              <a:rPr lang="en-US" dirty="0" smtClean="0"/>
              <a:t>Professionals access have resources which used to be their sole province</a:t>
            </a:r>
          </a:p>
          <a:p>
            <a:r>
              <a:rPr lang="en-US" dirty="0" smtClean="0"/>
              <a:t>These are becoming increasingly available to all people </a:t>
            </a:r>
            <a:endParaRPr lang="en-US" dirty="0"/>
          </a:p>
        </p:txBody>
      </p:sp>
      <p:sp>
        <p:nvSpPr>
          <p:cNvPr id="4" name="Content Placeholder 3"/>
          <p:cNvSpPr>
            <a:spLocks noGrp="1"/>
          </p:cNvSpPr>
          <p:nvPr>
            <p:ph sz="half" idx="2"/>
          </p:nvPr>
        </p:nvSpPr>
        <p:spPr/>
        <p:txBody>
          <a:bodyPr>
            <a:normAutofit lnSpcReduction="10000"/>
          </a:bodyPr>
          <a:lstStyle/>
          <a:p>
            <a:r>
              <a:rPr lang="en-US" dirty="0" smtClean="0"/>
              <a:t>Science is </a:t>
            </a:r>
            <a:r>
              <a:rPr lang="en-US" b="1" i="1" dirty="0" smtClean="0"/>
              <a:t>always</a:t>
            </a:r>
            <a:r>
              <a:rPr lang="en-US" dirty="0" smtClean="0"/>
              <a:t> extremely collaborative and collective</a:t>
            </a:r>
          </a:p>
          <a:p>
            <a:r>
              <a:rPr lang="en-US" dirty="0" smtClean="0"/>
              <a:t>This new data drenched era will enable collective progress which was impossible in the past</a:t>
            </a:r>
          </a:p>
          <a:p>
            <a:r>
              <a:rPr lang="en-US" dirty="0" smtClean="0"/>
              <a:t>Participating in, even just watching this happen, is really fun…</a:t>
            </a:r>
            <a:endParaRPr lang="en-US"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p:cNvPicPr>
            <a:picLocks noChangeAspect="1" noChangeArrowheads="1"/>
          </p:cNvPicPr>
          <p:nvPr/>
        </p:nvPicPr>
        <p:blipFill>
          <a:blip r:embed="rId2" cstate="print"/>
          <a:srcRect/>
          <a:stretch>
            <a:fillRect/>
          </a:stretch>
        </p:blipFill>
        <p:spPr bwMode="auto">
          <a:xfrm>
            <a:off x="152400" y="152400"/>
            <a:ext cx="3981450" cy="3219450"/>
          </a:xfrm>
          <a:prstGeom prst="rect">
            <a:avLst/>
          </a:prstGeom>
          <a:noFill/>
          <a:ln w="9525">
            <a:noFill/>
            <a:miter lim="800000"/>
            <a:headEnd/>
            <a:tailEnd/>
          </a:ln>
        </p:spPr>
      </p:pic>
      <p:pic>
        <p:nvPicPr>
          <p:cNvPr id="60419" name="Picture 3"/>
          <p:cNvPicPr>
            <a:picLocks noChangeAspect="1" noChangeArrowheads="1"/>
          </p:cNvPicPr>
          <p:nvPr/>
        </p:nvPicPr>
        <p:blipFill>
          <a:blip r:embed="rId3" cstate="print"/>
          <a:srcRect/>
          <a:stretch>
            <a:fillRect/>
          </a:stretch>
        </p:blipFill>
        <p:spPr bwMode="auto">
          <a:xfrm>
            <a:off x="1066800" y="3733800"/>
            <a:ext cx="3454400" cy="2590800"/>
          </a:xfrm>
          <a:prstGeom prst="rect">
            <a:avLst/>
          </a:prstGeom>
          <a:noFill/>
          <a:ln w="9525">
            <a:noFill/>
            <a:miter lim="800000"/>
            <a:headEnd/>
            <a:tailEnd/>
          </a:ln>
        </p:spPr>
      </p:pic>
      <p:pic>
        <p:nvPicPr>
          <p:cNvPr id="60420" name="Picture 4"/>
          <p:cNvPicPr>
            <a:picLocks noChangeAspect="1" noChangeArrowheads="1"/>
          </p:cNvPicPr>
          <p:nvPr/>
        </p:nvPicPr>
        <p:blipFill>
          <a:blip r:embed="rId4" cstate="print"/>
          <a:srcRect/>
          <a:stretch>
            <a:fillRect/>
          </a:stretch>
        </p:blipFill>
        <p:spPr bwMode="auto">
          <a:xfrm>
            <a:off x="3505199" y="990600"/>
            <a:ext cx="5587889" cy="3657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7" name="Picture 3"/>
          <p:cNvPicPr>
            <a:picLocks noChangeAspect="1" noChangeArrowheads="1"/>
          </p:cNvPicPr>
          <p:nvPr/>
        </p:nvPicPr>
        <p:blipFill>
          <a:blip r:embed="rId2" cstate="print"/>
          <a:srcRect/>
          <a:stretch>
            <a:fillRect/>
          </a:stretch>
        </p:blipFill>
        <p:spPr bwMode="auto">
          <a:xfrm>
            <a:off x="0" y="0"/>
            <a:ext cx="9154657" cy="6858000"/>
          </a:xfrm>
          <a:prstGeom prst="rect">
            <a:avLst/>
          </a:prstGeom>
          <a:noFill/>
          <a:ln w="9525">
            <a:noFill/>
            <a:miter lim="800000"/>
            <a:headEnd/>
            <a:tailEnd/>
          </a:ln>
          <a:effectLst/>
        </p:spPr>
      </p:pic>
      <p:sp>
        <p:nvSpPr>
          <p:cNvPr id="2" name="Title 1"/>
          <p:cNvSpPr>
            <a:spLocks noGrp="1"/>
          </p:cNvSpPr>
          <p:nvPr>
            <p:ph type="title"/>
          </p:nvPr>
        </p:nvSpPr>
        <p:spPr/>
        <p:txBody>
          <a:bodyPr>
            <a:normAutofit fontScale="90000"/>
          </a:bodyPr>
          <a:lstStyle/>
          <a:p>
            <a:r>
              <a:rPr lang="en-US" dirty="0" smtClean="0">
                <a:solidFill>
                  <a:srgbClr val="FFFF00"/>
                </a:solidFill>
              </a:rPr>
              <a:t>Amateur and Professional “scientists”</a:t>
            </a:r>
            <a:endParaRPr lang="en-US" dirty="0">
              <a:solidFill>
                <a:srgbClr val="FFFF00"/>
              </a:solidFill>
            </a:endParaRPr>
          </a:p>
        </p:txBody>
      </p:sp>
      <p:sp>
        <p:nvSpPr>
          <p:cNvPr id="3" name="Content Placeholder 2"/>
          <p:cNvSpPr>
            <a:spLocks noGrp="1"/>
          </p:cNvSpPr>
          <p:nvPr>
            <p:ph sz="half" idx="1"/>
          </p:nvPr>
        </p:nvSpPr>
        <p:spPr>
          <a:xfrm>
            <a:off x="457200" y="3200400"/>
            <a:ext cx="4038600" cy="3382963"/>
          </a:xfrm>
        </p:spPr>
        <p:txBody>
          <a:bodyPr>
            <a:normAutofit lnSpcReduction="10000"/>
          </a:bodyPr>
          <a:lstStyle/>
          <a:p>
            <a:r>
              <a:rPr lang="en-US" dirty="0" smtClean="0">
                <a:solidFill>
                  <a:srgbClr val="FFFF00"/>
                </a:solidFill>
              </a:rPr>
              <a:t>All science was originally done by amateurs</a:t>
            </a:r>
          </a:p>
          <a:p>
            <a:r>
              <a:rPr lang="en-US" dirty="0" smtClean="0">
                <a:solidFill>
                  <a:srgbClr val="FFFF00"/>
                </a:solidFill>
              </a:rPr>
              <a:t>Professionalization, and even naming, took place only in the late 19</a:t>
            </a:r>
            <a:r>
              <a:rPr lang="en-US" baseline="30000" dirty="0" smtClean="0">
                <a:solidFill>
                  <a:srgbClr val="FFFF00"/>
                </a:solidFill>
              </a:rPr>
              <a:t>th</a:t>
            </a:r>
            <a:r>
              <a:rPr lang="en-US" dirty="0" smtClean="0">
                <a:solidFill>
                  <a:srgbClr val="FFFF00"/>
                </a:solidFill>
              </a:rPr>
              <a:t> century</a:t>
            </a:r>
            <a:endParaRPr lang="en-US" dirty="0">
              <a:solidFill>
                <a:srgbClr val="FFFF00"/>
              </a:solidFill>
            </a:endParaRPr>
          </a:p>
        </p:txBody>
      </p:sp>
      <p:sp>
        <p:nvSpPr>
          <p:cNvPr id="4" name="Content Placeholder 3"/>
          <p:cNvSpPr>
            <a:spLocks noGrp="1"/>
          </p:cNvSpPr>
          <p:nvPr>
            <p:ph sz="half" idx="2"/>
          </p:nvPr>
        </p:nvSpPr>
        <p:spPr>
          <a:xfrm>
            <a:off x="4648200" y="3200400"/>
            <a:ext cx="4038600" cy="3382963"/>
          </a:xfrm>
        </p:spPr>
        <p:txBody>
          <a:bodyPr>
            <a:normAutofit lnSpcReduction="10000"/>
          </a:bodyPr>
          <a:lstStyle/>
          <a:p>
            <a:r>
              <a:rPr lang="en-US" dirty="0" smtClean="0">
                <a:solidFill>
                  <a:srgbClr val="FFFF00"/>
                </a:solidFill>
              </a:rPr>
              <a:t>William </a:t>
            </a:r>
            <a:r>
              <a:rPr lang="en-US" dirty="0" err="1" smtClean="0">
                <a:solidFill>
                  <a:srgbClr val="FFFF00"/>
                </a:solidFill>
              </a:rPr>
              <a:t>Whewell</a:t>
            </a:r>
            <a:r>
              <a:rPr lang="en-US" dirty="0" smtClean="0">
                <a:solidFill>
                  <a:srgbClr val="FFFF00"/>
                </a:solidFill>
              </a:rPr>
              <a:t>, 1840, Philosophy of the Inductive Sciences I. “We need very much a name to describe a cultivator of science in general. I should incline to call him a Scientist.”</a:t>
            </a:r>
            <a:endParaRPr lang="en-US" dirty="0">
              <a:solidFill>
                <a:srgbClr val="FFFF00"/>
              </a:solidFil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Everyone loves science…</a:t>
            </a:r>
            <a:endParaRPr lang="en-US" dirty="0"/>
          </a:p>
        </p:txBody>
      </p:sp>
      <p:sp>
        <p:nvSpPr>
          <p:cNvPr id="3" name="Content Placeholder 2"/>
          <p:cNvSpPr>
            <a:spLocks noGrp="1"/>
          </p:cNvSpPr>
          <p:nvPr>
            <p:ph sz="half" idx="1"/>
          </p:nvPr>
        </p:nvSpPr>
        <p:spPr/>
        <p:txBody>
          <a:bodyPr>
            <a:normAutofit lnSpcReduction="10000"/>
          </a:bodyPr>
          <a:lstStyle/>
          <a:p>
            <a:r>
              <a:rPr lang="en-US" dirty="0" smtClean="0"/>
              <a:t>Many other areas of science are enjoyed and practiced seriously by a wide array of people</a:t>
            </a:r>
          </a:p>
          <a:p>
            <a:r>
              <a:rPr lang="en-US" dirty="0" smtClean="0"/>
              <a:t>Most focus on the natural world, largely on human scales: </a:t>
            </a:r>
          </a:p>
          <a:p>
            <a:pPr lvl="1"/>
            <a:r>
              <a:rPr lang="en-US" dirty="0" smtClean="0"/>
              <a:t>Birding</a:t>
            </a:r>
          </a:p>
          <a:p>
            <a:pPr lvl="1"/>
            <a:r>
              <a:rPr lang="en-US" dirty="0"/>
              <a:t>M</a:t>
            </a:r>
            <a:r>
              <a:rPr lang="en-US" dirty="0" smtClean="0"/>
              <a:t>ountain climbing</a:t>
            </a:r>
          </a:p>
          <a:p>
            <a:pPr lvl="1"/>
            <a:r>
              <a:rPr lang="en-US" dirty="0"/>
              <a:t>F</a:t>
            </a:r>
            <a:r>
              <a:rPr lang="en-US" dirty="0" smtClean="0"/>
              <a:t>ossil hunting</a:t>
            </a:r>
          </a:p>
          <a:p>
            <a:pPr lvl="1"/>
            <a:r>
              <a:rPr lang="en-US" dirty="0" smtClean="0"/>
              <a:t>Gardening</a:t>
            </a:r>
            <a:endParaRPr lang="en-US" dirty="0"/>
          </a:p>
        </p:txBody>
      </p:sp>
      <p:sp>
        <p:nvSpPr>
          <p:cNvPr id="4" name="Content Placeholder 3"/>
          <p:cNvSpPr>
            <a:spLocks noGrp="1"/>
          </p:cNvSpPr>
          <p:nvPr>
            <p:ph sz="half" idx="2"/>
          </p:nvPr>
        </p:nvSpPr>
        <p:spPr/>
        <p:txBody>
          <a:bodyPr>
            <a:normAutofit lnSpcReduction="10000"/>
          </a:bodyPr>
          <a:lstStyle/>
          <a:p>
            <a:r>
              <a:rPr lang="en-US" dirty="0" smtClean="0"/>
              <a:t>We all participate in various ways. My own activities divide into two classes:</a:t>
            </a:r>
          </a:p>
          <a:p>
            <a:pPr lvl="1"/>
            <a:r>
              <a:rPr lang="en-US" dirty="0" smtClean="0"/>
              <a:t>Personal science: what I do for myself and with others to understand and appreciate the world</a:t>
            </a:r>
          </a:p>
          <a:p>
            <a:pPr lvl="1"/>
            <a:r>
              <a:rPr lang="en-US" dirty="0" smtClean="0"/>
              <a:t>Public science: what I get paid for. I do this for myself too, but it must be </a:t>
            </a:r>
            <a:r>
              <a:rPr lang="en-US" b="1" i="1" dirty="0" smtClean="0"/>
              <a:t>worth</a:t>
            </a:r>
            <a:r>
              <a:rPr lang="en-US" dirty="0" smtClean="0"/>
              <a:t> being paid for. </a:t>
            </a:r>
            <a:endParaRPr lang="en-US" dirty="0"/>
          </a:p>
        </p:txBody>
      </p:sp>
      <p:sp>
        <p:nvSpPr>
          <p:cNvPr id="5" name="TextBox 4"/>
          <p:cNvSpPr txBox="1"/>
          <p:nvPr/>
        </p:nvSpPr>
        <p:spPr>
          <a:xfrm>
            <a:off x="4114800" y="6172200"/>
            <a:ext cx="4653069" cy="461665"/>
          </a:xfrm>
          <a:prstGeom prst="rect">
            <a:avLst/>
          </a:prstGeom>
          <a:noFill/>
        </p:spPr>
        <p:txBody>
          <a:bodyPr wrap="none" rtlCol="0">
            <a:spAutoFit/>
          </a:bodyPr>
          <a:lstStyle/>
          <a:p>
            <a:r>
              <a:rPr lang="en-US" sz="2400" dirty="0" smtClean="0">
                <a:solidFill>
                  <a:srgbClr val="C00000"/>
                </a:solidFill>
              </a:rPr>
              <a:t>Teaching helps me to bridge these…</a:t>
            </a:r>
            <a:endParaRPr lang="en-US" sz="2400" dirty="0">
              <a:solidFill>
                <a:srgbClr val="C00000"/>
              </a:solidFil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Date Placeholder 3"/>
          <p:cNvSpPr>
            <a:spLocks noGrp="1"/>
          </p:cNvSpPr>
          <p:nvPr>
            <p:ph type="dt" sz="half" idx="10"/>
          </p:nvPr>
        </p:nvSpPr>
        <p:spPr/>
        <p:txBody>
          <a:bodyPr/>
          <a:lstStyle/>
          <a:p>
            <a:r>
              <a:rPr lang="en-US"/>
              <a:t>9/3/2008</a:t>
            </a:r>
          </a:p>
        </p:txBody>
      </p:sp>
      <p:sp>
        <p:nvSpPr>
          <p:cNvPr id="15" name="Footer Placeholder 4"/>
          <p:cNvSpPr>
            <a:spLocks noGrp="1"/>
          </p:cNvSpPr>
          <p:nvPr>
            <p:ph type="ftr" sz="quarter" idx="11"/>
          </p:nvPr>
        </p:nvSpPr>
        <p:spPr/>
        <p:txBody>
          <a:bodyPr/>
          <a:lstStyle/>
          <a:p>
            <a:r>
              <a:rPr lang="en-US"/>
              <a:t>Physics 135, Fall 2008</a:t>
            </a:r>
          </a:p>
          <a:p>
            <a:r>
              <a:rPr lang="en-US"/>
              <a:t>Tim McKay</a:t>
            </a:r>
          </a:p>
        </p:txBody>
      </p:sp>
      <p:sp>
        <p:nvSpPr>
          <p:cNvPr id="16" name="Slide Number Placeholder 5"/>
          <p:cNvSpPr>
            <a:spLocks noGrp="1"/>
          </p:cNvSpPr>
          <p:nvPr>
            <p:ph type="sldNum" sz="quarter" idx="12"/>
          </p:nvPr>
        </p:nvSpPr>
        <p:spPr/>
        <p:txBody>
          <a:bodyPr/>
          <a:lstStyle/>
          <a:p>
            <a:fld id="{F685B488-4709-4069-B102-79E88C8C1D78}" type="slidenum">
              <a:rPr lang="en-US"/>
              <a:pPr/>
              <a:t>6</a:t>
            </a:fld>
            <a:endParaRPr lang="en-US"/>
          </a:p>
        </p:txBody>
      </p:sp>
      <p:pic>
        <p:nvPicPr>
          <p:cNvPr id="3087" name="Picture 15"/>
          <p:cNvPicPr>
            <a:picLocks noChangeAspect="1" noChangeArrowheads="1"/>
          </p:cNvPicPr>
          <p:nvPr/>
        </p:nvPicPr>
        <p:blipFill>
          <a:blip r:embed="rId4" cstate="print"/>
          <a:srcRect/>
          <a:stretch>
            <a:fillRect/>
          </a:stretch>
        </p:blipFill>
        <p:spPr bwMode="auto">
          <a:xfrm>
            <a:off x="3232150" y="4330700"/>
            <a:ext cx="2570163" cy="2527300"/>
          </a:xfrm>
          <a:prstGeom prst="rect">
            <a:avLst/>
          </a:prstGeom>
          <a:noFill/>
          <a:ln w="9525">
            <a:noFill/>
            <a:miter lim="800000"/>
            <a:headEnd/>
            <a:tailEnd/>
          </a:ln>
          <a:effectLst/>
        </p:spPr>
      </p:pic>
      <p:sp>
        <p:nvSpPr>
          <p:cNvPr id="3074" name="Rectangle 2"/>
          <p:cNvSpPr>
            <a:spLocks noGrp="1" noChangeArrowheads="1"/>
          </p:cNvSpPr>
          <p:nvPr>
            <p:ph type="ctrTitle"/>
          </p:nvPr>
        </p:nvSpPr>
        <p:spPr>
          <a:xfrm>
            <a:off x="452438" y="2270125"/>
            <a:ext cx="4298950" cy="1820863"/>
          </a:xfrm>
          <a:noFill/>
          <a:ln w="38100">
            <a:solidFill>
              <a:schemeClr val="tx1"/>
            </a:solidFill>
          </a:ln>
        </p:spPr>
        <p:txBody>
          <a:bodyPr/>
          <a:lstStyle/>
          <a:p>
            <a:r>
              <a:rPr lang="en-US" sz="4000"/>
              <a:t>Physics for the Life Sciences I: Fall 2008</a:t>
            </a:r>
          </a:p>
        </p:txBody>
      </p:sp>
      <p:sp>
        <p:nvSpPr>
          <p:cNvPr id="3075" name="Rectangle 3"/>
          <p:cNvSpPr>
            <a:spLocks noGrp="1" noChangeArrowheads="1"/>
          </p:cNvSpPr>
          <p:nvPr>
            <p:ph type="subTitle" idx="1"/>
          </p:nvPr>
        </p:nvSpPr>
        <p:spPr>
          <a:xfrm>
            <a:off x="4948238" y="2235200"/>
            <a:ext cx="3890962" cy="1752600"/>
          </a:xfrm>
        </p:spPr>
        <p:txBody>
          <a:bodyPr/>
          <a:lstStyle/>
          <a:p>
            <a:r>
              <a:rPr lang="en-US"/>
              <a:t>Lecture #1</a:t>
            </a:r>
          </a:p>
          <a:p>
            <a:r>
              <a:rPr lang="en-US"/>
              <a:t>September 3, 2008</a:t>
            </a:r>
          </a:p>
          <a:p>
            <a:r>
              <a:rPr lang="en-US"/>
              <a:t>Tim McKay</a:t>
            </a:r>
          </a:p>
        </p:txBody>
      </p:sp>
      <p:sp>
        <p:nvSpPr>
          <p:cNvPr id="3078" name="Text Box 6"/>
          <p:cNvSpPr txBox="1">
            <a:spLocks noChangeArrowheads="1"/>
          </p:cNvSpPr>
          <p:nvPr/>
        </p:nvSpPr>
        <p:spPr bwMode="auto">
          <a:xfrm>
            <a:off x="0" y="608013"/>
            <a:ext cx="2305050" cy="304800"/>
          </a:xfrm>
          <a:prstGeom prst="rect">
            <a:avLst/>
          </a:prstGeom>
          <a:noFill/>
          <a:ln w="9525">
            <a:noFill/>
            <a:miter lim="800000"/>
            <a:headEnd/>
            <a:tailEnd/>
          </a:ln>
          <a:effectLst/>
        </p:spPr>
        <p:txBody>
          <a:bodyPr wrap="none">
            <a:spAutoFit/>
          </a:bodyPr>
          <a:lstStyle/>
          <a:p>
            <a:r>
              <a:rPr lang="en-US" sz="1400">
                <a:solidFill>
                  <a:schemeClr val="bg1"/>
                </a:solidFill>
              </a:rPr>
              <a:t>Racquetball Striking a Wall</a:t>
            </a:r>
          </a:p>
        </p:txBody>
      </p:sp>
      <p:pic>
        <p:nvPicPr>
          <p:cNvPr id="3082" name="Picture 10" descr="fighting_motion"/>
          <p:cNvPicPr>
            <a:picLocks noChangeAspect="1" noChangeArrowheads="1"/>
          </p:cNvPicPr>
          <p:nvPr/>
        </p:nvPicPr>
        <p:blipFill>
          <a:blip r:embed="rId5" cstate="print"/>
          <a:srcRect/>
          <a:stretch>
            <a:fillRect/>
          </a:stretch>
        </p:blipFill>
        <p:spPr bwMode="auto">
          <a:xfrm>
            <a:off x="0" y="4335463"/>
            <a:ext cx="3375025" cy="2530475"/>
          </a:xfrm>
          <a:prstGeom prst="rect">
            <a:avLst/>
          </a:prstGeom>
          <a:noFill/>
        </p:spPr>
      </p:pic>
      <p:sp>
        <p:nvSpPr>
          <p:cNvPr id="3083" name="Text Box 11"/>
          <p:cNvSpPr txBox="1">
            <a:spLocks noChangeArrowheads="1"/>
          </p:cNvSpPr>
          <p:nvPr/>
        </p:nvSpPr>
        <p:spPr bwMode="auto">
          <a:xfrm>
            <a:off x="6738938" y="6664325"/>
            <a:ext cx="654050" cy="244475"/>
          </a:xfrm>
          <a:prstGeom prst="rect">
            <a:avLst/>
          </a:prstGeom>
          <a:noFill/>
          <a:ln w="9525">
            <a:noFill/>
            <a:miter lim="800000"/>
            <a:headEnd/>
            <a:tailEnd/>
          </a:ln>
          <a:effectLst/>
        </p:spPr>
        <p:txBody>
          <a:bodyPr wrap="none">
            <a:spAutoFit/>
          </a:bodyPr>
          <a:lstStyle/>
          <a:p>
            <a:r>
              <a:rPr lang="en-US" sz="1000">
                <a:solidFill>
                  <a:schemeClr val="bg1"/>
                </a:solidFill>
              </a:rPr>
              <a:t>Mt. Etna</a:t>
            </a:r>
          </a:p>
        </p:txBody>
      </p:sp>
      <p:sp>
        <p:nvSpPr>
          <p:cNvPr id="3084" name="Text Box 12"/>
          <p:cNvSpPr txBox="1">
            <a:spLocks noChangeArrowheads="1"/>
          </p:cNvSpPr>
          <p:nvPr/>
        </p:nvSpPr>
        <p:spPr bwMode="auto">
          <a:xfrm>
            <a:off x="4065588" y="6613525"/>
            <a:ext cx="866775" cy="244475"/>
          </a:xfrm>
          <a:prstGeom prst="rect">
            <a:avLst/>
          </a:prstGeom>
          <a:noFill/>
          <a:ln w="9525">
            <a:noFill/>
            <a:miter lim="800000"/>
            <a:headEnd/>
            <a:tailEnd/>
          </a:ln>
          <a:effectLst/>
        </p:spPr>
        <p:txBody>
          <a:bodyPr wrap="none">
            <a:spAutoFit/>
          </a:bodyPr>
          <a:lstStyle/>
          <a:p>
            <a:r>
              <a:rPr lang="en-US" sz="1000">
                <a:solidFill>
                  <a:schemeClr val="bg1"/>
                </a:solidFill>
              </a:rPr>
              <a:t>Stewart Hall</a:t>
            </a:r>
          </a:p>
        </p:txBody>
      </p:sp>
      <p:pic>
        <p:nvPicPr>
          <p:cNvPr id="3086" name="Picture 14"/>
          <p:cNvPicPr>
            <a:picLocks noChangeAspect="1" noChangeArrowheads="1"/>
          </p:cNvPicPr>
          <p:nvPr/>
        </p:nvPicPr>
        <p:blipFill>
          <a:blip r:embed="rId6" cstate="print"/>
          <a:srcRect/>
          <a:stretch>
            <a:fillRect/>
          </a:stretch>
        </p:blipFill>
        <p:spPr bwMode="auto">
          <a:xfrm>
            <a:off x="5726113" y="4333875"/>
            <a:ext cx="3417887" cy="2524125"/>
          </a:xfrm>
          <a:prstGeom prst="rect">
            <a:avLst/>
          </a:prstGeom>
          <a:noFill/>
          <a:ln w="9525">
            <a:noFill/>
            <a:miter lim="800000"/>
            <a:headEnd/>
            <a:tailEnd/>
          </a:ln>
          <a:effectLst/>
        </p:spPr>
      </p:pic>
      <p:grpSp>
        <p:nvGrpSpPr>
          <p:cNvPr id="2" name="Group 18"/>
          <p:cNvGrpSpPr>
            <a:grpSpLocks/>
          </p:cNvGrpSpPr>
          <p:nvPr/>
        </p:nvGrpSpPr>
        <p:grpSpPr bwMode="auto">
          <a:xfrm>
            <a:off x="0" y="0"/>
            <a:ext cx="5410200" cy="2016125"/>
            <a:chOff x="0" y="0"/>
            <a:chExt cx="3408" cy="1081"/>
          </a:xfrm>
        </p:grpSpPr>
        <p:pic>
          <p:nvPicPr>
            <p:cNvPr id="3088" name="Picture 16"/>
            <p:cNvPicPr>
              <a:picLocks noChangeAspect="1" noChangeArrowheads="1"/>
            </p:cNvPicPr>
            <p:nvPr/>
          </p:nvPicPr>
          <p:blipFill>
            <a:blip r:embed="rId7" cstate="print"/>
            <a:srcRect/>
            <a:stretch>
              <a:fillRect/>
            </a:stretch>
          </p:blipFill>
          <p:spPr bwMode="auto">
            <a:xfrm>
              <a:off x="0" y="0"/>
              <a:ext cx="3408" cy="552"/>
            </a:xfrm>
            <a:prstGeom prst="rect">
              <a:avLst/>
            </a:prstGeom>
            <a:noFill/>
            <a:ln w="9525">
              <a:noFill/>
              <a:miter lim="800000"/>
              <a:headEnd/>
              <a:tailEnd/>
            </a:ln>
            <a:effectLst/>
          </p:spPr>
        </p:pic>
        <p:pic>
          <p:nvPicPr>
            <p:cNvPr id="3089" name="Picture 17"/>
            <p:cNvPicPr>
              <a:picLocks noChangeAspect="1" noChangeArrowheads="1"/>
            </p:cNvPicPr>
            <p:nvPr/>
          </p:nvPicPr>
          <p:blipFill>
            <a:blip r:embed="rId8" cstate="print"/>
            <a:srcRect/>
            <a:stretch>
              <a:fillRect/>
            </a:stretch>
          </p:blipFill>
          <p:spPr bwMode="auto">
            <a:xfrm>
              <a:off x="0" y="553"/>
              <a:ext cx="3408" cy="528"/>
            </a:xfrm>
            <a:prstGeom prst="rect">
              <a:avLst/>
            </a:prstGeom>
            <a:noFill/>
            <a:ln w="9525">
              <a:noFill/>
              <a:miter lim="800000"/>
              <a:headEnd/>
              <a:tailEnd/>
            </a:ln>
            <a:effectLst/>
          </p:spPr>
        </p:pic>
      </p:grpSp>
      <p:pic>
        <p:nvPicPr>
          <p:cNvPr id="3093" name="Picture 21"/>
          <p:cNvPicPr>
            <a:picLocks noChangeAspect="1" noChangeArrowheads="1"/>
          </p:cNvPicPr>
          <p:nvPr/>
        </p:nvPicPr>
        <p:blipFill>
          <a:blip r:embed="rId9" cstate="print"/>
          <a:srcRect/>
          <a:stretch>
            <a:fillRect/>
          </a:stretch>
        </p:blipFill>
        <p:spPr bwMode="auto">
          <a:xfrm>
            <a:off x="5410200" y="0"/>
            <a:ext cx="3733800" cy="2016125"/>
          </a:xfrm>
          <a:prstGeom prst="rect">
            <a:avLst/>
          </a:prstGeom>
          <a:noFill/>
          <a:ln w="9525">
            <a:noFill/>
            <a:miter lim="800000"/>
            <a:headEnd/>
            <a:tailEnd/>
          </a:ln>
          <a:effectLst/>
        </p:spPr>
      </p:pic>
    </p:spTree>
    <p:custDataLst>
      <p:tags r:id="rId1"/>
    </p:custData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http://tesladownunder.com/Tesladownunder%20Car%20Theft%20Protection%201000_small.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2" name="Title 1"/>
          <p:cNvSpPr>
            <a:spLocks noGrp="1"/>
          </p:cNvSpPr>
          <p:nvPr>
            <p:ph type="title"/>
          </p:nvPr>
        </p:nvSpPr>
        <p:spPr/>
        <p:txBody>
          <a:bodyPr/>
          <a:lstStyle/>
          <a:p>
            <a:r>
              <a:rPr lang="en-US" dirty="0" smtClean="0">
                <a:solidFill>
                  <a:srgbClr val="C00000"/>
                </a:solidFill>
              </a:rPr>
              <a:t>How should we value these?</a:t>
            </a:r>
            <a:endParaRPr lang="en-US" dirty="0">
              <a:solidFill>
                <a:srgbClr val="C00000"/>
              </a:solidFill>
            </a:endParaRPr>
          </a:p>
        </p:txBody>
      </p:sp>
      <p:sp>
        <p:nvSpPr>
          <p:cNvPr id="3" name="Content Placeholder 2"/>
          <p:cNvSpPr>
            <a:spLocks noGrp="1"/>
          </p:cNvSpPr>
          <p:nvPr>
            <p:ph sz="half" idx="1"/>
          </p:nvPr>
        </p:nvSpPr>
        <p:spPr>
          <a:noFill/>
        </p:spPr>
        <p:txBody>
          <a:bodyPr>
            <a:normAutofit lnSpcReduction="10000"/>
          </a:bodyPr>
          <a:lstStyle/>
          <a:p>
            <a:r>
              <a:rPr lang="en-US" dirty="0" smtClean="0">
                <a:solidFill>
                  <a:srgbClr val="C00000"/>
                </a:solidFill>
              </a:rPr>
              <a:t>Amateurs have ultimate freedom, but limited resources</a:t>
            </a:r>
          </a:p>
          <a:p>
            <a:r>
              <a:rPr lang="en-US" dirty="0" smtClean="0">
                <a:solidFill>
                  <a:srgbClr val="C00000"/>
                </a:solidFill>
              </a:rPr>
              <a:t>Their pursuits are driven by personal interest and taste, rather than authority and fashion</a:t>
            </a:r>
          </a:p>
          <a:p>
            <a:r>
              <a:rPr lang="en-US" dirty="0" smtClean="0">
                <a:solidFill>
                  <a:srgbClr val="C00000"/>
                </a:solidFill>
              </a:rPr>
              <a:t>Amateurs are free to keep what they learn to themselves</a:t>
            </a:r>
          </a:p>
          <a:p>
            <a:endParaRPr lang="en-US" dirty="0">
              <a:solidFill>
                <a:srgbClr val="C00000"/>
              </a:solidFill>
            </a:endParaRPr>
          </a:p>
        </p:txBody>
      </p:sp>
      <p:sp>
        <p:nvSpPr>
          <p:cNvPr id="4" name="Content Placeholder 3"/>
          <p:cNvSpPr>
            <a:spLocks noGrp="1"/>
          </p:cNvSpPr>
          <p:nvPr>
            <p:ph sz="half" idx="2"/>
          </p:nvPr>
        </p:nvSpPr>
        <p:spPr>
          <a:noFill/>
        </p:spPr>
        <p:txBody>
          <a:bodyPr>
            <a:normAutofit lnSpcReduction="10000"/>
          </a:bodyPr>
          <a:lstStyle/>
          <a:p>
            <a:r>
              <a:rPr lang="en-US" dirty="0" smtClean="0">
                <a:solidFill>
                  <a:srgbClr val="C00000"/>
                </a:solidFill>
              </a:rPr>
              <a:t>The professional must focus tightly to be effective, but has extensive resources</a:t>
            </a:r>
          </a:p>
          <a:p>
            <a:r>
              <a:rPr lang="en-US" dirty="0" smtClean="0">
                <a:solidFill>
                  <a:srgbClr val="C00000"/>
                </a:solidFill>
              </a:rPr>
              <a:t>Their pursuits are often influenced by external priorities, especially funding</a:t>
            </a:r>
          </a:p>
          <a:p>
            <a:r>
              <a:rPr lang="en-US" dirty="0" smtClean="0">
                <a:solidFill>
                  <a:srgbClr val="C00000"/>
                </a:solidFill>
              </a:rPr>
              <a:t>They must always communicate what they learn with the world</a:t>
            </a:r>
            <a:endParaRPr lang="en-US" dirty="0">
              <a:solidFill>
                <a:srgbClr val="C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8434"/>
                                        </p:tgtEl>
                                        <p:attrNameLst>
                                          <p:attrName>style.visibility</p:attrName>
                                        </p:attrNameLst>
                                      </p:cBhvr>
                                      <p:to>
                                        <p:strVal val="visible"/>
                                      </p:to>
                                    </p:set>
                                    <p:animEffect transition="in" filter="dissolve">
                                      <p:cBhvr>
                                        <p:cTn id="7" dur="500"/>
                                        <p:tgtEl>
                                          <p:spTgt spid="184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cstate="print"/>
          <a:srcRect/>
          <a:stretch>
            <a:fillRect/>
          </a:stretch>
        </p:blipFill>
        <p:spPr bwMode="auto">
          <a:xfrm>
            <a:off x="-1" y="0"/>
            <a:ext cx="9144001" cy="6858000"/>
          </a:xfrm>
          <a:prstGeom prst="rect">
            <a:avLst/>
          </a:prstGeom>
          <a:noFill/>
          <a:ln w="9525">
            <a:noFill/>
            <a:miter lim="800000"/>
            <a:headEnd/>
            <a:tailEnd/>
          </a:ln>
          <a:effectLst/>
        </p:spPr>
      </p:pic>
      <p:pic>
        <p:nvPicPr>
          <p:cNvPr id="21508" name="Picture 4" descr="Snowflake collage"/>
          <p:cNvPicPr>
            <a:picLocks noChangeAspect="1" noChangeArrowheads="1"/>
          </p:cNvPicPr>
          <p:nvPr/>
        </p:nvPicPr>
        <p:blipFill>
          <a:blip r:embed="rId3" cstate="print"/>
          <a:srcRect/>
          <a:stretch>
            <a:fillRect/>
          </a:stretch>
        </p:blipFill>
        <p:spPr bwMode="auto">
          <a:xfrm>
            <a:off x="6858000" y="4953000"/>
            <a:ext cx="2085975" cy="1714500"/>
          </a:xfrm>
          <a:prstGeom prst="rect">
            <a:avLst/>
          </a:prstGeom>
          <a:noFill/>
        </p:spPr>
      </p:pic>
      <p:sp>
        <p:nvSpPr>
          <p:cNvPr id="4" name="TextBox 3"/>
          <p:cNvSpPr txBox="1"/>
          <p:nvPr/>
        </p:nvSpPr>
        <p:spPr>
          <a:xfrm>
            <a:off x="533400" y="5181600"/>
            <a:ext cx="5562600" cy="923330"/>
          </a:xfrm>
          <a:prstGeom prst="rect">
            <a:avLst/>
          </a:prstGeom>
          <a:solidFill>
            <a:schemeClr val="tx1">
              <a:lumMod val="75000"/>
              <a:lumOff val="25000"/>
              <a:alpha val="57000"/>
            </a:schemeClr>
          </a:solidFill>
        </p:spPr>
        <p:txBody>
          <a:bodyPr wrap="square" rtlCol="0">
            <a:spAutoFit/>
          </a:bodyPr>
          <a:lstStyle/>
          <a:p>
            <a:pPr algn="ctr"/>
            <a:r>
              <a:rPr lang="en-US" dirty="0" smtClean="0">
                <a:solidFill>
                  <a:srgbClr val="FFFF00"/>
                </a:solidFill>
              </a:rPr>
              <a:t>When amateurs make important contributions to “professional” science, they do it through unremunerated professional levels of focus </a:t>
            </a:r>
            <a:endParaRPr lang="en-US" dirty="0">
              <a:solidFill>
                <a:srgbClr val="FFFF00"/>
              </a:solidFil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Two examples of important amateur/professional collaborations</a:t>
            </a:r>
            <a:endParaRPr lang="en-US" dirty="0"/>
          </a:p>
        </p:txBody>
      </p:sp>
      <p:sp>
        <p:nvSpPr>
          <p:cNvPr id="3" name="Content Placeholder 2"/>
          <p:cNvSpPr>
            <a:spLocks noGrp="1"/>
          </p:cNvSpPr>
          <p:nvPr>
            <p:ph sz="half" idx="1"/>
          </p:nvPr>
        </p:nvSpPr>
        <p:spPr>
          <a:xfrm>
            <a:off x="457200" y="1828800"/>
            <a:ext cx="4038600" cy="4525963"/>
          </a:xfrm>
        </p:spPr>
        <p:txBody>
          <a:bodyPr>
            <a:normAutofit/>
          </a:bodyPr>
          <a:lstStyle/>
          <a:p>
            <a:r>
              <a:rPr lang="en-US" sz="2400" dirty="0" smtClean="0"/>
              <a:t>The Audubon Society’s “Christmas Bird Count”</a:t>
            </a:r>
          </a:p>
          <a:p>
            <a:pPr lvl="1"/>
            <a:r>
              <a:rPr lang="en-US" sz="1400" dirty="0" smtClean="0">
                <a:hlinkClick r:id="rId2"/>
              </a:rPr>
              <a:t>http://www.audubon.org/Bird/cbc/</a:t>
            </a:r>
            <a:endParaRPr lang="en-US" sz="1400" dirty="0" smtClean="0"/>
          </a:p>
          <a:p>
            <a:r>
              <a:rPr lang="en-US" sz="2400" dirty="0" smtClean="0"/>
              <a:t>In 1900, 27 people counted 18,500 birds</a:t>
            </a:r>
          </a:p>
          <a:p>
            <a:r>
              <a:rPr lang="en-US" sz="2400" dirty="0" smtClean="0"/>
              <a:t>In 2008, 59,918 people counted in 2113 circles, and found 57,704,250 birds!</a:t>
            </a:r>
          </a:p>
          <a:p>
            <a:r>
              <a:rPr lang="en-US" sz="2400" dirty="0" smtClean="0"/>
              <a:t>This provides irreplaceable long term population monitoring</a:t>
            </a:r>
            <a:endParaRPr lang="en-US" sz="2400" dirty="0"/>
          </a:p>
        </p:txBody>
      </p:sp>
      <p:sp>
        <p:nvSpPr>
          <p:cNvPr id="4" name="Content Placeholder 3"/>
          <p:cNvSpPr>
            <a:spLocks noGrp="1"/>
          </p:cNvSpPr>
          <p:nvPr>
            <p:ph sz="half" idx="2"/>
          </p:nvPr>
        </p:nvSpPr>
        <p:spPr>
          <a:xfrm>
            <a:off x="4648200" y="1828800"/>
            <a:ext cx="4038600" cy="4525963"/>
          </a:xfrm>
        </p:spPr>
        <p:txBody>
          <a:bodyPr>
            <a:noAutofit/>
          </a:bodyPr>
          <a:lstStyle/>
          <a:p>
            <a:r>
              <a:rPr lang="en-US" sz="2400" dirty="0" smtClean="0"/>
              <a:t>The </a:t>
            </a:r>
            <a:r>
              <a:rPr lang="en-US" sz="2400" dirty="0" err="1" smtClean="0"/>
              <a:t>GalaxyZoo</a:t>
            </a:r>
            <a:r>
              <a:rPr lang="en-US" sz="2400" dirty="0" smtClean="0"/>
              <a:t> project</a:t>
            </a:r>
          </a:p>
          <a:p>
            <a:pPr lvl="1"/>
            <a:r>
              <a:rPr lang="en-US" sz="1600" dirty="0" smtClean="0">
                <a:hlinkClick r:id="rId3"/>
              </a:rPr>
              <a:t>http://www.galaxyzoo.org/</a:t>
            </a:r>
            <a:r>
              <a:rPr lang="en-US" sz="1600" dirty="0" smtClean="0"/>
              <a:t> </a:t>
            </a:r>
          </a:p>
          <a:p>
            <a:r>
              <a:rPr lang="en-US" sz="2400" dirty="0" smtClean="0"/>
              <a:t>Galaxy images from the Sloan Digital Sky Survey examined in detail by more than 150,000 individuals</a:t>
            </a:r>
          </a:p>
          <a:p>
            <a:r>
              <a:rPr lang="en-US" sz="2400" dirty="0" smtClean="0"/>
              <a:t>More than 50 million classifications done</a:t>
            </a:r>
          </a:p>
          <a:p>
            <a:r>
              <a:rPr lang="en-US" sz="2400" dirty="0" smtClean="0"/>
              <a:t>Important new details learned, and a tricky bias uncovered</a:t>
            </a:r>
            <a:endParaRPr lang="en-US" sz="2400" dirty="0"/>
          </a:p>
        </p:txBody>
      </p:sp>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YPE" val="0"/>
  <p:tag name="POINTS" val="1"/>
  <p:tag name="TIME" val="15"/>
  <p:tag name="QUESTION"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455</TotalTime>
  <Words>2101</Words>
  <Application>Microsoft Office PowerPoint</Application>
  <PresentationFormat>On-screen Show (4:3)</PresentationFormat>
  <Paragraphs>193</Paragraphs>
  <Slides>38</Slides>
  <Notes>9</Notes>
  <HiddenSlides>0</HiddenSlides>
  <MMClips>0</MMClips>
  <ScaleCrop>false</ScaleCrop>
  <HeadingPairs>
    <vt:vector size="4" baseType="variant">
      <vt:variant>
        <vt:lpstr>Theme</vt:lpstr>
      </vt:variant>
      <vt:variant>
        <vt:i4>1</vt:i4>
      </vt:variant>
      <vt:variant>
        <vt:lpstr>Slide Titles</vt:lpstr>
      </vt:variant>
      <vt:variant>
        <vt:i4>38</vt:i4>
      </vt:variant>
    </vt:vector>
  </HeadingPairs>
  <TitlesOfParts>
    <vt:vector size="39" baseType="lpstr">
      <vt:lpstr>Office Theme</vt:lpstr>
      <vt:lpstr>Universal access to the sky: amateurs, professionals, and the virtual observatory</vt:lpstr>
      <vt:lpstr>Our plan for tonight</vt:lpstr>
      <vt:lpstr>Astronomy is seductive</vt:lpstr>
      <vt:lpstr>Amateur and Professional “scientists”</vt:lpstr>
      <vt:lpstr>Everyone loves science…</vt:lpstr>
      <vt:lpstr>Physics for the Life Sciences I: Fall 2008</vt:lpstr>
      <vt:lpstr>How should we value these?</vt:lpstr>
      <vt:lpstr>Slide 8</vt:lpstr>
      <vt:lpstr>Two examples of important amateur/professional collaborations</vt:lpstr>
      <vt:lpstr>Slide 10</vt:lpstr>
      <vt:lpstr>Slide 11</vt:lpstr>
      <vt:lpstr>Slide 12</vt:lpstr>
      <vt:lpstr>Slide 13</vt:lpstr>
      <vt:lpstr>Slide 14</vt:lpstr>
      <vt:lpstr>Slide 15</vt:lpstr>
      <vt:lpstr>Slide 16</vt:lpstr>
      <vt:lpstr>Slide 17</vt:lpstr>
      <vt:lpstr>Slide 18</vt:lpstr>
      <vt:lpstr>Slide 19</vt:lpstr>
      <vt:lpstr>What’s coming…</vt:lpstr>
      <vt:lpstr>Slide 21</vt:lpstr>
      <vt:lpstr>Slide 22</vt:lpstr>
      <vt:lpstr>Results from ROTSE all-sky monitoring:  the first few thousand variables</vt:lpstr>
      <vt:lpstr>What is ROTSE-I made of?</vt:lpstr>
      <vt:lpstr>ROTSE-I Operations</vt:lpstr>
      <vt:lpstr>Living up to the ROTSE name:  studying other transients</vt:lpstr>
      <vt:lpstr>ROTSE Sky Patrols: keeping a nightly watch</vt:lpstr>
      <vt:lpstr>Slide 28</vt:lpstr>
      <vt:lpstr>Initial transient analyses</vt:lpstr>
      <vt:lpstr>Basic results</vt:lpstr>
      <vt:lpstr>Slide 31</vt:lpstr>
      <vt:lpstr>Slide 32</vt:lpstr>
      <vt:lpstr>Slide 33</vt:lpstr>
      <vt:lpstr>Slide 34</vt:lpstr>
      <vt:lpstr>Slide 35</vt:lpstr>
      <vt:lpstr>Slide 36</vt:lpstr>
      <vt:lpstr>Some conclusions</vt:lpstr>
      <vt:lpstr>Slide 38</vt:lpstr>
    </vt:vector>
  </TitlesOfParts>
  <Company>University of Michigan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Tim McKay</dc:creator>
  <cp:lastModifiedBy>Tim McKay</cp:lastModifiedBy>
  <cp:revision>11</cp:revision>
  <dcterms:created xsi:type="dcterms:W3CDTF">2009-02-01T22:43:45Z</dcterms:created>
  <dcterms:modified xsi:type="dcterms:W3CDTF">2009-12-19T00:23:58Z</dcterms:modified>
</cp:coreProperties>
</file>